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7" r:id="rId1"/>
  </p:sldMasterIdLst>
  <p:notesMasterIdLst>
    <p:notesMasterId r:id="rId27"/>
  </p:notesMasterIdLst>
  <p:sldIdLst>
    <p:sldId id="257" r:id="rId2"/>
    <p:sldId id="657" r:id="rId3"/>
    <p:sldId id="721" r:id="rId4"/>
    <p:sldId id="256" r:id="rId5"/>
    <p:sldId id="269" r:id="rId6"/>
    <p:sldId id="709" r:id="rId7"/>
    <p:sldId id="739" r:id="rId8"/>
    <p:sldId id="740" r:id="rId9"/>
    <p:sldId id="725" r:id="rId10"/>
    <p:sldId id="726" r:id="rId11"/>
    <p:sldId id="735" r:id="rId12"/>
    <p:sldId id="728" r:id="rId13"/>
    <p:sldId id="736" r:id="rId14"/>
    <p:sldId id="738" r:id="rId15"/>
    <p:sldId id="732" r:id="rId16"/>
    <p:sldId id="733" r:id="rId17"/>
    <p:sldId id="737" r:id="rId18"/>
    <p:sldId id="734" r:id="rId19"/>
    <p:sldId id="729" r:id="rId20"/>
    <p:sldId id="731" r:id="rId21"/>
    <p:sldId id="741" r:id="rId22"/>
    <p:sldId id="742" r:id="rId23"/>
    <p:sldId id="743" r:id="rId24"/>
    <p:sldId id="744" r:id="rId25"/>
    <p:sldId id="745" r:id="rId2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cholas Hong" initials="NH" lastIdx="1" clrIdx="0">
    <p:extLst>
      <p:ext uri="{19B8F6BF-5375-455C-9EA6-DF929625EA0E}">
        <p15:presenceInfo xmlns:p15="http://schemas.microsoft.com/office/powerpoint/2012/main" userId="21ddebf4f45b791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DDF0C8"/>
    <a:srgbClr val="FF9B9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742DB-69F3-459F-BEF0-F4925C27467B}">
  <a:tblStyle styleId="{446742DB-69F3-459F-BEF0-F4925C274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107" autoAdjust="0"/>
  </p:normalViewPr>
  <p:slideViewPr>
    <p:cSldViewPr snapToGrid="0">
      <p:cViewPr varScale="1">
        <p:scale>
          <a:sx n="85" d="100"/>
          <a:sy n="85" d="100"/>
        </p:scale>
        <p:origin x="978" y="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38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3f8bd1c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3f8bd1c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4449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359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0146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66055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8164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5737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03073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7606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4402f8f95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4402f8f95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63832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2283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327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05615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101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2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28135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2137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304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4443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https://www.youtube.com/watch?v=gdGyvGPZ1G0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5025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https://www.youtube.com/watch?v=gdGyvGPZ1G0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5524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https://www.youtube.com/watch?v=gdGyvGPZ1G0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4530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1012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pt Boxes">
  <p:cSld name="CUSTOM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5" name="Google Shape;25;p5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8" name="Google Shape;38;p7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9" name="Google Shape;39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Daily Review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982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Independent Practic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0" name="Google Shape;120;p21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552550" y="1937350"/>
            <a:ext cx="61737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9192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69" r:id="rId5"/>
    <p:sldLayoutId id="214748367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6.jpeg"/><Relationship Id="rId3" Type="http://schemas.openxmlformats.org/officeDocument/2006/relationships/video" Target="https://www.youtube.com/embed/CH50zuS8DD0?feature=oembed" TargetMode="Externa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.jpeg"/><Relationship Id="rId2" Type="http://schemas.openxmlformats.org/officeDocument/2006/relationships/video" Target="https://www.youtube.com/embed/iHdviZkM7S4?feature=oembed" TargetMode="External"/><Relationship Id="rId1" Type="http://schemas.openxmlformats.org/officeDocument/2006/relationships/video" Target="https://www.youtube.com/embed/4xG2aJa6UyY?feature=oembed" TargetMode="External"/><Relationship Id="rId6" Type="http://schemas.openxmlformats.org/officeDocument/2006/relationships/video" Target="https://www.youtube.com/embed/0yZcDeVsj_Y?feature=oembed" TargetMode="External"/><Relationship Id="rId11" Type="http://schemas.openxmlformats.org/officeDocument/2006/relationships/image" Target="../media/image4.jpeg"/><Relationship Id="rId5" Type="http://schemas.openxmlformats.org/officeDocument/2006/relationships/video" Target="https://www.youtube.com/embed/_W0bSen8Qjg?feature=oembed" TargetMode="External"/><Relationship Id="rId10" Type="http://schemas.openxmlformats.org/officeDocument/2006/relationships/image" Target="../media/image3.jpeg"/><Relationship Id="rId4" Type="http://schemas.openxmlformats.org/officeDocument/2006/relationships/video" Target="https://www.youtube.com/embed/zVHWhLme2NQ?feature=oembed" TargetMode="Externa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FGZqJpRU0N8?feature=oembed" TargetMode="External"/><Relationship Id="rId4" Type="http://schemas.openxmlformats.org/officeDocument/2006/relationships/image" Target="../media/image1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iHdviZkM7S4?feature=oembed" TargetMode="Externa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iHdviZkM7S4?feature=oembed" TargetMode="Externa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dvN4WqJh6g?feature=oembed" TargetMode="External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dGyvGPZ1G0?feature=oembed" TargetMode="Externa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_SHFwmPQ_rQ?feature=oembed" TargetMode="Externa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Do not delete this slide.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This slide is designed so that you can copy the </a:t>
            </a:r>
            <a:r>
              <a:rPr lang="en-GB" b="1" dirty="0"/>
              <a:t>prompt box</a:t>
            </a:r>
            <a:r>
              <a:rPr lang="en-GB" dirty="0"/>
              <a:t> you need and insert it into your slides.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This slide is hidden and will not be included when presenting your lesson.</a:t>
            </a:r>
            <a:endParaRPr dirty="0"/>
          </a:p>
        </p:txBody>
      </p:sp>
      <p:graphicFrame>
        <p:nvGraphicFramePr>
          <p:cNvPr id="136" name="Google Shape;136;p23"/>
          <p:cNvGraphicFramePr/>
          <p:nvPr/>
        </p:nvGraphicFramePr>
        <p:xfrm>
          <a:off x="2040790" y="3654050"/>
          <a:ext cx="2134475" cy="738515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7" name="Google Shape;137;p23"/>
          <p:cNvGraphicFramePr/>
          <p:nvPr/>
        </p:nvGraphicFramePr>
        <p:xfrm>
          <a:off x="204080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8" name="Google Shape;138;p23"/>
          <p:cNvGraphicFramePr/>
          <p:nvPr/>
        </p:nvGraphicFramePr>
        <p:xfrm>
          <a:off x="515700" y="25315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Google Shape;139;p23"/>
          <p:cNvGraphicFramePr/>
          <p:nvPr/>
        </p:nvGraphicFramePr>
        <p:xfrm>
          <a:off x="515700" y="3177225"/>
          <a:ext cx="1366300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0" name="Google Shape;140;p23"/>
          <p:cNvGraphicFramePr/>
          <p:nvPr/>
        </p:nvGraphicFramePr>
        <p:xfrm>
          <a:off x="4439730" y="3654038"/>
          <a:ext cx="2134475" cy="86862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" name="Google Shape;141;p23"/>
          <p:cNvGraphicFramePr/>
          <p:nvPr/>
        </p:nvGraphicFramePr>
        <p:xfrm>
          <a:off x="6838660" y="2531563"/>
          <a:ext cx="2142625" cy="90428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Google Shape;142;p23"/>
          <p:cNvGraphicFramePr/>
          <p:nvPr/>
        </p:nvGraphicFramePr>
        <p:xfrm>
          <a:off x="443972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3" name="Google Shape;143;p23"/>
          <p:cNvGraphicFramePr/>
          <p:nvPr/>
        </p:nvGraphicFramePr>
        <p:xfrm>
          <a:off x="6838650" y="3654050"/>
          <a:ext cx="2142625" cy="78384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Google Shape;144;p23"/>
          <p:cNvGraphicFramePr/>
          <p:nvPr/>
        </p:nvGraphicFramePr>
        <p:xfrm>
          <a:off x="515688" y="38228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GESTURE WITH ME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2" name="Online Media 21" title="2 Minute Timer">
            <a:hlinkClick r:id="" action="ppaction://media"/>
            <a:extLst>
              <a:ext uri="{FF2B5EF4-FFF2-40B4-BE49-F238E27FC236}">
                <a16:creationId xmlns:a16="http://schemas.microsoft.com/office/drawing/2014/main" id="{41001A63-DCE4-4AE1-846B-891DD4AF0E8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9"/>
          <a:stretch>
            <a:fillRect/>
          </a:stretch>
        </p:blipFill>
        <p:spPr>
          <a:xfrm>
            <a:off x="7600097" y="122061"/>
            <a:ext cx="1230489" cy="692150"/>
          </a:xfrm>
          <a:prstGeom prst="rect">
            <a:avLst/>
          </a:prstGeom>
        </p:spPr>
      </p:pic>
      <p:pic>
        <p:nvPicPr>
          <p:cNvPr id="23" name="Online Media 2" title="3 Minute Timer">
            <a:hlinkClick r:id="" action="ppaction://media"/>
            <a:extLst>
              <a:ext uri="{FF2B5EF4-FFF2-40B4-BE49-F238E27FC236}">
                <a16:creationId xmlns:a16="http://schemas.microsoft.com/office/drawing/2014/main" id="{47F74F7D-2D53-457D-9E52-A2A7347D3B6C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10"/>
          <a:stretch>
            <a:fillRect/>
          </a:stretch>
        </p:blipFill>
        <p:spPr>
          <a:xfrm>
            <a:off x="6234694" y="134761"/>
            <a:ext cx="1207911" cy="679450"/>
          </a:xfrm>
          <a:prstGeom prst="rect">
            <a:avLst/>
          </a:prstGeom>
        </p:spPr>
      </p:pic>
      <p:pic>
        <p:nvPicPr>
          <p:cNvPr id="3" name="Online Media 2" title="1 Minute Timer">
            <a:hlinkClick r:id="" action="ppaction://media"/>
            <a:extLst>
              <a:ext uri="{FF2B5EF4-FFF2-40B4-BE49-F238E27FC236}">
                <a16:creationId xmlns:a16="http://schemas.microsoft.com/office/drawing/2014/main" id="{02FD4223-8691-494F-A899-7C60535788B5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11"/>
          <a:stretch>
            <a:fillRect/>
          </a:stretch>
        </p:blipFill>
        <p:spPr>
          <a:xfrm>
            <a:off x="7566230" y="893355"/>
            <a:ext cx="1264356" cy="711200"/>
          </a:xfrm>
          <a:prstGeom prst="rect">
            <a:avLst/>
          </a:prstGeom>
        </p:spPr>
      </p:pic>
      <p:pic>
        <p:nvPicPr>
          <p:cNvPr id="5" name="Online Media 4" title="4 Minute Timer">
            <a:hlinkClick r:id="" action="ppaction://media"/>
            <a:extLst>
              <a:ext uri="{FF2B5EF4-FFF2-40B4-BE49-F238E27FC236}">
                <a16:creationId xmlns:a16="http://schemas.microsoft.com/office/drawing/2014/main" id="{FEDABEF3-33B5-49BB-A28D-0D4F1F231955}"/>
              </a:ext>
            </a:extLst>
          </p:cNvPr>
          <p:cNvPicPr>
            <a:picLocks noRot="1" noChangeAspect="1"/>
          </p:cNvPicPr>
          <p:nvPr>
            <a:videoFile r:link="rId4"/>
          </p:nvPr>
        </p:nvPicPr>
        <p:blipFill>
          <a:blip r:embed="rId12"/>
          <a:stretch>
            <a:fillRect/>
          </a:stretch>
        </p:blipFill>
        <p:spPr>
          <a:xfrm>
            <a:off x="6234694" y="935200"/>
            <a:ext cx="1207911" cy="679450"/>
          </a:xfrm>
          <a:prstGeom prst="rect">
            <a:avLst/>
          </a:prstGeom>
        </p:spPr>
      </p:pic>
      <p:pic>
        <p:nvPicPr>
          <p:cNvPr id="6" name="Online Media 5" title="5 Minute Timer">
            <a:hlinkClick r:id="" action="ppaction://media"/>
            <a:extLst>
              <a:ext uri="{FF2B5EF4-FFF2-40B4-BE49-F238E27FC236}">
                <a16:creationId xmlns:a16="http://schemas.microsoft.com/office/drawing/2014/main" id="{8BBF4E49-4F8C-445E-8719-CBA87A1CACCE}"/>
              </a:ext>
            </a:extLst>
          </p:cNvPr>
          <p:cNvPicPr>
            <a:picLocks noRot="1" noChangeAspect="1"/>
          </p:cNvPicPr>
          <p:nvPr>
            <a:videoFile r:link="rId5"/>
          </p:nvPr>
        </p:nvPicPr>
        <p:blipFill>
          <a:blip r:embed="rId13"/>
          <a:stretch>
            <a:fillRect/>
          </a:stretch>
        </p:blipFill>
        <p:spPr>
          <a:xfrm>
            <a:off x="4869291" y="147461"/>
            <a:ext cx="1207911" cy="679450"/>
          </a:xfrm>
          <a:prstGeom prst="rect">
            <a:avLst/>
          </a:prstGeom>
        </p:spPr>
      </p:pic>
      <p:pic>
        <p:nvPicPr>
          <p:cNvPr id="8" name="Online Media 7" title="30 Second Timer">
            <a:hlinkClick r:id="" action="ppaction://media"/>
            <a:extLst>
              <a:ext uri="{FF2B5EF4-FFF2-40B4-BE49-F238E27FC236}">
                <a16:creationId xmlns:a16="http://schemas.microsoft.com/office/drawing/2014/main" id="{953DCD5F-F1C0-47D7-98FA-623A672B2C3C}"/>
              </a:ext>
            </a:extLst>
          </p:cNvPr>
          <p:cNvPicPr>
            <a:picLocks noRot="1" noChangeAspect="1"/>
          </p:cNvPicPr>
          <p:nvPr>
            <a:videoFile r:link="rId6"/>
          </p:nvPr>
        </p:nvPicPr>
        <p:blipFill>
          <a:blip r:embed="rId14"/>
          <a:stretch>
            <a:fillRect/>
          </a:stretch>
        </p:blipFill>
        <p:spPr>
          <a:xfrm>
            <a:off x="4878078" y="955162"/>
            <a:ext cx="1207911" cy="67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  <p:video>
              <p:cMediaNode vol="80000">
                <p:cTn id="14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9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0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3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1" y="523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SOUNDWAVES</a:t>
            </a:r>
          </a:p>
          <a:p>
            <a:pPr marL="0" lvl="0" indent="0" algn="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rgbClr val="002060"/>
                </a:solidFill>
              </a:rPr>
              <a:t>mechanical wave that results from the back and forth vibration of the particles</a:t>
            </a:r>
            <a:endParaRPr sz="4000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93AB76-AD98-41E6-A3DC-FE20DECA9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962" y="165625"/>
            <a:ext cx="3046988" cy="10845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08F06-9BC3-4C50-954E-4733763EA2E9}"/>
              </a:ext>
            </a:extLst>
          </p:cNvPr>
          <p:cNvSpPr txBox="1"/>
          <p:nvPr/>
        </p:nvSpPr>
        <p:spPr>
          <a:xfrm>
            <a:off x="341489" y="4370912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In space, sound cannot travel because there is no particle to vibrate.</a:t>
            </a:r>
          </a:p>
        </p:txBody>
      </p:sp>
    </p:spTree>
    <p:extLst>
      <p:ext uri="{BB962C8B-B14F-4D97-AF65-F5344CB8AC3E}">
        <p14:creationId xmlns:p14="http://schemas.microsoft.com/office/powerpoint/2010/main" val="3917465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FREQUENCY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the number of soundwave cycles that occur in one second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00CAB-D265-44ED-8E43-CACA56A69049}"/>
              </a:ext>
            </a:extLst>
          </p:cNvPr>
          <p:cNvSpPr txBox="1"/>
          <p:nvPr/>
        </p:nvSpPr>
        <p:spPr>
          <a:xfrm>
            <a:off x="341489" y="4370912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A female speaking voice is around 165 Hertz to 255 Hertz while a male speech range is about 80 Hertz to 155 Hertz.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CA1441-6A6F-4CD3-BDEB-528BFCD5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819" y="64702"/>
            <a:ext cx="3313292" cy="117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15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HERTZ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Unit of frequency measurement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187050" y="4370912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The middle C in piano key is around 261 Hertz. An octave lower than middle C is around 130 Hertz.</a:t>
            </a:r>
          </a:p>
        </p:txBody>
      </p:sp>
    </p:spTree>
    <p:extLst>
      <p:ext uri="{BB962C8B-B14F-4D97-AF65-F5344CB8AC3E}">
        <p14:creationId xmlns:p14="http://schemas.microsoft.com/office/powerpoint/2010/main" val="3726696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HERTZ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Unit of frequency measurement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341489" y="4435614"/>
            <a:ext cx="8615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The higher the Hertz, the more soundwaves cycle occur in one second</a:t>
            </a:r>
          </a:p>
        </p:txBody>
      </p:sp>
    </p:spTree>
    <p:extLst>
      <p:ext uri="{BB962C8B-B14F-4D97-AF65-F5344CB8AC3E}">
        <p14:creationId xmlns:p14="http://schemas.microsoft.com/office/powerpoint/2010/main" val="431439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7224C22-1346-41C1-9B9B-7626FED8649A}"/>
              </a:ext>
            </a:extLst>
          </p:cNvPr>
          <p:cNvSpPr/>
          <p:nvPr/>
        </p:nvSpPr>
        <p:spPr>
          <a:xfrm>
            <a:off x="5109128" y="1794933"/>
            <a:ext cx="3549450" cy="1738489"/>
          </a:xfrm>
          <a:prstGeom prst="ellipse">
            <a:avLst/>
          </a:prstGeom>
          <a:solidFill>
            <a:srgbClr val="DDF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917683-122C-4E31-8130-F60CF8F8F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349" y="666045"/>
            <a:ext cx="4413370" cy="15708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352286-35A6-4EC1-B147-EF9FCD23B50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8722"/>
          <a:stretch/>
        </p:blipFill>
        <p:spPr>
          <a:xfrm>
            <a:off x="1066939" y="2992112"/>
            <a:ext cx="4042189" cy="14000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5AE8C-3D37-49FD-8D5C-666D3E834095}"/>
              </a:ext>
            </a:extLst>
          </p:cNvPr>
          <p:cNvSpPr txBox="1"/>
          <p:nvPr/>
        </p:nvSpPr>
        <p:spPr>
          <a:xfrm>
            <a:off x="5387399" y="2064012"/>
            <a:ext cx="33640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entury Gothic" panose="020B0502020202020204" pitchFamily="34" charset="0"/>
              </a:rPr>
              <a:t>Which soundwave is considered higher in frequency?</a:t>
            </a:r>
          </a:p>
        </p:txBody>
      </p:sp>
    </p:spTree>
    <p:extLst>
      <p:ext uri="{BB962C8B-B14F-4D97-AF65-F5344CB8AC3E}">
        <p14:creationId xmlns:p14="http://schemas.microsoft.com/office/powerpoint/2010/main" val="298911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MEDIUM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The matter through which a wave travels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528539" y="4577300"/>
            <a:ext cx="8615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Sound travels in solid, liquid and gas state of matter.</a:t>
            </a:r>
          </a:p>
        </p:txBody>
      </p:sp>
    </p:spTree>
    <p:extLst>
      <p:ext uri="{BB962C8B-B14F-4D97-AF65-F5344CB8AC3E}">
        <p14:creationId xmlns:p14="http://schemas.microsoft.com/office/powerpoint/2010/main" val="24588617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VOLUME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The amplitude or loudness of a sound</a:t>
            </a:r>
          </a:p>
        </p:txBody>
      </p:sp>
    </p:spTree>
    <p:extLst>
      <p:ext uri="{BB962C8B-B14F-4D97-AF65-F5344CB8AC3E}">
        <p14:creationId xmlns:p14="http://schemas.microsoft.com/office/powerpoint/2010/main" val="3135262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DECIBELS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a unit used to measure the intensity of a sound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341489" y="4115635"/>
            <a:ext cx="88025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Sound below 80 dB is generally safe for human ears; anything above 90dB, when exposed to a long period of time will damage the eardrums. </a:t>
            </a:r>
          </a:p>
        </p:txBody>
      </p:sp>
    </p:spTree>
    <p:extLst>
      <p:ext uri="{BB962C8B-B14F-4D97-AF65-F5344CB8AC3E}">
        <p14:creationId xmlns:p14="http://schemas.microsoft.com/office/powerpoint/2010/main" val="35968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Repeat the opposite word/phrase.</a:t>
            </a:r>
            <a:endParaRPr sz="2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1">
                    <a:lumMod val="75000"/>
                  </a:schemeClr>
                </a:solidFill>
              </a:rPr>
              <a:t>PITCH</a:t>
            </a:r>
            <a:endParaRPr sz="4800" dirty="0">
              <a:solidFill>
                <a:schemeClr val="accent1">
                  <a:lumMod val="75000"/>
                </a:schemeClr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4800" dirty="0">
                <a:solidFill>
                  <a:srgbClr val="0B5394"/>
                </a:solidFill>
              </a:rPr>
              <a:t>How high or how low a sound 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AE2BD-4B6F-4EDF-B00C-7C128913F117}"/>
              </a:ext>
            </a:extLst>
          </p:cNvPr>
          <p:cNvSpPr txBox="1"/>
          <p:nvPr/>
        </p:nvSpPr>
        <p:spPr>
          <a:xfrm>
            <a:off x="888799" y="4577300"/>
            <a:ext cx="8615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000" b="1" dirty="0"/>
              <a:t>Example: Female generally sing in a higher pitch than male.</a:t>
            </a:r>
          </a:p>
        </p:txBody>
      </p:sp>
    </p:spTree>
    <p:extLst>
      <p:ext uri="{BB962C8B-B14F-4D97-AF65-F5344CB8AC3E}">
        <p14:creationId xmlns:p14="http://schemas.microsoft.com/office/powerpoint/2010/main" val="3392690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844C8B1-E4D4-4BCE-B5FA-E731FDBC3777}"/>
              </a:ext>
            </a:extLst>
          </p:cNvPr>
          <p:cNvSpPr txBox="1">
            <a:spLocks/>
          </p:cNvSpPr>
          <p:nvPr/>
        </p:nvSpPr>
        <p:spPr>
          <a:xfrm>
            <a:off x="0" y="240056"/>
            <a:ext cx="8294422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Pitch in Vocal Cord (male vs female)</a:t>
            </a:r>
          </a:p>
        </p:txBody>
      </p:sp>
      <p:pic>
        <p:nvPicPr>
          <p:cNvPr id="2" name="Online Media 1" title="America's Got Talent   Macelito Pomoy Sing Male &amp; Female Voice In The Prayer">
            <a:hlinkClick r:id="" action="ppaction://media"/>
            <a:extLst>
              <a:ext uri="{FF2B5EF4-FFF2-40B4-BE49-F238E27FC236}">
                <a16:creationId xmlns:a16="http://schemas.microsoft.com/office/drawing/2014/main" id="{27B7847C-E099-4B32-A2DD-DB25863A886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58456" y="724849"/>
            <a:ext cx="7428614" cy="417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1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378FFE-55F2-479D-A376-BD4327A2076E}"/>
              </a:ext>
            </a:extLst>
          </p:cNvPr>
          <p:cNvSpPr/>
          <p:nvPr/>
        </p:nvSpPr>
        <p:spPr>
          <a:xfrm>
            <a:off x="516367" y="150607"/>
            <a:ext cx="4176656" cy="4747106"/>
          </a:xfrm>
          <a:prstGeom prst="rect">
            <a:avLst/>
          </a:prstGeom>
          <a:solidFill>
            <a:srgbClr val="FF9B9B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FF399-C996-45D9-94C5-CB239534EAF3}"/>
              </a:ext>
            </a:extLst>
          </p:cNvPr>
          <p:cNvSpPr txBox="1"/>
          <p:nvPr/>
        </p:nvSpPr>
        <p:spPr>
          <a:xfrm>
            <a:off x="571516" y="140471"/>
            <a:ext cx="41929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I have captured </a:t>
            </a:r>
            <a:r>
              <a:rPr lang="en-US" sz="1800" b="1" dirty="0">
                <a:latin typeface="Century Gothic" panose="020B0502020202020204" pitchFamily="34" charset="0"/>
              </a:rPr>
              <a:t>200 joules </a:t>
            </a:r>
            <a:r>
              <a:rPr lang="en-US" sz="1800" dirty="0">
                <a:latin typeface="Century Gothic" panose="020B0502020202020204" pitchFamily="34" charset="0"/>
              </a:rPr>
              <a:t>of energy from the sun using my homemade solar panel. I hooked it up to the lava lamp in my room and the light output is measured to be </a:t>
            </a:r>
            <a:r>
              <a:rPr lang="en-US" sz="1800" b="1" dirty="0">
                <a:latin typeface="Century Gothic" panose="020B0502020202020204" pitchFamily="34" charset="0"/>
              </a:rPr>
              <a:t>150 Joules. </a:t>
            </a:r>
            <a:r>
              <a:rPr lang="en-US" sz="1800" dirty="0">
                <a:latin typeface="Century Gothic" panose="020B0502020202020204" pitchFamily="34" charset="0"/>
              </a:rPr>
              <a:t>How efficient is the solar panel? </a:t>
            </a:r>
            <a:r>
              <a:rPr lang="en-US" sz="1800" b="1" i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Construct an energy flow diagram for the above energy transformation.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1E9328-3B3F-4B64-9260-9C7BD16BA4BD}"/>
              </a:ext>
            </a:extLst>
          </p:cNvPr>
          <p:cNvSpPr/>
          <p:nvPr/>
        </p:nvSpPr>
        <p:spPr>
          <a:xfrm>
            <a:off x="4797911" y="150607"/>
            <a:ext cx="4176656" cy="2272521"/>
          </a:xfrm>
          <a:prstGeom prst="rect">
            <a:avLst/>
          </a:prstGeom>
          <a:solidFill>
            <a:srgbClr val="DDF0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54FB3C-222B-4F0B-8E6A-EEF8650F4BCE}"/>
              </a:ext>
            </a:extLst>
          </p:cNvPr>
          <p:cNvSpPr txBox="1"/>
          <p:nvPr/>
        </p:nvSpPr>
        <p:spPr>
          <a:xfrm>
            <a:off x="4913376" y="199620"/>
            <a:ext cx="4176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Recall the formula for energy efficiency:</a:t>
            </a:r>
            <a:endParaRPr lang="en-US" sz="1800" b="1" i="1" dirty="0">
              <a:latin typeface="Century Gothic" panose="020B0502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FE0F24-F12C-44F2-807C-811E226B3F57}"/>
              </a:ext>
            </a:extLst>
          </p:cNvPr>
          <p:cNvSpPr/>
          <p:nvPr/>
        </p:nvSpPr>
        <p:spPr>
          <a:xfrm>
            <a:off x="4797911" y="2591261"/>
            <a:ext cx="4176656" cy="22725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7DFE4-B205-495B-8DEF-ACB3FC01BB7B}"/>
              </a:ext>
            </a:extLst>
          </p:cNvPr>
          <p:cNvSpPr txBox="1"/>
          <p:nvPr/>
        </p:nvSpPr>
        <p:spPr>
          <a:xfrm>
            <a:off x="4764510" y="2925849"/>
            <a:ext cx="43897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entury Gothic" panose="020B0502020202020204" pitchFamily="34" charset="0"/>
              </a:rPr>
              <a:t>Energy efficiency simply means using less energy to perform the same task. </a:t>
            </a: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r>
              <a:rPr lang="en-US" sz="1800" dirty="0">
                <a:latin typeface="Century Gothic" panose="020B0502020202020204" pitchFamily="34" charset="0"/>
              </a:rPr>
              <a:t>If most of the input energy is converted to output energy, the system is said to be relatively efficient.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4BF33C-8A09-40BD-BAD0-19FEAEB5A7FC}"/>
              </a:ext>
            </a:extLst>
          </p:cNvPr>
          <p:cNvSpPr txBox="1"/>
          <p:nvPr/>
        </p:nvSpPr>
        <p:spPr>
          <a:xfrm>
            <a:off x="4764510" y="2525739"/>
            <a:ext cx="47313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Century Gothic" panose="020B0502020202020204" pitchFamily="34" charset="0"/>
              </a:rPr>
              <a:t>Copy these into your workbook!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EC4679-F6D8-46C8-8588-7275F741F1EE}"/>
              </a:ext>
            </a:extLst>
          </p:cNvPr>
          <p:cNvSpPr/>
          <p:nvPr/>
        </p:nvSpPr>
        <p:spPr>
          <a:xfrm>
            <a:off x="692998" y="2735930"/>
            <a:ext cx="3879002" cy="19680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Online Media 2" title="3 Minute Timer">
            <a:hlinkClick r:id="" action="ppaction://media"/>
            <a:extLst>
              <a:ext uri="{FF2B5EF4-FFF2-40B4-BE49-F238E27FC236}">
                <a16:creationId xmlns:a16="http://schemas.microsoft.com/office/drawing/2014/main" id="{5361728F-9941-477F-983F-225B06F1611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-4966" y="4006161"/>
            <a:ext cx="2019616" cy="1136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B9E5E7-FD1A-4804-B9BE-43633F088B17}"/>
                  </a:ext>
                </a:extLst>
              </p:cNvPr>
              <p:cNvSpPr txBox="1"/>
              <p:nvPr/>
            </p:nvSpPr>
            <p:spPr>
              <a:xfrm>
                <a:off x="4846214" y="925750"/>
                <a:ext cx="4567982" cy="573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𝐸𝑓𝑓𝑖𝑐𝑖𝑒𝑛𝑐𝑦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𝑈𝑠𝑒𝑓𝑢𝑙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𝑒𝑛𝑒𝑟𝑔𝑦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𝑒𝑛𝑒𝑟𝑔𝑦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B9E5E7-FD1A-4804-B9BE-43633F088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214" y="925750"/>
                <a:ext cx="4567982" cy="5737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806F17-7448-4567-84B7-66B9FCCA9456}"/>
                  </a:ext>
                </a:extLst>
              </p:cNvPr>
              <p:cNvSpPr txBox="1"/>
              <p:nvPr/>
            </p:nvSpPr>
            <p:spPr>
              <a:xfrm>
                <a:off x="4859177" y="1579296"/>
                <a:ext cx="4567982" cy="573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𝐸𝑓𝑓𝑖𝑐𝑖𝑒𝑛𝑐𝑦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𝑒𝑛𝑒𝑟𝑔𝑦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𝑈𝑠𝑒𝑓𝑢𝑙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𝑒𝑛𝑒𝑟𝑔𝑦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100%</m:t>
                    </m:r>
                  </m:oMath>
                </a14:m>
                <a:r>
                  <a:rPr lang="en-US" sz="2000" dirty="0">
                    <a:latin typeface="Century Gothic" panose="020B0502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F806F17-7448-4567-84B7-66B9FCCA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177" y="1579296"/>
                <a:ext cx="4567982" cy="5737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328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3"/>
                </p:tgtEl>
              </p:cMediaNode>
            </p:video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844C8B1-E4D4-4BCE-B5FA-E731FDBC3777}"/>
              </a:ext>
            </a:extLst>
          </p:cNvPr>
          <p:cNvSpPr txBox="1">
            <a:spLocks/>
          </p:cNvSpPr>
          <p:nvPr/>
        </p:nvSpPr>
        <p:spPr>
          <a:xfrm>
            <a:off x="0" y="240056"/>
            <a:ext cx="8294422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Frequencies Spectrum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4210B9-3D68-4D82-B60F-62A21CBA5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0997"/>
            <a:ext cx="9144000" cy="332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5769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844C8B1-E4D4-4BCE-B5FA-E731FDBC3777}"/>
              </a:ext>
            </a:extLst>
          </p:cNvPr>
          <p:cNvSpPr txBox="1">
            <a:spLocks/>
          </p:cNvSpPr>
          <p:nvPr/>
        </p:nvSpPr>
        <p:spPr>
          <a:xfrm>
            <a:off x="0" y="240056"/>
            <a:ext cx="8294422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Frequencies Spectrum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E528CA-7C8B-429A-AA31-341292297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16697" cy="476316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E7DF46-7C6C-48A1-A498-ACC1B8DD76A4}"/>
              </a:ext>
            </a:extLst>
          </p:cNvPr>
          <p:cNvSpPr/>
          <p:nvPr/>
        </p:nvSpPr>
        <p:spPr>
          <a:xfrm>
            <a:off x="241529" y="2236769"/>
            <a:ext cx="8633638" cy="7886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2C81F6-300B-423A-A434-C1A5C3B128FA}"/>
              </a:ext>
            </a:extLst>
          </p:cNvPr>
          <p:cNvSpPr/>
          <p:nvPr/>
        </p:nvSpPr>
        <p:spPr>
          <a:xfrm>
            <a:off x="5645889" y="1743740"/>
            <a:ext cx="1456660" cy="1281637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3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844C8B1-E4D4-4BCE-B5FA-E731FDBC3777}"/>
              </a:ext>
            </a:extLst>
          </p:cNvPr>
          <p:cNvSpPr txBox="1">
            <a:spLocks/>
          </p:cNvSpPr>
          <p:nvPr/>
        </p:nvSpPr>
        <p:spPr>
          <a:xfrm>
            <a:off x="0" y="240056"/>
            <a:ext cx="8294422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Frequencies Spectrum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DADA58-046E-4D38-87D0-E986FE319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329"/>
            <a:ext cx="7208874" cy="505976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21144C-65ED-42AC-B7CB-7CE3405589E1}"/>
              </a:ext>
            </a:extLst>
          </p:cNvPr>
          <p:cNvCxnSpPr>
            <a:cxnSpLocks/>
          </p:cNvCxnSpPr>
          <p:nvPr/>
        </p:nvCxnSpPr>
        <p:spPr>
          <a:xfrm flipH="1">
            <a:off x="3742660" y="588056"/>
            <a:ext cx="4125434" cy="443302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87F269-A7D8-4C05-8EC1-7435B6E2F4B8}"/>
              </a:ext>
            </a:extLst>
          </p:cNvPr>
          <p:cNvCxnSpPr>
            <a:cxnSpLocks/>
          </p:cNvCxnSpPr>
          <p:nvPr/>
        </p:nvCxnSpPr>
        <p:spPr>
          <a:xfrm flipH="1">
            <a:off x="6364357" y="1233377"/>
            <a:ext cx="1519943" cy="145981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C98CE8E-BB08-4811-AB3E-8D2E1BB9B02C}"/>
              </a:ext>
            </a:extLst>
          </p:cNvPr>
          <p:cNvCxnSpPr>
            <a:cxnSpLocks/>
          </p:cNvCxnSpPr>
          <p:nvPr/>
        </p:nvCxnSpPr>
        <p:spPr>
          <a:xfrm flipH="1">
            <a:off x="3742660" y="1488558"/>
            <a:ext cx="4141641" cy="3168502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691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844C8B1-E4D4-4BCE-B5FA-E731FDBC3777}"/>
              </a:ext>
            </a:extLst>
          </p:cNvPr>
          <p:cNvSpPr txBox="1">
            <a:spLocks/>
          </p:cNvSpPr>
          <p:nvPr/>
        </p:nvSpPr>
        <p:spPr>
          <a:xfrm>
            <a:off x="0" y="240056"/>
            <a:ext cx="8294422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Frequencies Spectrum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394F8-6A4B-4C7B-A289-04786E08D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97"/>
            <a:ext cx="7176977" cy="51435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A8AA2B-3854-4540-AB14-B4DCDA01F375}"/>
              </a:ext>
            </a:extLst>
          </p:cNvPr>
          <p:cNvCxnSpPr>
            <a:cxnSpLocks/>
          </p:cNvCxnSpPr>
          <p:nvPr/>
        </p:nvCxnSpPr>
        <p:spPr>
          <a:xfrm flipH="1">
            <a:off x="6364357" y="1233377"/>
            <a:ext cx="1519943" cy="145981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6346DE-D634-4ADC-9655-A9E363BD3162}"/>
              </a:ext>
            </a:extLst>
          </p:cNvPr>
          <p:cNvCxnSpPr>
            <a:cxnSpLocks/>
          </p:cNvCxnSpPr>
          <p:nvPr/>
        </p:nvCxnSpPr>
        <p:spPr>
          <a:xfrm flipH="1">
            <a:off x="3742660" y="588056"/>
            <a:ext cx="4125434" cy="443302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CC8E5B-2081-4CCB-A874-FF7C333D3D1A}"/>
              </a:ext>
            </a:extLst>
          </p:cNvPr>
          <p:cNvCxnSpPr>
            <a:cxnSpLocks/>
          </p:cNvCxnSpPr>
          <p:nvPr/>
        </p:nvCxnSpPr>
        <p:spPr>
          <a:xfrm flipH="1">
            <a:off x="4253023" y="1488558"/>
            <a:ext cx="3631279" cy="3253563"/>
          </a:xfrm>
          <a:prstGeom prst="straightConnector1">
            <a:avLst/>
          </a:prstGeom>
          <a:ln w="5715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2938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844C8B1-E4D4-4BCE-B5FA-E731FDBC3777}"/>
              </a:ext>
            </a:extLst>
          </p:cNvPr>
          <p:cNvSpPr txBox="1">
            <a:spLocks/>
          </p:cNvSpPr>
          <p:nvPr/>
        </p:nvSpPr>
        <p:spPr>
          <a:xfrm>
            <a:off x="0" y="240056"/>
            <a:ext cx="8294422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Frequencies Spectrum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02611C-7DAB-4A4F-8791-BD5EA7243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271591" cy="672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7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8844C8B1-E4D4-4BCE-B5FA-E731FDBC3777}"/>
              </a:ext>
            </a:extLst>
          </p:cNvPr>
          <p:cNvSpPr txBox="1">
            <a:spLocks/>
          </p:cNvSpPr>
          <p:nvPr/>
        </p:nvSpPr>
        <p:spPr>
          <a:xfrm>
            <a:off x="0" y="240056"/>
            <a:ext cx="8294422" cy="3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Frequencies Spectrum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DCAB77-0A53-4829-BA2E-56FD37CCE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4652" y="-54492"/>
            <a:ext cx="9531936" cy="56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63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D00F4-A1F3-41E6-845B-65EC6A23A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429" y="569115"/>
            <a:ext cx="4782892" cy="940708"/>
          </a:xfrm>
          <a:solidFill>
            <a:schemeClr val="accent6">
              <a:lumMod val="75000"/>
            </a:schemeClr>
          </a:solidFill>
        </p:spPr>
        <p:txBody>
          <a:bodyPr/>
          <a:lstStyle/>
          <a:p>
            <a:pPr marL="114300" indent="0">
              <a:buNone/>
            </a:pPr>
            <a:r>
              <a:rPr lang="en-US" sz="4400" b="1" dirty="0">
                <a:solidFill>
                  <a:schemeClr val="accent5">
                    <a:lumMod val="75000"/>
                  </a:schemeClr>
                </a:solidFill>
              </a:rPr>
              <a:t>2 Truths 1 Lie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4893F-8AAD-40B1-9C22-5CD68C25FA68}"/>
              </a:ext>
            </a:extLst>
          </p:cNvPr>
          <p:cNvSpPr txBox="1"/>
          <p:nvPr/>
        </p:nvSpPr>
        <p:spPr>
          <a:xfrm>
            <a:off x="584791" y="1743740"/>
            <a:ext cx="478289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You have 3 minutes to come up with 2 truths 1 lie.</a:t>
            </a:r>
          </a:p>
          <a:p>
            <a:endParaRPr lang="en-US" sz="2400" dirty="0">
              <a:latin typeface="Century Gothic" panose="020B0502020202020204" pitchFamily="34" charset="0"/>
            </a:endParaRPr>
          </a:p>
          <a:p>
            <a:r>
              <a:rPr lang="en-US" sz="2400" dirty="0">
                <a:latin typeface="Century Gothic" panose="020B0502020202020204" pitchFamily="34" charset="0"/>
              </a:rPr>
              <a:t>The goal of this activity is to get to know each other better. Also, it is a good way to see how good of a liar you are. </a:t>
            </a:r>
          </a:p>
        </p:txBody>
      </p:sp>
    </p:spTree>
    <p:extLst>
      <p:ext uri="{BB962C8B-B14F-4D97-AF65-F5344CB8AC3E}">
        <p14:creationId xmlns:p14="http://schemas.microsoft.com/office/powerpoint/2010/main" val="394328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2"/>
          <p:cNvPicPr preferRelativeResize="0"/>
          <p:nvPr/>
        </p:nvPicPr>
        <p:blipFill rotWithShape="1">
          <a:blip r:embed="rId3">
            <a:alphaModFix amt="23000"/>
          </a:blip>
          <a:srcRect t="7813" b="7813"/>
          <a:stretch/>
        </p:blipFill>
        <p:spPr>
          <a:xfrm>
            <a:off x="-2" y="-1"/>
            <a:ext cx="9144002" cy="514350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9" name="Google Shape;129;p22"/>
          <p:cNvSpPr txBox="1">
            <a:spLocks noGrp="1"/>
          </p:cNvSpPr>
          <p:nvPr>
            <p:ph type="ctrTitle"/>
          </p:nvPr>
        </p:nvSpPr>
        <p:spPr>
          <a:xfrm>
            <a:off x="311699" y="2156452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dirty="0"/>
              <a:t>Sound </a:t>
            </a:r>
            <a:br>
              <a:rPr lang="en-GB" sz="7200" dirty="0"/>
            </a:br>
            <a:r>
              <a:rPr lang="en-GB" sz="7200" dirty="0"/>
              <a:t>Energy</a:t>
            </a:r>
            <a:endParaRPr sz="7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3A981-84FB-4EF3-BACD-27CC34B2F4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0000" b="57722"/>
          <a:stretch/>
        </p:blipFill>
        <p:spPr>
          <a:xfrm>
            <a:off x="7042313" y="4398925"/>
            <a:ext cx="1977724" cy="6213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97975" y="2728486"/>
            <a:ext cx="5945356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can define sound energy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can describe how vibration of particles generate sound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I can describe the term frequency, pitch &amp; volume</a:t>
            </a:r>
          </a:p>
        </p:txBody>
      </p:sp>
      <p:graphicFrame>
        <p:nvGraphicFramePr>
          <p:cNvPr id="220" name="Google Shape;220;p35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1" name="Google Shape;221;p35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2" name="Google Shape;222;p35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{446742DB-69F3-459F-BEF0-F4925C27467B}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Title 3">
            <a:extLst>
              <a:ext uri="{FF2B5EF4-FFF2-40B4-BE49-F238E27FC236}">
                <a16:creationId xmlns:a16="http://schemas.microsoft.com/office/drawing/2014/main" id="{A80D0481-6016-437C-9DBC-4AB2D8E2C9D6}"/>
              </a:ext>
            </a:extLst>
          </p:cNvPr>
          <p:cNvSpPr txBox="1">
            <a:spLocks/>
          </p:cNvSpPr>
          <p:nvPr/>
        </p:nvSpPr>
        <p:spPr>
          <a:xfrm>
            <a:off x="640838" y="579915"/>
            <a:ext cx="5061600" cy="18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entury Gothic"/>
              <a:buNone/>
              <a:defRPr sz="28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r>
              <a:rPr lang="en-AU" sz="2400" dirty="0">
                <a:latin typeface="Century Gothic" panose="020B0502020202020204" pitchFamily="34" charset="0"/>
              </a:rPr>
              <a:t>Understand sound energy 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pic>
        <p:nvPicPr>
          <p:cNvPr id="3" name="Online Media 2" title="3 Minute Timer">
            <a:hlinkClick r:id="" action="ppaction://media"/>
            <a:extLst>
              <a:ext uri="{FF2B5EF4-FFF2-40B4-BE49-F238E27FC236}">
                <a16:creationId xmlns:a16="http://schemas.microsoft.com/office/drawing/2014/main" id="{523200FC-9985-4BF0-A2A1-C17F51A30C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7603350" y="1248425"/>
            <a:ext cx="1207911" cy="679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BAD2BA8-3940-4E91-A7D8-B1110F2CD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36" y="40802"/>
            <a:ext cx="4006715" cy="2661900"/>
          </a:xfrm>
        </p:spPr>
        <p:txBody>
          <a:bodyPr/>
          <a:lstStyle/>
          <a:p>
            <a:pPr marL="114300" indent="0">
              <a:buNone/>
            </a:pPr>
            <a:r>
              <a:rPr lang="en-US" sz="3600" b="1" dirty="0" err="1"/>
              <a:t>Yanny</a:t>
            </a:r>
            <a:r>
              <a:rPr lang="en-US" sz="3600" b="1" dirty="0"/>
              <a:t> or Laurel?</a:t>
            </a:r>
          </a:p>
        </p:txBody>
      </p:sp>
      <p:pic>
        <p:nvPicPr>
          <p:cNvPr id="2" name="Online Media 1" title="Yanny Laurel (Original Video)">
            <a:hlinkClick r:id="" action="ppaction://media"/>
            <a:extLst>
              <a:ext uri="{FF2B5EF4-FFF2-40B4-BE49-F238E27FC236}">
                <a16:creationId xmlns:a16="http://schemas.microsoft.com/office/drawing/2014/main" id="{733BEB90-CA79-4C05-AEEA-944EF4DB577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329069" y="956664"/>
            <a:ext cx="6709144" cy="3773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73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What is Sound? | The Dr. Binocs Show | Learn Videos For Kids">
            <a:hlinkClick r:id="" action="ppaction://media"/>
            <a:extLst>
              <a:ext uri="{FF2B5EF4-FFF2-40B4-BE49-F238E27FC236}">
                <a16:creationId xmlns:a16="http://schemas.microsoft.com/office/drawing/2014/main" id="{0697E28C-BC80-4DB2-AD60-C46EB7DDDC9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74158" y="209063"/>
            <a:ext cx="8038214" cy="452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107FE2-98CC-499B-9D46-13F6D2545803}"/>
              </a:ext>
            </a:extLst>
          </p:cNvPr>
          <p:cNvSpPr txBox="1"/>
          <p:nvPr/>
        </p:nvSpPr>
        <p:spPr>
          <a:xfrm>
            <a:off x="499729" y="219696"/>
            <a:ext cx="3827721" cy="193899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Sounds travel through 3 states of matter: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S________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L _______</a:t>
            </a:r>
          </a:p>
          <a:p>
            <a:r>
              <a:rPr lang="en-US" sz="2400" b="1" dirty="0">
                <a:latin typeface="Century Gothic" panose="020B0502020202020204" pitchFamily="34" charset="0"/>
              </a:rPr>
              <a:t>G_______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400C5-1BB6-4EC2-921B-102C92E16EE6}"/>
              </a:ext>
            </a:extLst>
          </p:cNvPr>
          <p:cNvSpPr txBox="1"/>
          <p:nvPr/>
        </p:nvSpPr>
        <p:spPr>
          <a:xfrm>
            <a:off x="4572000" y="219696"/>
            <a:ext cx="3530010" cy="83099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Sound results due to </a:t>
            </a:r>
            <a:r>
              <a:rPr lang="en-US" sz="2400" b="1" i="1" dirty="0">
                <a:latin typeface="Century Gothic" panose="020B0502020202020204" pitchFamily="34" charset="0"/>
              </a:rPr>
              <a:t>vibration</a:t>
            </a:r>
            <a:r>
              <a:rPr lang="en-US" sz="2400" dirty="0">
                <a:latin typeface="Century Gothic" panose="020B0502020202020204" pitchFamily="34" charset="0"/>
              </a:rPr>
              <a:t> of </a:t>
            </a:r>
            <a:r>
              <a:rPr lang="en-US" sz="2400" b="1" i="1" dirty="0">
                <a:latin typeface="Century Gothic" panose="020B0502020202020204" pitchFamily="34" charset="0"/>
              </a:rPr>
              <a:t>particles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10F4A-D91B-4294-B704-07A5C090AE48}"/>
              </a:ext>
            </a:extLst>
          </p:cNvPr>
          <p:cNvSpPr txBox="1"/>
          <p:nvPr/>
        </p:nvSpPr>
        <p:spPr>
          <a:xfrm>
            <a:off x="1303735" y="2386136"/>
            <a:ext cx="3530010" cy="156966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Sound energy is considered a type of kinetic energy. </a:t>
            </a:r>
            <a:r>
              <a:rPr lang="en-US" sz="2400" b="1" dirty="0">
                <a:latin typeface="Century Gothic" panose="020B0502020202020204" pitchFamily="34" charset="0"/>
              </a:rPr>
              <a:t>(True / False)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B2D9E7-D69B-4F09-A8F4-F23BFFF45BAD}"/>
              </a:ext>
            </a:extLst>
          </p:cNvPr>
          <p:cNvSpPr txBox="1"/>
          <p:nvPr/>
        </p:nvSpPr>
        <p:spPr>
          <a:xfrm>
            <a:off x="5114261" y="1448545"/>
            <a:ext cx="3827721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You cannot hear sound in the outer space because it is </a:t>
            </a:r>
            <a:r>
              <a:rPr lang="en-US" sz="2400" b="1" dirty="0">
                <a:latin typeface="Century Gothic" panose="020B0502020202020204" pitchFamily="34" charset="0"/>
              </a:rPr>
              <a:t>vacuum</a:t>
            </a:r>
            <a:r>
              <a:rPr lang="en-US" sz="2400" dirty="0">
                <a:latin typeface="Century Gothic" panose="020B0502020202020204" pitchFamily="34" charset="0"/>
              </a:rPr>
              <a:t>. It means there is NO air molecules to vibrate in order to transmit sound.</a:t>
            </a:r>
            <a:endParaRPr lang="en-US" sz="24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87909E-25B3-4CB3-BC82-8CCE4A84BC47}"/>
              </a:ext>
            </a:extLst>
          </p:cNvPr>
          <p:cNvSpPr txBox="1"/>
          <p:nvPr/>
        </p:nvSpPr>
        <p:spPr>
          <a:xfrm>
            <a:off x="499729" y="4154722"/>
            <a:ext cx="7506584" cy="83099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Century Gothic" panose="020B0502020202020204" pitchFamily="34" charset="0"/>
              </a:rPr>
              <a:t>Higher</a:t>
            </a:r>
            <a:r>
              <a:rPr lang="en-US" sz="2400" i="1" dirty="0">
                <a:latin typeface="Century Gothic" panose="020B0502020202020204" pitchFamily="34" charset="0"/>
              </a:rPr>
              <a:t> frequency gives us </a:t>
            </a:r>
            <a:r>
              <a:rPr lang="en-US" sz="2400" b="1" i="1" dirty="0">
                <a:latin typeface="Century Gothic" panose="020B0502020202020204" pitchFamily="34" charset="0"/>
              </a:rPr>
              <a:t>higher</a:t>
            </a:r>
            <a:r>
              <a:rPr lang="en-US" sz="2400" i="1" dirty="0">
                <a:latin typeface="Century Gothic" panose="020B0502020202020204" pitchFamily="34" charset="0"/>
              </a:rPr>
              <a:t> pitch. </a:t>
            </a:r>
          </a:p>
          <a:p>
            <a:pPr algn="r"/>
            <a:r>
              <a:rPr lang="en-US" sz="2400" b="1" i="1" dirty="0">
                <a:latin typeface="Century Gothic" panose="020B0502020202020204" pitchFamily="34" charset="0"/>
              </a:rPr>
              <a:t>Lower</a:t>
            </a:r>
            <a:r>
              <a:rPr lang="en-US" sz="2400" i="1" dirty="0">
                <a:latin typeface="Century Gothic" panose="020B0502020202020204" pitchFamily="34" charset="0"/>
              </a:rPr>
              <a:t> frequency gives us </a:t>
            </a:r>
            <a:r>
              <a:rPr lang="en-US" sz="2400" b="1" i="1" dirty="0">
                <a:latin typeface="Century Gothic" panose="020B0502020202020204" pitchFamily="34" charset="0"/>
              </a:rPr>
              <a:t>lower</a:t>
            </a:r>
            <a:r>
              <a:rPr lang="en-US" sz="2400" i="1" dirty="0">
                <a:latin typeface="Century Gothic" panose="020B0502020202020204" pitchFamily="34" charset="0"/>
              </a:rPr>
              <a:t> pitch</a:t>
            </a:r>
          </a:p>
        </p:txBody>
      </p:sp>
    </p:spTree>
    <p:extLst>
      <p:ext uri="{BB962C8B-B14F-4D97-AF65-F5344CB8AC3E}">
        <p14:creationId xmlns:p14="http://schemas.microsoft.com/office/powerpoint/2010/main" val="389578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961897B-33FA-4DA7-86B8-84F73F768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Frequency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B3DF6AB-5C70-4795-8B3F-23CE0BB02F9A}"/>
              </a:ext>
            </a:extLst>
          </p:cNvPr>
          <p:cNvSpPr txBox="1">
            <a:spLocks/>
          </p:cNvSpPr>
          <p:nvPr/>
        </p:nvSpPr>
        <p:spPr>
          <a:xfrm>
            <a:off x="353222" y="-225778"/>
            <a:ext cx="7986000" cy="26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114300" indent="0"/>
            <a:r>
              <a:rPr lang="en-US" sz="3600" b="1" dirty="0"/>
              <a:t>Superhuman Hearing</a:t>
            </a:r>
          </a:p>
        </p:txBody>
      </p:sp>
      <p:pic>
        <p:nvPicPr>
          <p:cNvPr id="2" name="Online Media 1" title="Cool Hearing Test: Are You a Superhuman?">
            <a:hlinkClick r:id="" action="ppaction://media"/>
            <a:extLst>
              <a:ext uri="{FF2B5EF4-FFF2-40B4-BE49-F238E27FC236}">
                <a16:creationId xmlns:a16="http://schemas.microsoft.com/office/drawing/2014/main" id="{59C9A4C9-5811-4276-B69E-E0A4B155E8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89F7F34-EC9C-4A6C-BEEE-9622793C1EC5}"/>
</file>

<file path=customXml/itemProps2.xml><?xml version="1.0" encoding="utf-8"?>
<ds:datastoreItem xmlns:ds="http://schemas.openxmlformats.org/officeDocument/2006/customXml" ds:itemID="{A698496B-DA98-44CF-B82A-799007D719C1}"/>
</file>

<file path=customXml/itemProps3.xml><?xml version="1.0" encoding="utf-8"?>
<ds:datastoreItem xmlns:ds="http://schemas.openxmlformats.org/officeDocument/2006/customXml" ds:itemID="{266C1808-330A-4259-8D92-83A8B6B95E81}"/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710</Words>
  <Application>Microsoft Office PowerPoint</Application>
  <PresentationFormat>On-screen Show (16:9)</PresentationFormat>
  <Paragraphs>91</Paragraphs>
  <Slides>25</Slides>
  <Notes>25</Notes>
  <HiddenSlides>1</HiddenSlides>
  <MMClips>12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Century Gothic</vt:lpstr>
      <vt:lpstr>Cambria Math</vt:lpstr>
      <vt:lpstr>Arial</vt:lpstr>
      <vt:lpstr>ASC EDI Template</vt:lpstr>
      <vt:lpstr>PowerPoint Presentation</vt:lpstr>
      <vt:lpstr>PowerPoint Presentation</vt:lpstr>
      <vt:lpstr>PowerPoint Presentation</vt:lpstr>
      <vt:lpstr>Sound 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PARTICLE MODEL</dc:title>
  <dc:creator>Nicholas Hong</dc:creator>
  <cp:lastModifiedBy>Nicholas Hong</cp:lastModifiedBy>
  <cp:revision>249</cp:revision>
  <dcterms:modified xsi:type="dcterms:W3CDTF">2020-10-07T03:33:07Z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45300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