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2"/>
  </p:notesMasterIdLst>
  <p:sldIdLst>
    <p:sldId id="257" r:id="rId2"/>
    <p:sldId id="657" r:id="rId3"/>
    <p:sldId id="744" r:id="rId4"/>
    <p:sldId id="754" r:id="rId5"/>
    <p:sldId id="745" r:id="rId6"/>
    <p:sldId id="753" r:id="rId7"/>
    <p:sldId id="746" r:id="rId8"/>
    <p:sldId id="747" r:id="rId9"/>
    <p:sldId id="749" r:id="rId10"/>
    <p:sldId id="756" r:id="rId11"/>
    <p:sldId id="750" r:id="rId12"/>
    <p:sldId id="755" r:id="rId13"/>
    <p:sldId id="751" r:id="rId14"/>
    <p:sldId id="757" r:id="rId15"/>
    <p:sldId id="752" r:id="rId16"/>
    <p:sldId id="721" r:id="rId17"/>
    <p:sldId id="256" r:id="rId18"/>
    <p:sldId id="269" r:id="rId19"/>
    <p:sldId id="545" r:id="rId20"/>
    <p:sldId id="741" r:id="rId21"/>
    <p:sldId id="742" r:id="rId22"/>
    <p:sldId id="743" r:id="rId23"/>
    <p:sldId id="767" r:id="rId24"/>
    <p:sldId id="763" r:id="rId25"/>
    <p:sldId id="758" r:id="rId26"/>
    <p:sldId id="762" r:id="rId27"/>
    <p:sldId id="766" r:id="rId28"/>
    <p:sldId id="759" r:id="rId29"/>
    <p:sldId id="764" r:id="rId30"/>
    <p:sldId id="765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Hong" initials="NH" lastIdx="1" clrIdx="0">
    <p:extLst>
      <p:ext uri="{19B8F6BF-5375-455C-9EA6-DF929625EA0E}">
        <p15:presenceInfo xmlns:p15="http://schemas.microsoft.com/office/powerpoint/2012/main" userId="21ddebf4f45b79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B9B"/>
    <a:srgbClr val="DDF0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742DB-69F3-459F-BEF0-F4925C27467B}">
  <a:tblStyle styleId="{446742DB-69F3-459F-BEF0-F4925C274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107" autoAdjust="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f8bd1c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f8bd1c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029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858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298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691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425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5748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443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https://www.youtube.com/watch?v=d7yTlp4gBTI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26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327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https://www.youtube.com/watch?v=d7yTlp4gBTI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3309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https://www.youtube.com/watch?v=d7yTlp4gBTI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077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https://www.youtube.com/watch?v=d7yTlp4gBTI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870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https://www.youtube.com/watch?v=d7yTlp4gBTI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9404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http://studyjams.scholastic.com/studyjams/jams/science/energy-light-sound/light.htm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3649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http://studyjams.scholastic.com/studyjams/jams/science/energy-light-sound/light.htm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850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http://studyjams.scholastic.com/studyjams/jams/science/energy-light-sound/light.htm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580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463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http://studyjams.scholastic.com/studyjams/jams/science/energy-light-sound/light.htm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694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http://studyjams.scholastic.com/studyjams/jams/science/energy-light-sound/light.htm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15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963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http://studyjams.scholastic.com/studyjams/jams/science/energy-light-sound/light.htm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23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94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13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08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61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576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06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pt Boxes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 rot="-5400000">
            <a:off x="-636425" y="2399550"/>
            <a:ext cx="17226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BOXES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86550" y="547850"/>
            <a:ext cx="7986000" cy="26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Daily Review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4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982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jams.scholastic.com/studyjams/jams/science/energy-light-sound/light.ht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586550" y="243050"/>
            <a:ext cx="7986000" cy="1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Do not delete this slide.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This slide is designed so that you can copy the </a:t>
            </a:r>
            <a:r>
              <a:rPr lang="en-GB" b="1" dirty="0"/>
              <a:t>prompt box</a:t>
            </a:r>
            <a:r>
              <a:rPr lang="en-GB" dirty="0"/>
              <a:t> you need and insert it into your slides.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This slide is hidden and will not be included when presenting your lesson.</a:t>
            </a:r>
            <a:endParaRPr dirty="0"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2040790" y="3654050"/>
          <a:ext cx="2134475" cy="738515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7" name="Google Shape;137;p23"/>
          <p:cNvGraphicFramePr/>
          <p:nvPr/>
        </p:nvGraphicFramePr>
        <p:xfrm>
          <a:off x="204080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Google Shape;138;p23"/>
          <p:cNvGraphicFramePr/>
          <p:nvPr/>
        </p:nvGraphicFramePr>
        <p:xfrm>
          <a:off x="515700" y="25315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Google Shape;139;p23"/>
          <p:cNvGraphicFramePr/>
          <p:nvPr/>
        </p:nvGraphicFramePr>
        <p:xfrm>
          <a:off x="515700" y="3177225"/>
          <a:ext cx="1366300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oogle Shape;140;p23"/>
          <p:cNvGraphicFramePr/>
          <p:nvPr/>
        </p:nvGraphicFramePr>
        <p:xfrm>
          <a:off x="4439730" y="3654038"/>
          <a:ext cx="2134475" cy="86862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know….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" name="Google Shape;141;p23"/>
          <p:cNvGraphicFramePr/>
          <p:nvPr/>
        </p:nvGraphicFramePr>
        <p:xfrm>
          <a:off x="6838660" y="2531563"/>
          <a:ext cx="2142625" cy="90428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Google Shape;142;p23"/>
          <p:cNvGraphicFramePr/>
          <p:nvPr/>
        </p:nvGraphicFramePr>
        <p:xfrm>
          <a:off x="443972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6838650" y="3654050"/>
          <a:ext cx="2142625" cy="78384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515688" y="38228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GESTURE WITH ME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MEDIUM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The matter through which a wave travels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528539" y="4577300"/>
            <a:ext cx="8615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Sound travels in solid, liquid and gas state of matter.</a:t>
            </a:r>
          </a:p>
        </p:txBody>
      </p:sp>
    </p:spTree>
    <p:extLst>
      <p:ext uri="{BB962C8B-B14F-4D97-AF65-F5344CB8AC3E}">
        <p14:creationId xmlns:p14="http://schemas.microsoft.com/office/powerpoint/2010/main" val="87305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VOLUME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The a________ or l______ of a sound</a:t>
            </a:r>
          </a:p>
        </p:txBody>
      </p:sp>
    </p:spTree>
    <p:extLst>
      <p:ext uri="{BB962C8B-B14F-4D97-AF65-F5344CB8AC3E}">
        <p14:creationId xmlns:p14="http://schemas.microsoft.com/office/powerpoint/2010/main" val="19246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VOLUME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The amplitude or loudness of a sound</a:t>
            </a:r>
          </a:p>
        </p:txBody>
      </p:sp>
    </p:spTree>
    <p:extLst>
      <p:ext uri="{BB962C8B-B14F-4D97-AF65-F5344CB8AC3E}">
        <p14:creationId xmlns:p14="http://schemas.microsoft.com/office/powerpoint/2010/main" val="272228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_________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a unit used to measure how loud a sound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341489" y="4115635"/>
            <a:ext cx="88025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Sound below 80 dB is generally safe for human ears; anything above 90dB, when exposed to a long period of time will damage the eardrums. </a:t>
            </a:r>
          </a:p>
        </p:txBody>
      </p:sp>
    </p:spTree>
    <p:extLst>
      <p:ext uri="{BB962C8B-B14F-4D97-AF65-F5344CB8AC3E}">
        <p14:creationId xmlns:p14="http://schemas.microsoft.com/office/powerpoint/2010/main" val="121013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DECIBELS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a unit used to measure how loud a sound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341489" y="4115635"/>
            <a:ext cx="88025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Sound below 80 dB is generally safe for human ears; anything above 90dB, when exposed to a long period of time will damage the eardrums. </a:t>
            </a:r>
          </a:p>
        </p:txBody>
      </p:sp>
    </p:spTree>
    <p:extLst>
      <p:ext uri="{BB962C8B-B14F-4D97-AF65-F5344CB8AC3E}">
        <p14:creationId xmlns:p14="http://schemas.microsoft.com/office/powerpoint/2010/main" val="308417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PITCH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How high or how low a sound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888799" y="4577300"/>
            <a:ext cx="8615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Female generally sing in a higher pitch than male.</a:t>
            </a:r>
          </a:p>
        </p:txBody>
      </p:sp>
    </p:spTree>
    <p:extLst>
      <p:ext uri="{BB962C8B-B14F-4D97-AF65-F5344CB8AC3E}">
        <p14:creationId xmlns:p14="http://schemas.microsoft.com/office/powerpoint/2010/main" val="100610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3A22EF-6722-4516-9048-365C0F815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5" y="84518"/>
            <a:ext cx="3391119" cy="5055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D2FC1-3522-4497-8491-4F4E849E44C1}"/>
              </a:ext>
            </a:extLst>
          </p:cNvPr>
          <p:cNvSpPr txBox="1"/>
          <p:nvPr/>
        </p:nvSpPr>
        <p:spPr>
          <a:xfrm>
            <a:off x="4300734" y="467395"/>
            <a:ext cx="4143255" cy="15081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Challenge of the day:</a:t>
            </a: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Century Gothic" panose="020B0502020202020204" pitchFamily="34" charset="0"/>
              </a:rPr>
              <a:t>How high of a pitch can you sing?</a:t>
            </a:r>
          </a:p>
          <a:p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r>
              <a:rPr lang="en-US" sz="1800" i="1" dirty="0">
                <a:solidFill>
                  <a:srgbClr val="FFFFFF"/>
                </a:solidFill>
                <a:latin typeface="Century Gothic" panose="020B0502020202020204" pitchFamily="34" charset="0"/>
              </a:rPr>
              <a:t>(Hint: normal vocal range from E2 to E6)</a:t>
            </a:r>
          </a:p>
        </p:txBody>
      </p:sp>
    </p:spTree>
    <p:extLst>
      <p:ext uri="{BB962C8B-B14F-4D97-AF65-F5344CB8AC3E}">
        <p14:creationId xmlns:p14="http://schemas.microsoft.com/office/powerpoint/2010/main" val="394328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 amt="23000"/>
          </a:blip>
          <a:srcRect t="7813" b="7813"/>
          <a:stretch/>
        </p:blipFill>
        <p:spPr>
          <a:xfrm>
            <a:off x="-2" y="-1"/>
            <a:ext cx="9144002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311699" y="215645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Light </a:t>
            </a:r>
            <a:br>
              <a:rPr lang="en-GB" sz="7200" dirty="0"/>
            </a:br>
            <a:r>
              <a:rPr lang="en-GB" sz="7200" dirty="0"/>
              <a:t>Energy</a:t>
            </a:r>
            <a:endParaRPr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3A981-84FB-4EF3-BACD-27CC34B2F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 b="57722"/>
          <a:stretch/>
        </p:blipFill>
        <p:spPr>
          <a:xfrm>
            <a:off x="7042313" y="4398925"/>
            <a:ext cx="1977724" cy="6213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97975" y="2728486"/>
            <a:ext cx="5945356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can define and describe light energy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can identify types of lights using the electromagnetic spectrum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can describe and explain how lights behave</a:t>
            </a:r>
          </a:p>
        </p:txBody>
      </p:sp>
      <p:graphicFrame>
        <p:nvGraphicFramePr>
          <p:cNvPr id="220" name="Google Shape;220;p35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1" name="Google Shape;221;p35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Google Shape;222;p35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A80D0481-6016-437C-9DBC-4AB2D8E2C9D6}"/>
              </a:ext>
            </a:extLst>
          </p:cNvPr>
          <p:cNvSpPr txBox="1">
            <a:spLocks/>
          </p:cNvSpPr>
          <p:nvPr/>
        </p:nvSpPr>
        <p:spPr>
          <a:xfrm>
            <a:off x="640838" y="57991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AU" sz="2400" dirty="0">
                <a:latin typeface="Century Gothic" panose="020B0502020202020204" pitchFamily="34" charset="0"/>
              </a:rPr>
              <a:t>Understand light energy </a:t>
            </a:r>
            <a:endParaRPr lang="en-US" sz="36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Radiant/ Light Energy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4133B-4698-433B-9990-E45C1C587AB9}"/>
              </a:ext>
            </a:extLst>
          </p:cNvPr>
          <p:cNvSpPr txBox="1"/>
          <p:nvPr/>
        </p:nvSpPr>
        <p:spPr>
          <a:xfrm>
            <a:off x="521319" y="734251"/>
            <a:ext cx="6182380" cy="255454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Light is defined as </a:t>
            </a:r>
            <a:r>
              <a:rPr lang="en-US" sz="2000" b="1" i="1" dirty="0">
                <a:solidFill>
                  <a:srgbClr val="FF0000"/>
                </a:solidFill>
                <a:latin typeface="Century Gothic" panose="020B0502020202020204" pitchFamily="34" charset="0"/>
              </a:rPr>
              <a:t>a form of electromagnetic radiation</a:t>
            </a:r>
            <a:r>
              <a:rPr lang="en-US" sz="2000" dirty="0">
                <a:latin typeface="Century Gothic" panose="020B0502020202020204" pitchFamily="34" charset="0"/>
              </a:rPr>
              <a:t> emitted by hot objects like lasers, bulbs, and the sun. 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Light contains </a:t>
            </a:r>
            <a:r>
              <a:rPr lang="en-US" sz="2000" b="1" i="1" dirty="0">
                <a:solidFill>
                  <a:srgbClr val="FF0000"/>
                </a:solidFill>
                <a:latin typeface="Century Gothic" panose="020B0502020202020204" pitchFamily="34" charset="0"/>
              </a:rPr>
              <a:t>photons</a:t>
            </a:r>
            <a:r>
              <a:rPr lang="en-US" sz="2000" dirty="0">
                <a:latin typeface="Century Gothic" panose="020B0502020202020204" pitchFamily="34" charset="0"/>
              </a:rPr>
              <a:t> which are minute packets of energy.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It can travel through the space, unlike sound.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5CC31-D5EB-43DA-91DB-1B5B35D9A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25" t="14204" r="11250" b="44442"/>
          <a:stretch/>
        </p:blipFill>
        <p:spPr>
          <a:xfrm>
            <a:off x="6477700" y="2858974"/>
            <a:ext cx="2439952" cy="2130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3D353-8A2D-4504-81FE-70A72DF15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49" t="43625" r="29626" b="7757"/>
          <a:stretch/>
        </p:blipFill>
        <p:spPr>
          <a:xfrm>
            <a:off x="6899930" y="153863"/>
            <a:ext cx="2017722" cy="1324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D2718-CD6B-4502-AC11-957D1FBEB5BA}"/>
              </a:ext>
            </a:extLst>
          </p:cNvPr>
          <p:cNvSpPr txBox="1"/>
          <p:nvPr/>
        </p:nvSpPr>
        <p:spPr>
          <a:xfrm>
            <a:off x="869309" y="3408997"/>
            <a:ext cx="5486400" cy="400110"/>
          </a:xfrm>
          <a:prstGeom prst="rect">
            <a:avLst/>
          </a:prstGeom>
          <a:solidFill>
            <a:srgbClr val="FF9B9B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However, not all lights are visible. </a:t>
            </a:r>
            <a:endParaRPr lang="en-US" sz="1800" i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8895C-17D6-4C8D-BB6C-69819909D720}"/>
              </a:ext>
            </a:extLst>
          </p:cNvPr>
          <p:cNvSpPr txBox="1"/>
          <p:nvPr/>
        </p:nvSpPr>
        <p:spPr>
          <a:xfrm>
            <a:off x="521319" y="3932195"/>
            <a:ext cx="548640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What are the </a:t>
            </a:r>
            <a:r>
              <a:rPr lang="en-US" sz="2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colours</a:t>
            </a:r>
            <a:r>
              <a:rPr lang="en-US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 we see in the rainbow?</a:t>
            </a:r>
            <a:endParaRPr lang="en-US" sz="240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1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378FFE-55F2-479D-A376-BD4327A2076E}"/>
              </a:ext>
            </a:extLst>
          </p:cNvPr>
          <p:cNvSpPr/>
          <p:nvPr/>
        </p:nvSpPr>
        <p:spPr>
          <a:xfrm>
            <a:off x="516367" y="150607"/>
            <a:ext cx="4176656" cy="3179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E9328-3B3F-4B64-9260-9C7BD16BA4BD}"/>
              </a:ext>
            </a:extLst>
          </p:cNvPr>
          <p:cNvSpPr/>
          <p:nvPr/>
        </p:nvSpPr>
        <p:spPr>
          <a:xfrm>
            <a:off x="4797911" y="150607"/>
            <a:ext cx="4176656" cy="2272521"/>
          </a:xfrm>
          <a:prstGeom prst="rect">
            <a:avLst/>
          </a:prstGeom>
          <a:solidFill>
            <a:srgbClr val="DDF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4FB3C-222B-4F0B-8E6A-EEF8650F4BCE}"/>
              </a:ext>
            </a:extLst>
          </p:cNvPr>
          <p:cNvSpPr txBox="1"/>
          <p:nvPr/>
        </p:nvSpPr>
        <p:spPr>
          <a:xfrm>
            <a:off x="4831312" y="150607"/>
            <a:ext cx="4176656" cy="23083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Sound energy is the results due to the </a:t>
            </a:r>
            <a:r>
              <a:rPr lang="en-US" sz="1800" b="1" dirty="0">
                <a:latin typeface="Century Gothic" panose="020B0502020202020204" pitchFamily="34" charset="0"/>
              </a:rPr>
              <a:t>v</a:t>
            </a:r>
            <a:r>
              <a:rPr lang="en-US" sz="1800" dirty="0">
                <a:latin typeface="Century Gothic" panose="020B0502020202020204" pitchFamily="34" charset="0"/>
              </a:rPr>
              <a:t>__________ of the particles.</a:t>
            </a:r>
          </a:p>
          <a:p>
            <a:endParaRPr lang="en-US" sz="1800" b="1" i="1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Sound energy can travel in 3 states of matter.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S_______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L_______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G______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E0F24-F12C-44F2-807C-811E226B3F57}"/>
              </a:ext>
            </a:extLst>
          </p:cNvPr>
          <p:cNvSpPr/>
          <p:nvPr/>
        </p:nvSpPr>
        <p:spPr>
          <a:xfrm>
            <a:off x="516367" y="3463809"/>
            <a:ext cx="4176656" cy="1630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C4C2B-F144-4C0C-9D89-84F454429D71}"/>
              </a:ext>
            </a:extLst>
          </p:cNvPr>
          <p:cNvSpPr txBox="1"/>
          <p:nvPr/>
        </p:nvSpPr>
        <p:spPr>
          <a:xfrm>
            <a:off x="516367" y="150607"/>
            <a:ext cx="4176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Recall the arrangement of particles in solid, liquid and gas. Identify which state of matter is which. </a:t>
            </a:r>
          </a:p>
        </p:txBody>
      </p:sp>
      <p:pic>
        <p:nvPicPr>
          <p:cNvPr id="20" name="Google Shape;246;p38">
            <a:extLst>
              <a:ext uri="{FF2B5EF4-FFF2-40B4-BE49-F238E27FC236}">
                <a16:creationId xmlns:a16="http://schemas.microsoft.com/office/drawing/2014/main" id="{1D95C4F9-E81B-451D-AD42-AC18816F8C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1010815"/>
            <a:ext cx="3816283" cy="1975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CE1978-7D9C-4741-894C-23A7DBA4311D}"/>
              </a:ext>
            </a:extLst>
          </p:cNvPr>
          <p:cNvSpPr/>
          <p:nvPr/>
        </p:nvSpPr>
        <p:spPr>
          <a:xfrm>
            <a:off x="711200" y="2573585"/>
            <a:ext cx="993422" cy="51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AF1EF7-50AA-4BD3-9AEF-9DEE578CC42E}"/>
              </a:ext>
            </a:extLst>
          </p:cNvPr>
          <p:cNvSpPr/>
          <p:nvPr/>
        </p:nvSpPr>
        <p:spPr>
          <a:xfrm>
            <a:off x="1959357" y="2571750"/>
            <a:ext cx="993422" cy="51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4627C9-8001-41AE-A950-6CE13FD02A0A}"/>
              </a:ext>
            </a:extLst>
          </p:cNvPr>
          <p:cNvSpPr/>
          <p:nvPr/>
        </p:nvSpPr>
        <p:spPr>
          <a:xfrm>
            <a:off x="3207514" y="2563585"/>
            <a:ext cx="993422" cy="51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5C3F2-0C87-4D0B-B3A8-839E200BBEA7}"/>
              </a:ext>
            </a:extLst>
          </p:cNvPr>
          <p:cNvSpPr txBox="1"/>
          <p:nvPr/>
        </p:nvSpPr>
        <p:spPr>
          <a:xfrm>
            <a:off x="516367" y="3532520"/>
            <a:ext cx="417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Based on the particle model, predict which matter will have an easier time transmitting energy from one particle to another particle.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B97AC-36EE-42E7-B2EC-D32F7EA21D6B}"/>
              </a:ext>
            </a:extLst>
          </p:cNvPr>
          <p:cNvSpPr txBox="1"/>
          <p:nvPr/>
        </p:nvSpPr>
        <p:spPr>
          <a:xfrm>
            <a:off x="4797911" y="2593837"/>
            <a:ext cx="4176656" cy="25853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Which of the following two has a higher frequency?</a:t>
            </a:r>
          </a:p>
          <a:p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C900B0-59D5-4DC5-866F-2A02F7958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463" y="3343271"/>
            <a:ext cx="2344581" cy="8345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D49F04-0BA6-4785-AF51-7D832E7542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22"/>
          <a:stretch/>
        </p:blipFill>
        <p:spPr>
          <a:xfrm>
            <a:off x="4981908" y="4282683"/>
            <a:ext cx="2344581" cy="812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4C3C8D-5E0E-49DA-9B85-B7FC994EB5D2}"/>
              </a:ext>
            </a:extLst>
          </p:cNvPr>
          <p:cNvSpPr/>
          <p:nvPr/>
        </p:nvSpPr>
        <p:spPr>
          <a:xfrm>
            <a:off x="4925462" y="3251200"/>
            <a:ext cx="2536493" cy="103148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4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Radiant/ Light Energy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4133B-4698-433B-9990-E45C1C587AB9}"/>
              </a:ext>
            </a:extLst>
          </p:cNvPr>
          <p:cNvSpPr txBox="1"/>
          <p:nvPr/>
        </p:nvSpPr>
        <p:spPr>
          <a:xfrm>
            <a:off x="690652" y="825567"/>
            <a:ext cx="7538947" cy="267765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Visible light that we see only form part of the electromagnetic spectrum. There are other types of lights that are not visible to human eyes. 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And they are harmful usually!</a:t>
            </a: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51E4C5A8-CEAD-4B4A-A402-C759FCFB0C26}"/>
              </a:ext>
            </a:extLst>
          </p:cNvPr>
          <p:cNvSpPr/>
          <p:nvPr/>
        </p:nvSpPr>
        <p:spPr>
          <a:xfrm>
            <a:off x="2975635" y="2215434"/>
            <a:ext cx="5965164" cy="299861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T-P-S: Come up with a few invisible lights that you heard of</a:t>
            </a:r>
          </a:p>
        </p:txBody>
      </p:sp>
    </p:spTree>
    <p:extLst>
      <p:ext uri="{BB962C8B-B14F-4D97-AF65-F5344CB8AC3E}">
        <p14:creationId xmlns:p14="http://schemas.microsoft.com/office/powerpoint/2010/main" val="419242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Radiant/ Light Energy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4133B-4698-433B-9990-E45C1C587AB9}"/>
              </a:ext>
            </a:extLst>
          </p:cNvPr>
          <p:cNvSpPr txBox="1"/>
          <p:nvPr/>
        </p:nvSpPr>
        <p:spPr>
          <a:xfrm>
            <a:off x="494805" y="715737"/>
            <a:ext cx="8154389" cy="64633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Visible light that we see only form part of the electromagnetic spectrum. There are other types of lights that are not visible.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E66D8-5E61-4958-8AE5-DBBC8B401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5" t="42885" r="35250" b="15984"/>
          <a:stretch/>
        </p:blipFill>
        <p:spPr>
          <a:xfrm>
            <a:off x="481611" y="1463755"/>
            <a:ext cx="8447900" cy="34963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59F74C8-300E-43A7-BF99-51630564D03B}"/>
              </a:ext>
            </a:extLst>
          </p:cNvPr>
          <p:cNvSpPr/>
          <p:nvPr/>
        </p:nvSpPr>
        <p:spPr>
          <a:xfrm>
            <a:off x="2905055" y="2571750"/>
            <a:ext cx="1072445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C1FF-D232-480C-BFCC-99563E0729AE}"/>
              </a:ext>
            </a:extLst>
          </p:cNvPr>
          <p:cNvSpPr/>
          <p:nvPr/>
        </p:nvSpPr>
        <p:spPr>
          <a:xfrm>
            <a:off x="4146760" y="2571750"/>
            <a:ext cx="1072445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09278A-AD5A-4EAA-8D09-F949367F7291}"/>
              </a:ext>
            </a:extLst>
          </p:cNvPr>
          <p:cNvSpPr/>
          <p:nvPr/>
        </p:nvSpPr>
        <p:spPr>
          <a:xfrm>
            <a:off x="5388465" y="2571750"/>
            <a:ext cx="1072445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4CB425-C78B-41D7-8795-D37854C392FE}"/>
              </a:ext>
            </a:extLst>
          </p:cNvPr>
          <p:cNvSpPr/>
          <p:nvPr/>
        </p:nvSpPr>
        <p:spPr>
          <a:xfrm>
            <a:off x="6541911" y="2571749"/>
            <a:ext cx="1072445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8EEEC-0411-4B88-BF91-67CF3D10CCCE}"/>
              </a:ext>
            </a:extLst>
          </p:cNvPr>
          <p:cNvSpPr/>
          <p:nvPr/>
        </p:nvSpPr>
        <p:spPr>
          <a:xfrm>
            <a:off x="7783616" y="2571749"/>
            <a:ext cx="1072445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17B325-B724-41CC-B181-9A882700A17F}"/>
              </a:ext>
            </a:extLst>
          </p:cNvPr>
          <p:cNvSpPr/>
          <p:nvPr/>
        </p:nvSpPr>
        <p:spPr>
          <a:xfrm>
            <a:off x="1086627" y="2562577"/>
            <a:ext cx="1072445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1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Light Video</a:t>
            </a:r>
          </a:p>
        </p:txBody>
      </p:sp>
    </p:spTree>
    <p:extLst>
      <p:ext uri="{BB962C8B-B14F-4D97-AF65-F5344CB8AC3E}">
        <p14:creationId xmlns:p14="http://schemas.microsoft.com/office/powerpoint/2010/main" val="1312164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Transparent vs Translucent vs Opaque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C19529-F223-47F8-A5E0-5C7FE889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276"/>
            <a:ext cx="8518700" cy="2490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29BF90-E407-43DF-91CC-72AB15586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6057"/>
            <a:ext cx="851870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2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Light Study Jam</a:t>
            </a:r>
            <a:r>
              <a:rPr lang="en-GB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418C8-65B6-4788-8AD4-FD214AFA77CA}"/>
              </a:ext>
            </a:extLst>
          </p:cNvPr>
          <p:cNvSpPr txBox="1"/>
          <p:nvPr/>
        </p:nvSpPr>
        <p:spPr>
          <a:xfrm>
            <a:off x="616688" y="831318"/>
            <a:ext cx="79956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Watch the video then answer questions using </a:t>
            </a:r>
            <a:r>
              <a:rPr lang="en-US" sz="3200" b="1" dirty="0" err="1">
                <a:latin typeface="Century Gothic" panose="020B0502020202020204" pitchFamily="34" charset="0"/>
              </a:rPr>
              <a:t>Plickers</a:t>
            </a:r>
            <a:r>
              <a:rPr lang="en-US" sz="3200" b="1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2400" dirty="0">
                <a:hlinkClick r:id="rId3"/>
              </a:rPr>
              <a:t>http://studyjams.scholastic.com/studyjams/jams/science/energy-light-sound/light.htm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94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Exit Ticket: 3R2H1Q</a:t>
            </a: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D7530-BFED-4619-B4EF-9E1A4692995C}"/>
              </a:ext>
            </a:extLst>
          </p:cNvPr>
          <p:cNvSpPr txBox="1"/>
          <p:nvPr/>
        </p:nvSpPr>
        <p:spPr>
          <a:xfrm>
            <a:off x="1073890" y="3179150"/>
            <a:ext cx="36363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Recalls/ Remember</a:t>
            </a:r>
          </a:p>
          <a:p>
            <a:endParaRPr lang="en-US" dirty="0"/>
          </a:p>
          <a:p>
            <a:r>
              <a:rPr lang="en-US" dirty="0"/>
              <a:t>2 Highlights</a:t>
            </a:r>
          </a:p>
          <a:p>
            <a:endParaRPr lang="en-US" dirty="0"/>
          </a:p>
          <a:p>
            <a:r>
              <a:rPr lang="en-US" dirty="0"/>
              <a:t>1 Question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5C4F0-A069-4819-9004-1DF4FD891A8D}"/>
              </a:ext>
            </a:extLst>
          </p:cNvPr>
          <p:cNvSpPr/>
          <p:nvPr/>
        </p:nvSpPr>
        <p:spPr>
          <a:xfrm>
            <a:off x="503274" y="794799"/>
            <a:ext cx="3824178" cy="41706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49994-9E41-41DE-9373-2CB4C2E87245}"/>
              </a:ext>
            </a:extLst>
          </p:cNvPr>
          <p:cNvSpPr/>
          <p:nvPr/>
        </p:nvSpPr>
        <p:spPr>
          <a:xfrm>
            <a:off x="4402652" y="794799"/>
            <a:ext cx="3824178" cy="2618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7A057-4F07-4814-81F7-5BAFF975FE2D}"/>
              </a:ext>
            </a:extLst>
          </p:cNvPr>
          <p:cNvSpPr/>
          <p:nvPr/>
        </p:nvSpPr>
        <p:spPr>
          <a:xfrm>
            <a:off x="4402652" y="3570440"/>
            <a:ext cx="3824178" cy="134968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A7688-D2CA-462E-A84F-FD1E0F77E4B6}"/>
              </a:ext>
            </a:extLst>
          </p:cNvPr>
          <p:cNvSpPr txBox="1"/>
          <p:nvPr/>
        </p:nvSpPr>
        <p:spPr>
          <a:xfrm>
            <a:off x="540874" y="826697"/>
            <a:ext cx="38241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3 Recalls: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Light travels in waves form and in straight 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Transparent objects allow all light beams to pass through it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Century Gothic" panose="020B0502020202020204" pitchFamily="34" charset="0"/>
              </a:rPr>
              <a:t>Hmm, what else do I recall? List 3 facts about light that you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03428-C6B0-4714-BBFF-32DD14DBF2D8}"/>
              </a:ext>
            </a:extLst>
          </p:cNvPr>
          <p:cNvSpPr txBox="1"/>
          <p:nvPr/>
        </p:nvSpPr>
        <p:spPr>
          <a:xfrm>
            <a:off x="4440252" y="833388"/>
            <a:ext cx="3824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2 Highlights: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 can’t believe there are invisible 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Century Gothic" panose="020B0502020202020204" pitchFamily="34" charset="0"/>
              </a:rPr>
              <a:t>What else???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A5BA8-FB49-4695-8263-D01B879C6494}"/>
              </a:ext>
            </a:extLst>
          </p:cNvPr>
          <p:cNvSpPr txBox="1"/>
          <p:nvPr/>
        </p:nvSpPr>
        <p:spPr>
          <a:xfrm>
            <a:off x="4440252" y="3593800"/>
            <a:ext cx="3824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1 Question: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How will light behave when it is underwater?</a:t>
            </a:r>
          </a:p>
        </p:txBody>
      </p:sp>
    </p:spTree>
    <p:extLst>
      <p:ext uri="{BB962C8B-B14F-4D97-AF65-F5344CB8AC3E}">
        <p14:creationId xmlns:p14="http://schemas.microsoft.com/office/powerpoint/2010/main" val="1787736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Exit Ticket: 3R2H1Q</a:t>
            </a: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D7530-BFED-4619-B4EF-9E1A4692995C}"/>
              </a:ext>
            </a:extLst>
          </p:cNvPr>
          <p:cNvSpPr txBox="1"/>
          <p:nvPr/>
        </p:nvSpPr>
        <p:spPr>
          <a:xfrm>
            <a:off x="1073890" y="3179150"/>
            <a:ext cx="36363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Recalls/ Remember</a:t>
            </a:r>
          </a:p>
          <a:p>
            <a:endParaRPr lang="en-US" dirty="0"/>
          </a:p>
          <a:p>
            <a:r>
              <a:rPr lang="en-US" dirty="0"/>
              <a:t>2 Highlights</a:t>
            </a:r>
          </a:p>
          <a:p>
            <a:endParaRPr lang="en-US" dirty="0"/>
          </a:p>
          <a:p>
            <a:r>
              <a:rPr lang="en-US" dirty="0"/>
              <a:t>1 Question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5C4F0-A069-4819-9004-1DF4FD891A8D}"/>
              </a:ext>
            </a:extLst>
          </p:cNvPr>
          <p:cNvSpPr/>
          <p:nvPr/>
        </p:nvSpPr>
        <p:spPr>
          <a:xfrm>
            <a:off x="503274" y="794799"/>
            <a:ext cx="3824178" cy="41706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49994-9E41-41DE-9373-2CB4C2E87245}"/>
              </a:ext>
            </a:extLst>
          </p:cNvPr>
          <p:cNvSpPr/>
          <p:nvPr/>
        </p:nvSpPr>
        <p:spPr>
          <a:xfrm>
            <a:off x="4402652" y="794799"/>
            <a:ext cx="3824178" cy="2618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7A057-4F07-4814-81F7-5BAFF975FE2D}"/>
              </a:ext>
            </a:extLst>
          </p:cNvPr>
          <p:cNvSpPr/>
          <p:nvPr/>
        </p:nvSpPr>
        <p:spPr>
          <a:xfrm>
            <a:off x="4402652" y="3570440"/>
            <a:ext cx="3824178" cy="134968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A7688-D2CA-462E-A84F-FD1E0F77E4B6}"/>
              </a:ext>
            </a:extLst>
          </p:cNvPr>
          <p:cNvSpPr txBox="1"/>
          <p:nvPr/>
        </p:nvSpPr>
        <p:spPr>
          <a:xfrm>
            <a:off x="540874" y="826697"/>
            <a:ext cx="38241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3 Recalls: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Light travels in waves form and in straight 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There are visible and invisible 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Electromagnetic spectrum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Leaf is green in color because it reflects green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White color is actually the result of all the visible lights blend together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03428-C6B0-4714-BBFF-32DD14DBF2D8}"/>
              </a:ext>
            </a:extLst>
          </p:cNvPr>
          <p:cNvSpPr txBox="1"/>
          <p:nvPr/>
        </p:nvSpPr>
        <p:spPr>
          <a:xfrm>
            <a:off x="4440252" y="833388"/>
            <a:ext cx="3824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2 Highlights: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 like the dinosaur analogy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 can’t believe there are invisible 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Black color absorbs all the lights!!!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A5BA8-FB49-4695-8263-D01B879C6494}"/>
              </a:ext>
            </a:extLst>
          </p:cNvPr>
          <p:cNvSpPr txBox="1"/>
          <p:nvPr/>
        </p:nvSpPr>
        <p:spPr>
          <a:xfrm>
            <a:off x="4440252" y="3593800"/>
            <a:ext cx="3824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1 Question: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How will light behave when it is underwater?</a:t>
            </a:r>
          </a:p>
        </p:txBody>
      </p:sp>
    </p:spTree>
    <p:extLst>
      <p:ext uri="{BB962C8B-B14F-4D97-AF65-F5344CB8AC3E}">
        <p14:creationId xmlns:p14="http://schemas.microsoft.com/office/powerpoint/2010/main" val="1140433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04970-9EDB-4300-AFC9-9098F52F8C1F}"/>
              </a:ext>
            </a:extLst>
          </p:cNvPr>
          <p:cNvSpPr txBox="1"/>
          <p:nvPr/>
        </p:nvSpPr>
        <p:spPr>
          <a:xfrm>
            <a:off x="345557" y="95693"/>
            <a:ext cx="8798443" cy="4491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4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Reading Challenge (Popcorn)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As an object rubs against another, the objects gain heat. </a:t>
            </a:r>
            <a:r>
              <a:rPr lang="en-A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This is due to </a:t>
            </a:r>
            <a:r>
              <a:rPr lang="en-A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friction forces</a:t>
            </a:r>
            <a:r>
              <a:rPr lang="en-A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. </a:t>
            </a:r>
            <a:r>
              <a:rPr lang="en-AU" sz="1800" b="1" i="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For example, when you are cold in winter, you keep rubbing your hands to generate heat. </a:t>
            </a:r>
            <a:endParaRPr lang="en-US" sz="1800" b="1" i="1" dirty="0">
              <a:solidFill>
                <a:schemeClr val="accent5">
                  <a:lumMod val="75000"/>
                </a:schemeClr>
              </a:solidFill>
              <a:uFill>
                <a:solidFill>
                  <a:srgbClr val="000000"/>
                </a:solidFill>
              </a:u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Any contact between 2 objects results in </a:t>
            </a:r>
            <a:r>
              <a:rPr lang="en-A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heat transfer </a:t>
            </a:r>
            <a:r>
              <a:rPr lang="en-A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due to </a:t>
            </a:r>
            <a:r>
              <a:rPr lang="en-A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friction.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b="1" i="1" dirty="0">
                <a:solidFill>
                  <a:schemeClr val="accent5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Calibri" panose="020F0502020204030204" pitchFamily="34" charset="0"/>
              </a:rPr>
              <a:t>For example, your car’s tyres become increasingly hot after a long drive. </a:t>
            </a:r>
            <a:endParaRPr lang="en-US" sz="1800" b="1" i="1" dirty="0">
              <a:solidFill>
                <a:schemeClr val="accent5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Heat is often </a:t>
            </a:r>
            <a:r>
              <a:rPr lang="en-A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unwanted</a:t>
            </a:r>
            <a:r>
              <a:rPr lang="en-A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, so is lost as </a:t>
            </a:r>
            <a:r>
              <a:rPr lang="en-A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“waste energy”. </a:t>
            </a:r>
            <a:r>
              <a:rPr lang="en-AU" sz="1800" b="1" i="1" dirty="0">
                <a:solidFill>
                  <a:schemeClr val="accent5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Arial" panose="020B0604020202020204" pitchFamily="34" charset="0"/>
              </a:rPr>
              <a:t>For example, the heat on your car tyre is unwanted, because it can damage the rubber.</a:t>
            </a:r>
            <a:endParaRPr lang="en-US" sz="1800" b="1" i="1" dirty="0">
              <a:solidFill>
                <a:schemeClr val="accent5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AU" dirty="0">
              <a:latin typeface="Century Gothic" panose="020B0502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and </a:t>
            </a:r>
            <a:r>
              <a:rPr lang="en-AU" sz="1800" b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sound</a:t>
            </a:r>
            <a:r>
              <a:rPr lang="en-AU" sz="1800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are common examples of </a:t>
            </a:r>
            <a:r>
              <a:rPr lang="en-AU" sz="1800" b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wasted</a:t>
            </a:r>
            <a:r>
              <a:rPr lang="en-AU" sz="1800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b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energy</a:t>
            </a:r>
            <a:r>
              <a:rPr lang="en-AU" sz="1800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such as </a:t>
            </a:r>
            <a:r>
              <a:rPr lang="en-AU" sz="1800" b="1" i="1" dirty="0">
                <a:solidFill>
                  <a:schemeClr val="accent5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 light produced from a heater or the sound produced by an engine.</a:t>
            </a:r>
            <a:endParaRPr lang="en-US" sz="1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57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/>
              <a:t>Making the shadow bigger Activity</a:t>
            </a:r>
          </a:p>
        </p:txBody>
      </p:sp>
    </p:spTree>
    <p:extLst>
      <p:ext uri="{BB962C8B-B14F-4D97-AF65-F5344CB8AC3E}">
        <p14:creationId xmlns:p14="http://schemas.microsoft.com/office/powerpoint/2010/main" val="3031186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/>
              <a:t>Black vs white shirt under the sun</a:t>
            </a:r>
          </a:p>
        </p:txBody>
      </p:sp>
    </p:spTree>
    <p:extLst>
      <p:ext uri="{BB962C8B-B14F-4D97-AF65-F5344CB8AC3E}">
        <p14:creationId xmlns:p14="http://schemas.microsoft.com/office/powerpoint/2010/main" val="63059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1" y="523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SOUNDWAVES</a:t>
            </a: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2060"/>
                </a:solidFill>
              </a:rPr>
              <a:t>m__________ wave that results from the b____ and f____ v________ of the particles</a:t>
            </a:r>
            <a:endParaRPr sz="40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3AB76-AD98-41E6-A3DC-FE20DECA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62" y="165625"/>
            <a:ext cx="3046988" cy="1084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08F06-9BC3-4C50-954E-4733763EA2E9}"/>
              </a:ext>
            </a:extLst>
          </p:cNvPr>
          <p:cNvSpPr txBox="1"/>
          <p:nvPr/>
        </p:nvSpPr>
        <p:spPr>
          <a:xfrm>
            <a:off x="341489" y="4370912"/>
            <a:ext cx="8615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In space, sound cannot travel because there is no particle to vibrate.</a:t>
            </a:r>
          </a:p>
        </p:txBody>
      </p:sp>
    </p:spTree>
    <p:extLst>
      <p:ext uri="{BB962C8B-B14F-4D97-AF65-F5344CB8AC3E}">
        <p14:creationId xmlns:p14="http://schemas.microsoft.com/office/powerpoint/2010/main" val="2322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/>
              <a:t>PRISM</a:t>
            </a:r>
          </a:p>
        </p:txBody>
      </p:sp>
    </p:spTree>
    <p:extLst>
      <p:ext uri="{BB962C8B-B14F-4D97-AF65-F5344CB8AC3E}">
        <p14:creationId xmlns:p14="http://schemas.microsoft.com/office/powerpoint/2010/main" val="424999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1" y="523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SOUNDWAVES</a:t>
            </a: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2060"/>
                </a:solidFill>
              </a:rPr>
              <a:t>mechanical wave that results from the back and forth vibration of the particles</a:t>
            </a:r>
            <a:endParaRPr sz="40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3AB76-AD98-41E6-A3DC-FE20DECA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62" y="165625"/>
            <a:ext cx="3046988" cy="1084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08F06-9BC3-4C50-954E-4733763EA2E9}"/>
              </a:ext>
            </a:extLst>
          </p:cNvPr>
          <p:cNvSpPr txBox="1"/>
          <p:nvPr/>
        </p:nvSpPr>
        <p:spPr>
          <a:xfrm>
            <a:off x="341489" y="4370912"/>
            <a:ext cx="8615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In space, sound cannot travel because there is no particle to vibrate.</a:t>
            </a:r>
          </a:p>
        </p:txBody>
      </p:sp>
    </p:spTree>
    <p:extLst>
      <p:ext uri="{BB962C8B-B14F-4D97-AF65-F5344CB8AC3E}">
        <p14:creationId xmlns:p14="http://schemas.microsoft.com/office/powerpoint/2010/main" val="371955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FREQUENCY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the ________ of ________ cycles that occur in _____ second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00CAB-D265-44ED-8E43-CACA56A69049}"/>
              </a:ext>
            </a:extLst>
          </p:cNvPr>
          <p:cNvSpPr txBox="1"/>
          <p:nvPr/>
        </p:nvSpPr>
        <p:spPr>
          <a:xfrm>
            <a:off x="341489" y="4370912"/>
            <a:ext cx="8615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A female speaking voice is around 165 Hertz to 255 Hertz while a male speech range is about 80 Hertz to 155 Hertz.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A1441-6A6F-4CD3-BDEB-528BFCD5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19" y="64702"/>
            <a:ext cx="3313292" cy="117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0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FREQUENCY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the number of soundwaves cycles that occur in one second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00CAB-D265-44ED-8E43-CACA56A69049}"/>
              </a:ext>
            </a:extLst>
          </p:cNvPr>
          <p:cNvSpPr txBox="1"/>
          <p:nvPr/>
        </p:nvSpPr>
        <p:spPr>
          <a:xfrm>
            <a:off x="341489" y="4370912"/>
            <a:ext cx="8615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A female speaking voice is around 165 Hertz to 255 Hertz while a male speech range is about 80 Hertz to 155 Hertz.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A1441-6A6F-4CD3-BDEB-528BFCD5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19" y="64702"/>
            <a:ext cx="3313292" cy="117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1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HERTZ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Unit of _________ measurement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187050" y="4370912"/>
            <a:ext cx="8615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The middle C in piano key is around 261 Hertz. An octave lower than middle C is around 130 Hertz.</a:t>
            </a:r>
          </a:p>
        </p:txBody>
      </p:sp>
    </p:spTree>
    <p:extLst>
      <p:ext uri="{BB962C8B-B14F-4D97-AF65-F5344CB8AC3E}">
        <p14:creationId xmlns:p14="http://schemas.microsoft.com/office/powerpoint/2010/main" val="221888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HERTZ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Unit of frequency measurement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341489" y="4435614"/>
            <a:ext cx="8615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The higher the Hertz, the more soundwaves cycle occur in one second</a:t>
            </a:r>
          </a:p>
        </p:txBody>
      </p:sp>
    </p:spTree>
    <p:extLst>
      <p:ext uri="{BB962C8B-B14F-4D97-AF65-F5344CB8AC3E}">
        <p14:creationId xmlns:p14="http://schemas.microsoft.com/office/powerpoint/2010/main" val="406717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MEDIUM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The ______ through which a wave travels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528539" y="4577300"/>
            <a:ext cx="8615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Sound travels in solid, liquid and gas state of matter.</a:t>
            </a:r>
          </a:p>
        </p:txBody>
      </p:sp>
    </p:spTree>
    <p:extLst>
      <p:ext uri="{BB962C8B-B14F-4D97-AF65-F5344CB8AC3E}">
        <p14:creationId xmlns:p14="http://schemas.microsoft.com/office/powerpoint/2010/main" val="891545826"/>
      </p:ext>
    </p:extLst>
  </p:cSld>
  <p:clrMapOvr>
    <a:masterClrMapping/>
  </p:clrMapOvr>
</p:sld>
</file>

<file path=ppt/theme/theme1.xml><?xml version="1.0" encoding="utf-8"?>
<a:theme xmlns:a="http://schemas.openxmlformats.org/drawingml/2006/main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4A4A9B-3E24-4DF1-8426-49ACF773E8D6}"/>
</file>

<file path=customXml/itemProps2.xml><?xml version="1.0" encoding="utf-8"?>
<ds:datastoreItem xmlns:ds="http://schemas.openxmlformats.org/officeDocument/2006/customXml" ds:itemID="{4B8B1CE2-A912-4FEB-A0DA-06D4627CD727}"/>
</file>

<file path=customXml/itemProps3.xml><?xml version="1.0" encoding="utf-8"?>
<ds:datastoreItem xmlns:ds="http://schemas.openxmlformats.org/officeDocument/2006/customXml" ds:itemID="{0CE462A2-4BA2-4ED9-BFB0-43A234DBB84C}"/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1349</Words>
  <Application>Microsoft Office PowerPoint</Application>
  <PresentationFormat>On-screen Show (16:9)</PresentationFormat>
  <Paragraphs>176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Century Gothic</vt:lpstr>
      <vt:lpstr>Arial</vt:lpstr>
      <vt:lpstr>ASC EDI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 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MODEL</dc:title>
  <dc:creator>Nicholas Hong</dc:creator>
  <cp:lastModifiedBy>Nicholas Hong</cp:lastModifiedBy>
  <cp:revision>263</cp:revision>
  <dcterms:modified xsi:type="dcterms:W3CDTF">2020-10-07T05:22:22Z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45600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