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332" r:id="rId2"/>
    <p:sldId id="293" r:id="rId3"/>
    <p:sldId id="348" r:id="rId4"/>
    <p:sldId id="260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Perpetua" panose="020205020604010203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432"/>
  </p:normalViewPr>
  <p:slideViewPr>
    <p:cSldViewPr snapToGrid="0">
      <p:cViewPr varScale="1">
        <p:scale>
          <a:sx n="109" d="100"/>
          <a:sy n="109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06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11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BEBAE-8334-4A4D-9E59-A77D90D22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C502-33F4-4902-9F83-A9905326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063C-745C-4B36-8B3B-555A9AD7465B}"/>
              </a:ext>
            </a:extLst>
          </p:cNvPr>
          <p:cNvSpPr txBox="1"/>
          <p:nvPr/>
        </p:nvSpPr>
        <p:spPr>
          <a:xfrm>
            <a:off x="3376246" y="2057586"/>
            <a:ext cx="2539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POTENTIAL ENERGY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3E163-14FE-4190-AAA8-D1B3EBDF5F1C}"/>
              </a:ext>
            </a:extLst>
          </p:cNvPr>
          <p:cNvSpPr txBox="1"/>
          <p:nvPr/>
        </p:nvSpPr>
        <p:spPr>
          <a:xfrm>
            <a:off x="203982" y="480200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This is stored energy that has the potential to make things happen.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73A44-601C-49A4-97F9-60290C8D8E96}"/>
              </a:ext>
            </a:extLst>
          </p:cNvPr>
          <p:cNvSpPr txBox="1"/>
          <p:nvPr/>
        </p:nvSpPr>
        <p:spPr>
          <a:xfrm>
            <a:off x="203982" y="3305461"/>
            <a:ext cx="3291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 rollercoaster high above the ground</a:t>
            </a:r>
          </a:p>
          <a:p>
            <a:endParaRPr lang="en-AU" sz="2000" dirty="0"/>
          </a:p>
          <a:p>
            <a:r>
              <a:rPr lang="en-AU" sz="2000" dirty="0"/>
              <a:t>A bungee cord stretched to its maximum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4523B-5F6C-444A-85F1-7D9803DB6297}"/>
              </a:ext>
            </a:extLst>
          </p:cNvPr>
          <p:cNvSpPr txBox="1"/>
          <p:nvPr/>
        </p:nvSpPr>
        <p:spPr>
          <a:xfrm>
            <a:off x="4839287" y="480200"/>
            <a:ext cx="4228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Gravitational potential energy is due to height above the ground.</a:t>
            </a:r>
          </a:p>
          <a:p>
            <a:endParaRPr lang="en-AU" sz="2000" dirty="0"/>
          </a:p>
          <a:p>
            <a:r>
              <a:rPr lang="en-AU" sz="2000" dirty="0"/>
              <a:t>Elastic potential energy is due to a 	force applied to an object to 	try and deform it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2CDDD-70E3-47DC-A24C-EA31A6108E72}"/>
              </a:ext>
            </a:extLst>
          </p:cNvPr>
          <p:cNvSpPr txBox="1"/>
          <p:nvPr/>
        </p:nvSpPr>
        <p:spPr>
          <a:xfrm>
            <a:off x="5134708" y="3253860"/>
            <a:ext cx="3692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Blowing wind</a:t>
            </a:r>
          </a:p>
          <a:p>
            <a:endParaRPr lang="en-AU" sz="2000" dirty="0"/>
          </a:p>
          <a:p>
            <a:r>
              <a:rPr lang="en-AU" sz="2000" dirty="0"/>
              <a:t>A person climbing a ladder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43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BEBAE-8334-4A4D-9E59-A77D90D22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C502-33F4-4902-9F83-A9905326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063C-745C-4B36-8B3B-555A9AD7465B}"/>
              </a:ext>
            </a:extLst>
          </p:cNvPr>
          <p:cNvSpPr txBox="1"/>
          <p:nvPr/>
        </p:nvSpPr>
        <p:spPr>
          <a:xfrm>
            <a:off x="3615397" y="2033141"/>
            <a:ext cx="2834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KINETIC ENERGY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855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BEBAE-8334-4A4D-9E59-A77D90D22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C502-33F4-4902-9F83-A9905326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063C-745C-4B36-8B3B-555A9AD7465B}"/>
              </a:ext>
            </a:extLst>
          </p:cNvPr>
          <p:cNvSpPr txBox="1"/>
          <p:nvPr/>
        </p:nvSpPr>
        <p:spPr>
          <a:xfrm>
            <a:off x="3376246" y="2057586"/>
            <a:ext cx="2539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KINETIC ENERGY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3E163-14FE-4190-AAA8-D1B3EBDF5F1C}"/>
              </a:ext>
            </a:extLst>
          </p:cNvPr>
          <p:cNvSpPr txBox="1"/>
          <p:nvPr/>
        </p:nvSpPr>
        <p:spPr>
          <a:xfrm>
            <a:off x="203982" y="480200"/>
            <a:ext cx="329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Energy due to the movement of an object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73A44-601C-49A4-97F9-60290C8D8E96}"/>
              </a:ext>
            </a:extLst>
          </p:cNvPr>
          <p:cNvSpPr txBox="1"/>
          <p:nvPr/>
        </p:nvSpPr>
        <p:spPr>
          <a:xfrm>
            <a:off x="203982" y="3305461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Moving a soccer ball</a:t>
            </a:r>
          </a:p>
          <a:p>
            <a:endParaRPr lang="en-AU" sz="2000" dirty="0"/>
          </a:p>
          <a:p>
            <a:r>
              <a:rPr lang="en-AU" sz="2000" dirty="0"/>
              <a:t>Throwing a javelin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4523B-5F6C-444A-85F1-7D9803DB6297}"/>
              </a:ext>
            </a:extLst>
          </p:cNvPr>
          <p:cNvSpPr txBox="1"/>
          <p:nvPr/>
        </p:nvSpPr>
        <p:spPr>
          <a:xfrm>
            <a:off x="4839287" y="480200"/>
            <a:ext cx="4228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Can be transferred from one object to another</a:t>
            </a:r>
          </a:p>
          <a:p>
            <a:endParaRPr lang="en-AU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2CDDD-70E3-47DC-A24C-EA31A6108E72}"/>
              </a:ext>
            </a:extLst>
          </p:cNvPr>
          <p:cNvSpPr txBox="1"/>
          <p:nvPr/>
        </p:nvSpPr>
        <p:spPr>
          <a:xfrm>
            <a:off x="5134708" y="3253860"/>
            <a:ext cx="369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 pear hanging from a 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7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200" b="1" dirty="0"/>
              <a:t>Potential energy vs kinetic</a:t>
            </a:r>
          </a:p>
        </p:txBody>
      </p:sp>
      <p:pic>
        <p:nvPicPr>
          <p:cNvPr id="1026" name="Picture 2" descr="What Are Examples Of Potential Energy">
            <a:extLst>
              <a:ext uri="{FF2B5EF4-FFF2-40B4-BE49-F238E27FC236}">
                <a16:creationId xmlns:a16="http://schemas.microsoft.com/office/drawing/2014/main" id="{D70CAF03-CFF4-45A3-90B9-684B8478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22" y="1505243"/>
            <a:ext cx="5003515" cy="312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77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50D6C3-398F-4EAD-959D-28CC43825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706ED-2FE8-4D04-A7E7-E274644D0F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There are 5 forms of potential energy</a:t>
            </a:r>
          </a:p>
          <a:p>
            <a:pPr marL="114300" indent="0">
              <a:buNone/>
            </a:pPr>
            <a:endParaRPr lang="en-AU" dirty="0"/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Gravitational potential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Elastic potential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Chemical potential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Nuclear potential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Electric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5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65D11C4-900F-4F78-91B1-FAB922DD3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C70F5-6888-465F-B293-1E04B0A6FAA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b="1" dirty="0"/>
              <a:t>Gravitational potential</a:t>
            </a:r>
          </a:p>
          <a:p>
            <a:pPr marL="114300" indent="0">
              <a:buNone/>
            </a:pPr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Potential energy of an object elevated above the ground</a:t>
            </a:r>
            <a:endParaRPr lang="en-US" sz="3000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7BEC283F-C577-4D26-8DA6-39720195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889" y="2835993"/>
            <a:ext cx="3910837" cy="20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99A54A-447E-4C04-BC85-B54E955515D2}"/>
              </a:ext>
            </a:extLst>
          </p:cNvPr>
          <p:cNvGraphicFramePr>
            <a:graphicFrameLocks noGrp="1"/>
          </p:cNvGraphicFramePr>
          <p:nvPr/>
        </p:nvGraphicFramePr>
        <p:xfrm>
          <a:off x="6808762" y="266050"/>
          <a:ext cx="2239737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731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376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Energy – The ability to do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Potential</a:t>
                      </a:r>
                      <a:r>
                        <a:rPr lang="en-AU" baseline="0" dirty="0"/>
                        <a:t> energy – stored energy that can be used in the future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C16F61E-4AB2-4E80-A49C-58C2F6020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8486-9983-4879-9F29-A6D45C1544B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b="1" dirty="0"/>
              <a:t>Elastic potential</a:t>
            </a:r>
          </a:p>
          <a:p>
            <a:pPr marL="114300" indent="0">
              <a:buNone/>
            </a:pPr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Energy stored by an elastic object that is stretched</a:t>
            </a:r>
            <a:endParaRPr lang="en-US" sz="3000" dirty="0"/>
          </a:p>
        </p:txBody>
      </p:sp>
      <p:pic>
        <p:nvPicPr>
          <p:cNvPr id="2050" name="Picture 2" descr="Image result for elastic potential energy">
            <a:extLst>
              <a:ext uri="{FF2B5EF4-FFF2-40B4-BE49-F238E27FC236}">
                <a16:creationId xmlns:a16="http://schemas.microsoft.com/office/drawing/2014/main" id="{9D993E69-A7B1-4A37-A17B-9D10FCB4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86" y="2758514"/>
            <a:ext cx="4762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A01E46-B644-49AC-AFC7-EDD73100A07F}"/>
              </a:ext>
            </a:extLst>
          </p:cNvPr>
          <p:cNvGraphicFramePr>
            <a:graphicFrameLocks noGrp="1"/>
          </p:cNvGraphicFramePr>
          <p:nvPr/>
        </p:nvGraphicFramePr>
        <p:xfrm>
          <a:off x="6726250" y="225200"/>
          <a:ext cx="230400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053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6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Energy – The ability to do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Potential</a:t>
                      </a:r>
                      <a:r>
                        <a:rPr lang="en-AU" baseline="0" dirty="0"/>
                        <a:t> energy – stored energy that can be used in the future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1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407276-75E9-40EF-B2F1-C098032E0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A844-6185-4495-BDC7-B2E812EBDDD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b="1" dirty="0"/>
              <a:t>Chemical potential</a:t>
            </a:r>
          </a:p>
          <a:p>
            <a:pPr marL="114300" indent="0">
              <a:buNone/>
            </a:pPr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Energy stored in the form of chemicals that, when reacted together such as burning reactions, releases heat, sound or light</a:t>
            </a:r>
            <a:endParaRPr lang="en-US" sz="3000" dirty="0"/>
          </a:p>
        </p:txBody>
      </p:sp>
      <p:pic>
        <p:nvPicPr>
          <p:cNvPr id="4098" name="Picture 2" descr="Image result for banana">
            <a:extLst>
              <a:ext uri="{FF2B5EF4-FFF2-40B4-BE49-F238E27FC236}">
                <a16:creationId xmlns:a16="http://schemas.microsoft.com/office/drawing/2014/main" id="{62E4A15D-53D7-4146-8D70-53E07660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363" y="1488538"/>
            <a:ext cx="2567354" cy="12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battery">
            <a:extLst>
              <a:ext uri="{FF2B5EF4-FFF2-40B4-BE49-F238E27FC236}">
                <a16:creationId xmlns:a16="http://schemas.microsoft.com/office/drawing/2014/main" id="{65524E92-9F4E-43F5-B06A-2763EA37B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346" y="3013123"/>
            <a:ext cx="1999371" cy="199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DF85B9-DEF8-470A-BC60-261222ABB979}"/>
              </a:ext>
            </a:extLst>
          </p:cNvPr>
          <p:cNvGraphicFramePr>
            <a:graphicFrameLocks noGrp="1"/>
          </p:cNvGraphicFramePr>
          <p:nvPr/>
        </p:nvGraphicFramePr>
        <p:xfrm>
          <a:off x="6685300" y="33933"/>
          <a:ext cx="2417924" cy="14843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7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007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598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Energy – The ability to do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Potential</a:t>
                      </a:r>
                      <a:r>
                        <a:rPr lang="en-AU" baseline="0" dirty="0"/>
                        <a:t> energy – stored energy that can be used in the future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7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5B40A1F-778F-4CF0-BDF5-3934DB8FD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41E7-3615-4C1B-8350-35FE98D284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187068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3000" b="1" dirty="0"/>
              <a:t>Nuclear potential</a:t>
            </a:r>
          </a:p>
          <a:p>
            <a:pPr marL="114300" indent="0">
              <a:buNone/>
            </a:pPr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Energy stored in the nucleus of atoms that can release energy slowly, such as in a nuclear reactor, or quickly, such as in a nuclear explosion</a:t>
            </a:r>
            <a:endParaRPr lang="en-US" sz="3000" dirty="0"/>
          </a:p>
        </p:txBody>
      </p:sp>
      <p:pic>
        <p:nvPicPr>
          <p:cNvPr id="5124" name="Picture 4" descr="Image result for simpsons nuclear power plant">
            <a:extLst>
              <a:ext uri="{FF2B5EF4-FFF2-40B4-BE49-F238E27FC236}">
                <a16:creationId xmlns:a16="http://schemas.microsoft.com/office/drawing/2014/main" id="{BA465F65-F1B9-485D-9537-C3F01AA3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75" y="2670400"/>
            <a:ext cx="3048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0311BC-3DAD-4A9B-9A78-00EA6D0EB9B5}"/>
              </a:ext>
            </a:extLst>
          </p:cNvPr>
          <p:cNvGraphicFramePr>
            <a:graphicFrameLocks noGrp="1"/>
          </p:cNvGraphicFramePr>
          <p:nvPr/>
        </p:nvGraphicFramePr>
        <p:xfrm>
          <a:off x="6726250" y="225200"/>
          <a:ext cx="230400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053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6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Energy – The ability to do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Potential</a:t>
                      </a:r>
                      <a:r>
                        <a:rPr lang="en-AU" baseline="0" dirty="0"/>
                        <a:t> energy – stored energy that can be used in the future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A122D71-DF30-4262-9D8F-DE4926DD7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65C3-D089-4F25-8E55-A33C8CCE62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b="1" dirty="0"/>
              <a:t>Electric potential</a:t>
            </a:r>
          </a:p>
          <a:p>
            <a:pPr marL="114300" indent="0">
              <a:buNone/>
            </a:pPr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Energy in moving charges or in static electric charges</a:t>
            </a:r>
            <a:endParaRPr lang="en-US" sz="3000" dirty="0"/>
          </a:p>
        </p:txBody>
      </p:sp>
      <p:pic>
        <p:nvPicPr>
          <p:cNvPr id="6146" name="Picture 2" descr="Image result for oven">
            <a:extLst>
              <a:ext uri="{FF2B5EF4-FFF2-40B4-BE49-F238E27FC236}">
                <a16:creationId xmlns:a16="http://schemas.microsoft.com/office/drawing/2014/main" id="{50138EB9-80CC-41BD-A158-536B49A0A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00" y="2159390"/>
            <a:ext cx="2322928" cy="232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EB12F3-45F6-4C50-8F33-4BDC0EDCB447}"/>
              </a:ext>
            </a:extLst>
          </p:cNvPr>
          <p:cNvGraphicFramePr>
            <a:graphicFrameLocks noGrp="1"/>
          </p:cNvGraphicFramePr>
          <p:nvPr/>
        </p:nvGraphicFramePr>
        <p:xfrm>
          <a:off x="6726250" y="225200"/>
          <a:ext cx="230400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053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6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Energy – The ability to do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Potential</a:t>
                      </a:r>
                      <a:r>
                        <a:rPr lang="en-AU" baseline="0" dirty="0"/>
                        <a:t> energy – stored energy that can be used in the future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000" baseline="30000" dirty="0"/>
              <a:t>I can define what energy is and the units it is measured in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0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000" baseline="30000" dirty="0"/>
              <a:t>I can recognise there are two main types of energy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0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000" baseline="30000" dirty="0"/>
              <a:t>I can recognise that energy comes in a number of forms that belong to one of two types of energy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dirty="0"/>
              <a:t>We are learning about energy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50D6C3-398F-4EAD-959D-28CC43825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706ED-2FE8-4D04-A7E7-E274644D0F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Kinetic energy involves any energy of motion. This motion may be</a:t>
            </a:r>
          </a:p>
          <a:p>
            <a:pPr marL="114300" indent="0">
              <a:buNone/>
            </a:pPr>
            <a:endParaRPr lang="en-AU" dirty="0"/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Horizontal movement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Vertical movement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Vibration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dirty="0">
                <a:sym typeface="Wingdings" panose="05000000000000000000" pitchFamily="2" charset="2"/>
              </a:rPr>
              <a:t>Rotation</a:t>
            </a:r>
            <a:endParaRPr lang="en-AU" dirty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737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BDEE00-DF37-4623-9D6D-AD71744DE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0CB2F-DFDA-44D8-B1B6-455ED0C56EB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dirty="0"/>
              <a:t>There are different forms of kinetic energy</a:t>
            </a:r>
          </a:p>
          <a:p>
            <a:pPr marL="114300" indent="0">
              <a:buNone/>
            </a:pPr>
            <a:endParaRPr lang="en-AU" sz="2400" dirty="0"/>
          </a:p>
          <a:p>
            <a:pPr>
              <a:buFont typeface="Wingdings" panose="05000000000000000000" pitchFamily="2" charset="2"/>
              <a:buChar char="è"/>
            </a:pPr>
            <a:r>
              <a:rPr lang="en-AU" sz="2400" dirty="0">
                <a:sym typeface="Wingdings" panose="05000000000000000000" pitchFamily="2" charset="2"/>
              </a:rPr>
              <a:t>Heat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sz="2400" dirty="0">
                <a:sym typeface="Wingdings" panose="05000000000000000000" pitchFamily="2" charset="2"/>
              </a:rPr>
              <a:t>Light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AU" sz="2400" dirty="0">
                <a:sym typeface="Wingdings" panose="05000000000000000000" pitchFamily="2" charset="2"/>
              </a:rPr>
              <a:t>Sound</a:t>
            </a:r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5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D07A312-8D90-4C6B-B61F-9D72BA23D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5A0D-D05B-4867-BF41-513A8C7F167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b="1" dirty="0"/>
              <a:t>Heat energy</a:t>
            </a:r>
          </a:p>
          <a:p>
            <a:pPr marL="114300" indent="0">
              <a:buNone/>
            </a:pPr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Energy that causes objects to gain temperature</a:t>
            </a:r>
            <a:endParaRPr lang="en-US" sz="3000" dirty="0"/>
          </a:p>
        </p:txBody>
      </p:sp>
      <p:pic>
        <p:nvPicPr>
          <p:cNvPr id="8194" name="Picture 2" descr="Image result for heat energy">
            <a:extLst>
              <a:ext uri="{FF2B5EF4-FFF2-40B4-BE49-F238E27FC236}">
                <a16:creationId xmlns:a16="http://schemas.microsoft.com/office/drawing/2014/main" id="{507A788F-BFA9-40F4-BCAA-A4342501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00" y="3227656"/>
            <a:ext cx="2972356" cy="164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heat energy">
            <a:extLst>
              <a:ext uri="{FF2B5EF4-FFF2-40B4-BE49-F238E27FC236}">
                <a16:creationId xmlns:a16="http://schemas.microsoft.com/office/drawing/2014/main" id="{152FBED6-E53B-4BEF-97F6-777EF960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25" y="322765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oogle Shape;95;p14">
            <a:extLst>
              <a:ext uri="{FF2B5EF4-FFF2-40B4-BE49-F238E27FC236}">
                <a16:creationId xmlns:a16="http://schemas.microsoft.com/office/drawing/2014/main" id="{B48E90D6-DF65-4DE9-A062-99619601702B}"/>
              </a:ext>
            </a:extLst>
          </p:cNvPr>
          <p:cNvGraphicFramePr/>
          <p:nvPr/>
        </p:nvGraphicFramePr>
        <p:xfrm>
          <a:off x="6914025" y="1614714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dirty="0"/>
                        <a:t>CFU- How can we form</a:t>
                      </a:r>
                      <a:r>
                        <a:rPr lang="en-AU" baseline="0" dirty="0"/>
                        <a:t> heat energy?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3D45AC-ABD3-44F3-B62D-6C6F6E8FFCF4}"/>
              </a:ext>
            </a:extLst>
          </p:cNvPr>
          <p:cNvGraphicFramePr>
            <a:graphicFrameLocks noGrp="1"/>
          </p:cNvGraphicFramePr>
          <p:nvPr/>
        </p:nvGraphicFramePr>
        <p:xfrm>
          <a:off x="6744500" y="121180"/>
          <a:ext cx="230400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053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6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Energy – The ability to do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Potential</a:t>
                      </a:r>
                      <a:r>
                        <a:rPr lang="en-AU" baseline="0" dirty="0"/>
                        <a:t> energy – stored energy that can be used in the future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2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5DBF42D-FB84-449F-BF47-C66F07538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7E79B-1F98-4347-8CFC-31375C5628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b="1" dirty="0"/>
              <a:t>Light energy</a:t>
            </a:r>
          </a:p>
          <a:p>
            <a:pPr marL="114300" indent="0">
              <a:buNone/>
            </a:pPr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Energy that may be released, for example, when an object is hot or by a nuclear reaction in a star</a:t>
            </a:r>
            <a:endParaRPr lang="en-US"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144D1E-46FC-4118-A886-88B761AC82E7}"/>
              </a:ext>
            </a:extLst>
          </p:cNvPr>
          <p:cNvGraphicFramePr>
            <a:graphicFrameLocks noGrp="1"/>
          </p:cNvGraphicFramePr>
          <p:nvPr/>
        </p:nvGraphicFramePr>
        <p:xfrm>
          <a:off x="6456963" y="1700063"/>
          <a:ext cx="2605964" cy="8716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can we form light energy?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30FFDA-65EC-4F69-A2F2-479CE0C32F48}"/>
              </a:ext>
            </a:extLst>
          </p:cNvPr>
          <p:cNvGraphicFramePr>
            <a:graphicFrameLocks noGrp="1"/>
          </p:cNvGraphicFramePr>
          <p:nvPr/>
        </p:nvGraphicFramePr>
        <p:xfrm>
          <a:off x="6744500" y="121180"/>
          <a:ext cx="230400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053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6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Energy – The ability to do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Potential</a:t>
                      </a:r>
                      <a:r>
                        <a:rPr lang="en-AU" baseline="0" dirty="0"/>
                        <a:t> energy – stored energy that can be used in the future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29A71E-4825-417B-B606-129A4CC6D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EC0E-E4BB-4CA5-980D-46740FE26F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b="1" dirty="0"/>
              <a:t>Sound</a:t>
            </a:r>
          </a:p>
          <a:p>
            <a:pPr marL="114300" indent="0">
              <a:buNone/>
            </a:pPr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Energy carried by the air in a room and detected by the ear</a:t>
            </a:r>
            <a:endParaRPr lang="en-US"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75DDBE-CB4C-45B4-82AE-4EFAA00A62F7}"/>
              </a:ext>
            </a:extLst>
          </p:cNvPr>
          <p:cNvGraphicFramePr>
            <a:graphicFrameLocks noGrp="1"/>
          </p:cNvGraphicFramePr>
          <p:nvPr/>
        </p:nvGraphicFramePr>
        <p:xfrm>
          <a:off x="6744500" y="121180"/>
          <a:ext cx="2304000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053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3600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Energy – The ability to do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dirty="0"/>
                        <a:t>Potential</a:t>
                      </a:r>
                      <a:r>
                        <a:rPr lang="en-AU" baseline="0" dirty="0"/>
                        <a:t> energy – stored energy that can be used in the future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3928C212-1CD8-44C3-AD29-9453DAD8A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90" y="2173458"/>
            <a:ext cx="3263400" cy="183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playing drums">
            <a:extLst>
              <a:ext uri="{FF2B5EF4-FFF2-40B4-BE49-F238E27FC236}">
                <a16:creationId xmlns:a16="http://schemas.microsoft.com/office/drawing/2014/main" id="{62426C26-683B-44D7-A2C7-42B8CAF3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1" y="2764338"/>
            <a:ext cx="3276071" cy="218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2500" b="1" dirty="0">
                <a:latin typeface="Century Gothic" panose="020B0502020202020204" pitchFamily="34" charset="0"/>
              </a:rPr>
              <a:t>Match each of these to the type of energy that it contains</a:t>
            </a:r>
            <a:endParaRPr sz="25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073994D6-F92D-F844-AF84-95F0FF6E745E}"/>
              </a:ext>
            </a:extLst>
          </p:cNvPr>
          <p:cNvGraphicFramePr/>
          <p:nvPr/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4991D869-BC41-4447-91CE-BCD7368E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09" y="1851880"/>
            <a:ext cx="2089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Perpetua" pitchFamily="18" charset="0"/>
              </a:rPr>
              <a:t>A mug of coffee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559D42-6145-4EA2-8CBC-C190EE13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9" y="2548396"/>
            <a:ext cx="2143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400" dirty="0">
                <a:latin typeface="Perpetua" pitchFamily="18" charset="0"/>
              </a:rPr>
              <a:t>A piece of coal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233C124-DD15-410A-8756-9F3C2B74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09" y="3298490"/>
            <a:ext cx="2303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400" dirty="0">
                <a:latin typeface="Perpetua" pitchFamily="18" charset="0"/>
              </a:rPr>
              <a:t>A squashed spring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59AF0A7-2983-4622-B8FD-781B96C1C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10" y="4048583"/>
            <a:ext cx="2893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2400" dirty="0">
                <a:latin typeface="Perpetua" pitchFamily="18" charset="0"/>
              </a:rPr>
              <a:t>A freewheeling bicycle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7A7DC50F-31CF-4672-8777-88655318C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156" y="4102161"/>
            <a:ext cx="2089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Perpetua" pitchFamily="18" charset="0"/>
              </a:rPr>
              <a:t>Heat energy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6E57BD36-C66F-4FF9-AAE5-D19CE25C4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067"/>
            <a:ext cx="2089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Perpetua" pitchFamily="18" charset="0"/>
              </a:rPr>
              <a:t>Chemical energy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B25C760B-2B02-43D2-B54C-C0D6CED47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48396"/>
            <a:ext cx="2089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 dirty="0">
                <a:latin typeface="Perpetua" pitchFamily="18" charset="0"/>
              </a:rPr>
              <a:t>Elastic energy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D5932BF8-13E5-4F00-ABF3-CAFDB7A53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05458"/>
            <a:ext cx="20895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2400">
                <a:latin typeface="Perpetua" pitchFamily="18" charset="0"/>
              </a:rPr>
              <a:t>Kinetic energy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F2D82-C698-4578-83EB-18DDE13EF01F}"/>
              </a:ext>
            </a:extLst>
          </p:cNvPr>
          <p:cNvCxnSpPr>
            <a:stCxn id="6" idx="3"/>
          </p:cNvCxnSpPr>
          <p:nvPr/>
        </p:nvCxnSpPr>
        <p:spPr>
          <a:xfrm>
            <a:off x="2964656" y="2082713"/>
            <a:ext cx="1607344" cy="2184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1D313F-709B-4DF8-B92F-2C5FBA59873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018234" y="2779229"/>
            <a:ext cx="1553766" cy="803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70F9C6-D9A8-46F6-BD0A-5F22E307B859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178968" y="2779229"/>
            <a:ext cx="1393032" cy="750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6F4DAA-0336-43EE-90CF-FD5F8BC9AD0F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3768329" y="2136291"/>
            <a:ext cx="803671" cy="214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000" baseline="30000" dirty="0"/>
              <a:t>I can define what energy is and the units it is measured in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0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000" baseline="30000" dirty="0"/>
              <a:t>I can recognise there are two main types of energy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0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000" baseline="30000" dirty="0"/>
              <a:t>I can recognise that energy comes in a number of forms that belong to one of two types of energy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dirty="0"/>
              <a:t>We are </a:t>
            </a:r>
            <a:r>
              <a:rPr lang="en-US" sz="3000"/>
              <a:t>learning about types of </a:t>
            </a:r>
            <a:r>
              <a:rPr lang="en-US" sz="3000" dirty="0"/>
              <a:t>energy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5277D8F-23C6-4D30-9220-725361E8D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4CC3-DD2E-4EE8-8223-83858921E9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Brainstorm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What is energy?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What does energy do?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What forms of energy exist?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Google Shape;95;p14">
            <a:extLst>
              <a:ext uri="{FF2B5EF4-FFF2-40B4-BE49-F238E27FC236}">
                <a16:creationId xmlns:a16="http://schemas.microsoft.com/office/drawing/2014/main" id="{B4610277-A7B1-46F6-86CC-02D85BCEF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7494197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Graffiti walk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03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200" b="1" dirty="0"/>
              <a:t>Energy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2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200" dirty="0"/>
              <a:t>Energy is the ability to do work on something. 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2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200" dirty="0"/>
              <a:t>There are two main types 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200" b="1" dirty="0"/>
              <a:t>Kinetic and potential energy.</a:t>
            </a:r>
            <a:endParaRPr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BEBAE-8334-4A4D-9E59-A77D90D22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C502-33F4-4902-9F83-A9905326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063C-745C-4B36-8B3B-555A9AD7465B}"/>
              </a:ext>
            </a:extLst>
          </p:cNvPr>
          <p:cNvSpPr txBox="1"/>
          <p:nvPr/>
        </p:nvSpPr>
        <p:spPr>
          <a:xfrm>
            <a:off x="3608363" y="2279362"/>
            <a:ext cx="192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ENERGY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8821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BEBAE-8334-4A4D-9E59-A77D90D22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C502-33F4-4902-9F83-A9905326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063C-745C-4B36-8B3B-555A9AD7465B}"/>
              </a:ext>
            </a:extLst>
          </p:cNvPr>
          <p:cNvSpPr txBox="1"/>
          <p:nvPr/>
        </p:nvSpPr>
        <p:spPr>
          <a:xfrm>
            <a:off x="3608363" y="2279362"/>
            <a:ext cx="192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ENERGY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3E163-14FE-4190-AAA8-D1B3EBDF5F1C}"/>
              </a:ext>
            </a:extLst>
          </p:cNvPr>
          <p:cNvSpPr txBox="1"/>
          <p:nvPr/>
        </p:nvSpPr>
        <p:spPr>
          <a:xfrm>
            <a:off x="203982" y="480200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Energy makes things happen and allows work to be done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73A44-601C-49A4-97F9-60290C8D8E96}"/>
              </a:ext>
            </a:extLst>
          </p:cNvPr>
          <p:cNvSpPr txBox="1"/>
          <p:nvPr/>
        </p:nvSpPr>
        <p:spPr>
          <a:xfrm>
            <a:off x="203982" y="3305461"/>
            <a:ext cx="329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Light</a:t>
            </a:r>
          </a:p>
          <a:p>
            <a:r>
              <a:rPr lang="en-AU" sz="2000" dirty="0"/>
              <a:t>Heat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4523B-5F6C-444A-85F1-7D9803DB6297}"/>
              </a:ext>
            </a:extLst>
          </p:cNvPr>
          <p:cNvSpPr txBox="1"/>
          <p:nvPr/>
        </p:nvSpPr>
        <p:spPr>
          <a:xfrm>
            <a:off x="5374604" y="475723"/>
            <a:ext cx="329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Has many different forms. Measured in joules (J)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2CDDD-70E3-47DC-A24C-EA31A6108E72}"/>
              </a:ext>
            </a:extLst>
          </p:cNvPr>
          <p:cNvSpPr txBox="1"/>
          <p:nvPr/>
        </p:nvSpPr>
        <p:spPr>
          <a:xfrm>
            <a:off x="5535637" y="3253860"/>
            <a:ext cx="3291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Anything that has matter</a:t>
            </a:r>
          </a:p>
          <a:p>
            <a:endParaRPr lang="en-AU" sz="2000" dirty="0"/>
          </a:p>
          <a:p>
            <a:r>
              <a:rPr lang="en-AU" sz="2000" dirty="0"/>
              <a:t>Mass</a:t>
            </a:r>
          </a:p>
          <a:p>
            <a:endParaRPr lang="en-AU" sz="2000" dirty="0"/>
          </a:p>
          <a:p>
            <a:r>
              <a:rPr lang="en-AU" sz="2000" dirty="0"/>
              <a:t>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768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BEBAE-8334-4A4D-9E59-A77D90D22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C502-33F4-4902-9F83-A9905326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063C-745C-4B36-8B3B-555A9AD7465B}"/>
              </a:ext>
            </a:extLst>
          </p:cNvPr>
          <p:cNvSpPr txBox="1"/>
          <p:nvPr/>
        </p:nvSpPr>
        <p:spPr>
          <a:xfrm>
            <a:off x="3608363" y="2279362"/>
            <a:ext cx="192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WORK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8129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BEBAE-8334-4A4D-9E59-A77D90D22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C502-33F4-4902-9F83-A9905326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063C-745C-4B36-8B3B-555A9AD7465B}"/>
              </a:ext>
            </a:extLst>
          </p:cNvPr>
          <p:cNvSpPr txBox="1"/>
          <p:nvPr/>
        </p:nvSpPr>
        <p:spPr>
          <a:xfrm>
            <a:off x="3608363" y="2279362"/>
            <a:ext cx="1927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WORK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3E163-14FE-4190-AAA8-D1B3EBDF5F1C}"/>
              </a:ext>
            </a:extLst>
          </p:cNvPr>
          <p:cNvSpPr txBox="1"/>
          <p:nvPr/>
        </p:nvSpPr>
        <p:spPr>
          <a:xfrm>
            <a:off x="203982" y="480200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Work occurs when energy is used to do something useful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73A44-601C-49A4-97F9-60290C8D8E96}"/>
              </a:ext>
            </a:extLst>
          </p:cNvPr>
          <p:cNvSpPr txBox="1"/>
          <p:nvPr/>
        </p:nvSpPr>
        <p:spPr>
          <a:xfrm>
            <a:off x="203982" y="3305461"/>
            <a:ext cx="3291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Work is done on a can when it is crushed</a:t>
            </a:r>
          </a:p>
          <a:p>
            <a:endParaRPr lang="en-AU" sz="2000" dirty="0"/>
          </a:p>
          <a:p>
            <a:r>
              <a:rPr lang="en-AU" sz="2000" dirty="0"/>
              <a:t>Work is done on a football when it is kicked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4523B-5F6C-444A-85F1-7D9803DB6297}"/>
              </a:ext>
            </a:extLst>
          </p:cNvPr>
          <p:cNvSpPr txBox="1"/>
          <p:nvPr/>
        </p:nvSpPr>
        <p:spPr>
          <a:xfrm>
            <a:off x="5374604" y="475723"/>
            <a:ext cx="3291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When an object changes shape or an object changes its motion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2CDDD-70E3-47DC-A24C-EA31A6108E72}"/>
              </a:ext>
            </a:extLst>
          </p:cNvPr>
          <p:cNvSpPr txBox="1"/>
          <p:nvPr/>
        </p:nvSpPr>
        <p:spPr>
          <a:xfrm>
            <a:off x="5134708" y="3253860"/>
            <a:ext cx="3692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Carrying two bags on each arm and they do not move</a:t>
            </a:r>
          </a:p>
          <a:p>
            <a:endParaRPr lang="en-AU" sz="2000" dirty="0"/>
          </a:p>
          <a:p>
            <a:r>
              <a:rPr lang="en-US" sz="2000" dirty="0"/>
              <a:t>If you push on a wall it does not move</a:t>
            </a:r>
          </a:p>
        </p:txBody>
      </p:sp>
    </p:spTree>
    <p:extLst>
      <p:ext uri="{BB962C8B-B14F-4D97-AF65-F5344CB8AC3E}">
        <p14:creationId xmlns:p14="http://schemas.microsoft.com/office/powerpoint/2010/main" val="885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BEBAE-8334-4A4D-9E59-A77D90D22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C502-33F4-4902-9F83-A9905326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063C-745C-4B36-8B3B-555A9AD7465B}"/>
              </a:ext>
            </a:extLst>
          </p:cNvPr>
          <p:cNvSpPr txBox="1"/>
          <p:nvPr/>
        </p:nvSpPr>
        <p:spPr>
          <a:xfrm>
            <a:off x="3404382" y="2033141"/>
            <a:ext cx="2834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POTENTIAL ENERGY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525441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0C7299-5A16-4362-AC46-84500D6FA2BD}"/>
</file>

<file path=customXml/itemProps2.xml><?xml version="1.0" encoding="utf-8"?>
<ds:datastoreItem xmlns:ds="http://schemas.openxmlformats.org/officeDocument/2006/customXml" ds:itemID="{BE43A2F9-7ABC-4764-9A2B-BF29DD03F1BA}"/>
</file>

<file path=customXml/itemProps3.xml><?xml version="1.0" encoding="utf-8"?>
<ds:datastoreItem xmlns:ds="http://schemas.openxmlformats.org/officeDocument/2006/customXml" ds:itemID="{0A51AACB-CA26-43FD-AC9C-74C31934308E}"/>
</file>

<file path=docProps/app.xml><?xml version="1.0" encoding="utf-8"?>
<Properties xmlns="http://schemas.openxmlformats.org/officeDocument/2006/extended-properties" xmlns:vt="http://schemas.openxmlformats.org/officeDocument/2006/docPropsVTypes">
  <Template>EI template.pptx</Template>
  <TotalTime>70</TotalTime>
  <Words>763</Words>
  <Application>Microsoft Office PowerPoint</Application>
  <PresentationFormat>On-screen Show (16:9)</PresentationFormat>
  <Paragraphs>152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Century Gothic</vt:lpstr>
      <vt:lpstr>OpenDyslexic</vt:lpstr>
      <vt:lpstr>Arial</vt:lpstr>
      <vt:lpstr>Perpetua</vt:lpstr>
      <vt:lpstr>Wingdings</vt:lpstr>
      <vt:lpstr>Simple Light</vt:lpstr>
      <vt:lpstr>PowerPoint Presentation</vt:lpstr>
      <vt:lpstr>We are learning about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types of energy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Leanne Ward</cp:lastModifiedBy>
  <cp:revision>1</cp:revision>
  <dcterms:created xsi:type="dcterms:W3CDTF">2021-09-13T09:24:48Z</dcterms:created>
  <dcterms:modified xsi:type="dcterms:W3CDTF">2021-09-13T10:34:54Z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