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0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gs/tag1.xml" ContentType="application/vnd.openxmlformats-officedocument.presentationml.tags+xml"/>
  <Override PartName="/customXml/itemProps2.xml" ContentType="application/vnd.openxmlformats-officedocument.customXmlProperties+xml"/>
  <Override PartName="/ppt/tags/tag12.xml" ContentType="application/vnd.openxmlformats-officedocument.presentationml.tags+xml"/>
  <Override PartName="/customXml/itemProps1.xml" ContentType="application/vnd.openxmlformats-officedocument.customXmlProperties+xml"/>
  <Override PartName="/ppt/tags/tag17.xml" ContentType="application/vnd.openxmlformats-officedocument.presentationml.tags+xml"/>
  <Override PartName="/ppt/tags/tag14.xml" ContentType="application/vnd.openxmlformats-officedocument.presentationml.tags+xml"/>
  <Override PartName="/ppt/tags/tag7.xml" ContentType="application/vnd.openxmlformats-officedocument.presentationml.tags+xml"/>
  <Override PartName="/ppt/tags/tag10.xml" ContentType="application/vnd.openxmlformats-officedocument.presentationml.tags+xml"/>
  <Override PartName="/ppt/tags/tag13.xml" ContentType="application/vnd.openxmlformats-officedocument.presentationml.tags+xml"/>
  <Override PartName="/ppt/tags/tag15.xml" ContentType="application/vnd.openxmlformats-officedocument.presentationml.tags+xml"/>
  <Override PartName="/ppt/tags/tag9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6.xml" ContentType="application/vnd.openxmlformats-officedocument.presentationml.tags+xml"/>
  <Override PartName="/ppt/tags/tag6.xml" ContentType="application/vnd.openxmlformats-officedocument.presentationml.tags+xml"/>
  <Override PartName="/ppt/tags/tag8.xml" ContentType="application/vnd.openxmlformats-officedocument.presentationml.tags+xml"/>
  <Override PartName="/ppt/tags/tag5.xml" ContentType="application/vnd.openxmlformats-officedocument.presentationml.tags+xml"/>
  <Override PartName="/ppt/tags/tag4.xml" ContentType="application/vnd.openxmlformats-officedocument.presentationml.tags+xml"/>
  <Override PartName="/ppt/tags/tag3.xml" ContentType="application/vnd.openxmlformats-officedocument.presentationml.tags+xml"/>
  <Override PartName="/ppt/tags/tag2.xml" ContentType="application/vnd.openxmlformats-officedocument.presentationml.tag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29"/>
  </p:notesMasterIdLst>
  <p:handoutMasterIdLst>
    <p:handoutMasterId r:id="rId30"/>
  </p:handoutMasterIdLst>
  <p:sldIdLst>
    <p:sldId id="277" r:id="rId4"/>
    <p:sldId id="257" r:id="rId5"/>
    <p:sldId id="278" r:id="rId6"/>
    <p:sldId id="276" r:id="rId7"/>
    <p:sldId id="266" r:id="rId8"/>
    <p:sldId id="260" r:id="rId9"/>
    <p:sldId id="264" r:id="rId10"/>
    <p:sldId id="265" r:id="rId11"/>
    <p:sldId id="282" r:id="rId12"/>
    <p:sldId id="284" r:id="rId13"/>
    <p:sldId id="269" r:id="rId14"/>
    <p:sldId id="280" r:id="rId15"/>
    <p:sldId id="263" r:id="rId16"/>
    <p:sldId id="271" r:id="rId17"/>
    <p:sldId id="273" r:id="rId18"/>
    <p:sldId id="281" r:id="rId19"/>
    <p:sldId id="259" r:id="rId20"/>
    <p:sldId id="285" r:id="rId21"/>
    <p:sldId id="283" r:id="rId22"/>
    <p:sldId id="274" r:id="rId23"/>
    <p:sldId id="261" r:id="rId24"/>
    <p:sldId id="286" r:id="rId25"/>
    <p:sldId id="287" r:id="rId26"/>
    <p:sldId id="288" r:id="rId27"/>
    <p:sldId id="289" r:id="rId28"/>
  </p:sldIdLst>
  <p:sldSz cx="9144000" cy="6858000" type="screen4x3"/>
  <p:notesSz cx="6797675" cy="9926638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547" autoAdjust="0"/>
    <p:restoredTop sz="94580"/>
  </p:normalViewPr>
  <p:slideViewPr>
    <p:cSldViewPr>
      <p:cViewPr varScale="1">
        <p:scale>
          <a:sx n="121" d="100"/>
          <a:sy n="121" d="100"/>
        </p:scale>
        <p:origin x="171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35" Type="http://schemas.openxmlformats.org/officeDocument/2006/relationships/customXml" Target="../customXml/item3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8352D-9E0D-E245-94A2-70754C212D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08B8BB-285D-F042-AA8A-EDDC4EE9E9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DB67CB74-796E-4D98-B46E-C4410A4A735A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829DF-555B-F946-A6B5-A12603C5E1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DE240C-4DDD-444F-8EBC-AD4333685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BDA59700-ED0A-4D62-9753-06A1FC17F74E}" type="slidenum">
              <a:rPr lang="cy-GB" altLang="en-US"/>
              <a:pPr/>
              <a:t>‹#›</a:t>
            </a:fld>
            <a:endParaRPr lang="cy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954A2FD-328B-214A-A4A7-E3FA2CA586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2B5B74-9E85-CF4B-B6DA-4DEA480266F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7E3BF347-CF64-4B90-AD15-724148422713}" type="datetimeFigureOut">
              <a:rPr lang="en-GB"/>
              <a:pPr>
                <a:defRPr/>
              </a:pPr>
              <a:t>16/11/2021</a:t>
            </a:fld>
            <a:endParaRPr lang="en-GB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92B182CA-55BE-1B4C-BF15-C62AF7493A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01399560-2819-AD4E-9336-2D0C58D570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19FA2-B373-4D4A-AB84-D840A02F1B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1D3C84-69CC-1246-B0D4-00191844B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18CBB66-B5A9-48BA-8D89-56F2C2919F77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D524A98-8A56-4A8C-B539-A2FF92B66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E3FB977B-EBE5-4C6C-9B44-88B812AF444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525999E7-9489-47E3-9C01-95B8DA8A87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C90A27F-6EBB-4C2D-9960-0D9C8675523E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8FC8549C-CB3D-483C-B3D6-1E68C9E824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8617C248-075B-46A2-8F6D-4415A1705DA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8D6660B-DAED-4181-94DF-269FDB5BE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1E6918B-E28F-46EA-9F93-5579253B62DF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2733FF81-7BF0-4912-81EC-6D9AB366E10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1DA37289-C723-4584-957D-3E83044945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18888FF7-1839-4216-A76E-D19873978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398B24D-208B-4141-B405-9D05FEEA3A3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35D2DA0F-EDDF-4265-99BF-6105D88E510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E235853F-2DE0-46FB-9CEB-BBE1BED94FA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A545F358-201B-4399-8E29-758510DD2A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AB4325-CEBA-4A5F-9B79-BBC1D891896A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8F0A9FCE-FD12-4CD0-A6FA-908D1002FC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34952985-5F4D-4E2D-993C-0F9E1A9D295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07867B1F-C3FD-4CA2-809C-1069D9B7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6F53C4-B339-444C-83C1-68710EDD72E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16E43CDC-8631-4E71-BEE8-911EF56765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CE9184F3-28AB-48DC-AC22-03E5A9FCFC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DFD4BAEB-AD07-414F-BCDB-EF5EEE9563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F5F106-15F4-4BD4-8804-C2437AD6FA8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8E0779E8-C032-4C00-9A01-C264B1DB1D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1831CB82-A462-4D97-94F8-49FEA0CFB9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14CA5514-6AB7-444A-9ED1-58F2A884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1F20761-A64D-4A02-846B-F547E7BBC3EF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8F5E3475-D08E-40D8-95C9-C4D3B7472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23BD6D16-F16D-41E4-B415-0AFD2ECEEF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9913E02B-AC30-47F8-9B18-175075D0B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C8C727A-E854-4325-B40F-C9D9D2F0FEA7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Slide Image Placeholder 1">
            <a:extLst>
              <a:ext uri="{FF2B5EF4-FFF2-40B4-BE49-F238E27FC236}">
                <a16:creationId xmlns:a16="http://schemas.microsoft.com/office/drawing/2014/main" id="{2B304B4E-5861-42B3-8D21-F9B055409DB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4" name="Notes Placeholder 2">
            <a:extLst>
              <a:ext uri="{FF2B5EF4-FFF2-40B4-BE49-F238E27FC236}">
                <a16:creationId xmlns:a16="http://schemas.microsoft.com/office/drawing/2014/main" id="{793BB526-CE7A-47FF-9742-DE6D193EE6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49155" name="Slide Number Placeholder 3">
            <a:extLst>
              <a:ext uri="{FF2B5EF4-FFF2-40B4-BE49-F238E27FC236}">
                <a16:creationId xmlns:a16="http://schemas.microsoft.com/office/drawing/2014/main" id="{B718174F-8762-42BC-9FB0-69DDFB28D5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913F489-9CA0-424F-BA48-7BD63D60A36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4E8411AD-707A-42A2-A7A1-C05EEB9A62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2B817F84-A024-47AD-98F3-8F8A9C90DBA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41BEB2DB-5CE5-47FE-9794-F17989D99F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0F9C819-9413-4EFE-AE75-5F939202546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9C69D00C-7137-4690-8009-B080F90324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CFD0EC74-2E84-4D98-8A30-E172604C4D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6F6087D1-0648-4E2C-8EDA-979C9B2FB3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60C6C7-052D-4463-BD41-67D308E61EE9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DC079D35-1274-444A-9DF1-B26A3EB031F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6E4AC830-D358-4799-847D-9BEAF13F62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82D71F83-64B6-489D-81FA-474A3D362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44BFAE8-4526-41F7-A1C7-262EC8B4C300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9101BECB-25EC-4A85-92E6-4EE13299A8F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13C09318-0559-4D92-A775-C996D1A2A5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862216C9-5772-463A-97C0-C28EF66B2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128D12-E840-447D-9E46-59A3C8E35AC3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20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42301C72-B3CE-4084-96F6-328D0526A39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9D6F672-FB95-4F11-88D6-7F9E8485CD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24EA61BD-C0D7-4E3D-BFB3-C4FE48F08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CEC77E4-8C0D-46B6-A191-B0102829B8AD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21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ADF92D37-7FD4-4CE1-93B4-299EABBA51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FD59642D-0F26-4CCC-B629-F69B4CF748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BF52DCCD-98B0-4F93-8E9F-7B3B3BDC58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A515BA7-866A-412F-AB12-32E24F08271A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DD6598B4-6B82-4E1C-92F3-9C70069F21C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F9A53C73-1891-4344-87EC-810C67FC112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3D7DF45E-BA27-4A59-B5C8-F2AA3156F9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6FCB0C-376C-4A0F-8B98-DFEFE7D1FE41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4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521C5372-D237-4F5E-BED0-FE0BE6D4C5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3AEFFE35-F00C-4BD3-BDE2-154FE568D7C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C2DD7826-CB63-4DC2-AEC6-ED81B26DF6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CB1C95E-66B6-44FC-AB15-621560198C3B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5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110AF4D8-9F83-45E0-962C-6A943285153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D2F98B61-6130-4726-B0A6-F0E90B02B2B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3A2FA1EC-2CAE-4D2F-9F68-5E8BA0487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EF5656B-8609-41B1-B7CB-A3DCEF589B1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6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8D3DE83C-2D7A-4AE9-9B01-F1A3E49A04B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A5330DA3-50DA-4F1B-9136-9500C96BE6A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9AFBB4BA-6F29-4256-906C-547A8DA0E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9515654-5A1B-4744-B067-67801EE71808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7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24ACED05-4239-439B-A59D-849A9E38E1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BA7075A1-A862-4E58-B4FA-9F6543CEEB6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A70AD595-64F1-482E-8EF6-411B13E4D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D6317E5-B39A-405A-8C4F-03221599A61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8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B84B125B-0A5C-4251-919B-D1AF36DDBF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4117C948-E02D-4233-BD48-275BBFCAD35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GB" altLang="en-US"/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D99B3383-347D-457F-B2F9-FFCC8F449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16B34E-E361-4B86-B10E-C56A59A70FC4}" type="slidenum">
              <a:rPr lang="en-GB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9</a:t>
            </a:fld>
            <a:endParaRPr lang="en-GB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99D5B-DEA5-4B4C-990B-7F32E487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AD24AC-A56F-4FB1-8460-8358BEB7E175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5FDB-2F60-4A17-B0AC-1E471ACA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D119-1E1D-47F2-94D5-41FB071FE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22DE4A-AA4B-4924-9BE3-1D4C0B26FB42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2811573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EC6041-6FDF-44A5-9C20-31E025FAD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9FD79-0A8B-4FDD-BB02-E94A3BE90687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0BCFE-6F0C-4649-A305-65120D17D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C326-BF87-4BB6-BBA7-AA867D5C5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FCD331-E69E-403C-B271-4112907C56DA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350903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56C3F-A6E2-4BFD-8633-40C4494A7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3C6C6-6CB0-4031-8A7E-6CDA95BD660F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4C666-CA27-47AA-A000-CB82EAB92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72535-1574-4693-AC1C-278BB0AD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E1D339-27B7-4EB7-99EE-C355BECBADEB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2603071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88003-0481-42FD-B533-ADA9EE4BB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B12E7A-689A-4D69-BF31-4F41E67CF529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845B2-5341-46F8-A491-B09BAB2C6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166AD9-8296-48DD-A2DE-8133610E7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34A35C4-3F58-41EF-A0FB-A7F6FC7D73DC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4206968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2902D-5F8F-438D-BE1A-10DFAE492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AC7C9C-AC60-47FA-8BD6-5691EE0A5468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87350-FF59-437F-A4CF-6A192141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E974E-FA99-42BD-87B8-A67E91B5A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101040-3C0B-4EDC-A7E7-CE91FC2256FE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104939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8219498-CFE4-4F06-8476-BF9E8D06B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773E7E-B29E-482D-912F-9D806E95D80C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05F00E-066F-4F36-89D4-439392F4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590D307-32F1-4D40-A713-13F40044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692D40-5CD8-4727-BCF3-44BE863975A2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1459103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88960CBF-4F50-4070-B10B-E8180EED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31E25-7253-43FC-96D4-31EB049495E5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9942168-489E-4D1F-9E48-61460304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CAA0524-1C36-4FB0-8110-77471F27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67E39-2A7A-4E1B-97C3-5152FBFCF0D0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92811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4114B29-4BF7-4410-8956-9E2F57B35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C76552-249A-459B-99A4-AE8D2C1E6A1F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954EE6C-567B-4268-90BE-9E4C5A5D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F4663F7-4E42-44F0-9A45-BEDD22E2F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1CB1E-6FAD-4446-BADC-C9381227B9EC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390816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063BC21-8668-4DAF-9DC2-EFFCD5B1A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EA6E42-B7B8-4EBC-BD2D-50E7E259D4AC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4C6A616-DFDD-419C-ADB2-9147CCE40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4C86AF-5820-4DBC-ABCB-550DDE0F6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25CC16-17D9-4E94-86C5-D61974D0BB55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220617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y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9DA7007-B5B7-4180-98F7-A5807897A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748157-66A0-4FCF-808E-43887919C670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F442004-9C69-4A53-B756-454E2A800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B34FA8D-11F5-495B-A32B-C37A38C94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7BBAAE-29D3-4696-9651-BE077B53477E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106607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y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cy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1503016-34EA-4D68-A92B-E15EC5FD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48D2F5-68D9-4D60-8518-E289D80DDF7A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33903D3-763C-4D83-BED3-227F1533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1966862-28BA-4914-8D51-C04A8213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112AC6-FAC2-49DE-9DBE-BF32C3CF5A89}" type="slidenum">
              <a:rPr lang="cy-GB" altLang="en-US"/>
              <a:pPr/>
              <a:t>‹#›</a:t>
            </a:fld>
            <a:endParaRPr lang="cy-GB" altLang="en-US"/>
          </a:p>
        </p:txBody>
      </p:sp>
    </p:spTree>
    <p:extLst>
      <p:ext uri="{BB962C8B-B14F-4D97-AF65-F5344CB8AC3E}">
        <p14:creationId xmlns:p14="http://schemas.microsoft.com/office/powerpoint/2010/main" val="384765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30196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695DAB74-C13D-427F-B0F2-103D101F129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cy-GB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E4D8EDD-89AF-4D7C-966D-2F96B3EFB53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cy-GB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D80E4-CB2B-1642-90DC-2FDFE74AD1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15E34C59-1BED-4955-AFD2-A9B0313650C8}" type="datetimeFigureOut">
              <a:rPr lang="en-US"/>
              <a:pPr>
                <a:defRPr/>
              </a:pPr>
              <a:t>11/16/2021</a:t>
            </a:fld>
            <a:endParaRPr lang="cy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3DC00-CC5C-E54C-8767-8A98CA6606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y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B218A-718C-FA44-9871-7C565743A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5A6BFD57-443F-49C5-9D68-E792DAC6E100}" type="slidenum">
              <a:rPr lang="cy-GB" altLang="en-US"/>
              <a:pPr/>
              <a:t>‹#›</a:t>
            </a:fld>
            <a:endParaRPr lang="cy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1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16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Box 1">
            <a:extLst>
              <a:ext uri="{FF2B5EF4-FFF2-40B4-BE49-F238E27FC236}">
                <a16:creationId xmlns:a16="http://schemas.microsoft.com/office/drawing/2014/main" id="{48CB6196-DE07-4E3D-8A6F-15240F233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5938" y="1571625"/>
            <a:ext cx="5214937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cy-GB" altLang="en-US" sz="8000">
                <a:latin typeface="Comic Sans MS" panose="030F0702030302020204" pitchFamily="66" charset="0"/>
              </a:rPr>
              <a:t>Energy Bingo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B1824D5C-496F-4E82-AADD-447BB35CE3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16572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 device measures temperature</a:t>
            </a:r>
            <a:r>
              <a:rPr lang="cy-GB" altLang="en-US" sz="5400"/>
              <a:t>? </a:t>
            </a:r>
          </a:p>
        </p:txBody>
      </p:sp>
      <p:sp>
        <p:nvSpPr>
          <p:cNvPr id="33794" name="TextBox 4">
            <a:extLst>
              <a:ext uri="{FF2B5EF4-FFF2-40B4-BE49-F238E27FC236}">
                <a16:creationId xmlns:a16="http://schemas.microsoft.com/office/drawing/2014/main" id="{79C1BA5E-CFD5-4292-A838-25E5B62FB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11268" name="Picture 3" descr="DSC_0093.jpg">
            <a:extLst>
              <a:ext uri="{FF2B5EF4-FFF2-40B4-BE49-F238E27FC236}">
                <a16:creationId xmlns:a16="http://schemas.microsoft.com/office/drawing/2014/main" id="{A40F411B-8317-4370-8622-DD89F20276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1813" y="3367088"/>
            <a:ext cx="283368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7BD3026D-3A0C-42A6-A522-AD89393FD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943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 type of energy is stored in food</a:t>
            </a:r>
            <a:r>
              <a:rPr lang="cy-GB" altLang="en-US" sz="5400"/>
              <a:t>?</a:t>
            </a:r>
          </a:p>
          <a:p>
            <a:pPr algn="ctr" eaLnBrk="1" hangingPunct="1">
              <a:buFontTx/>
              <a:buNone/>
            </a:pPr>
            <a:r>
              <a:rPr lang="cy-GB" altLang="en-US" sz="5400"/>
              <a:t> </a:t>
            </a:r>
          </a:p>
        </p:txBody>
      </p:sp>
      <p:sp>
        <p:nvSpPr>
          <p:cNvPr id="35842" name="TextBox 4">
            <a:extLst>
              <a:ext uri="{FF2B5EF4-FFF2-40B4-BE49-F238E27FC236}">
                <a16:creationId xmlns:a16="http://schemas.microsoft.com/office/drawing/2014/main" id="{45B59A9A-7C3D-4CB7-8096-4E2CE785B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35843" name="Picture 3" descr="banana6.jpg">
            <a:extLst>
              <a:ext uri="{FF2B5EF4-FFF2-40B4-BE49-F238E27FC236}">
                <a16:creationId xmlns:a16="http://schemas.microsoft.com/office/drawing/2014/main" id="{005F5285-DCD9-4F36-80B7-48CEC227DD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970213"/>
            <a:ext cx="2012950" cy="294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E742CDDA-51F6-46DB-AC6E-31676A0F9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604837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5400"/>
              <a:t>What device changes kinetic energy into electrical energy</a:t>
            </a:r>
            <a:r>
              <a:rPr lang="cy-GB" altLang="en-US" sz="5400"/>
              <a:t>? </a:t>
            </a:r>
          </a:p>
        </p:txBody>
      </p:sp>
      <p:sp>
        <p:nvSpPr>
          <p:cNvPr id="37890" name="TextBox 4">
            <a:extLst>
              <a:ext uri="{FF2B5EF4-FFF2-40B4-BE49-F238E27FC236}">
                <a16:creationId xmlns:a16="http://schemas.microsoft.com/office/drawing/2014/main" id="{2EBC1025-E886-492A-ACED-9B1941472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13316" name="Picture 3" descr="dynamo-sm.jpg">
            <a:extLst>
              <a:ext uri="{FF2B5EF4-FFF2-40B4-BE49-F238E27FC236}">
                <a16:creationId xmlns:a16="http://schemas.microsoft.com/office/drawing/2014/main" id="{EC8A33F3-06A3-44AF-8642-00C5EE5A6B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00" y="3213100"/>
            <a:ext cx="2447925" cy="325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5020667E-39CC-439B-A172-B589DFC5FA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endParaRPr lang="cy-GB" altLang="en-US" sz="5400"/>
          </a:p>
          <a:p>
            <a:pPr algn="ctr" eaLnBrk="1" hangingPunct="1">
              <a:buFontTx/>
              <a:buNone/>
            </a:pPr>
            <a:endParaRPr lang="cy-GB" altLang="en-US" sz="5400"/>
          </a:p>
          <a:p>
            <a:pPr algn="ctr" eaLnBrk="1" hangingPunct="1">
              <a:buFontTx/>
              <a:buNone/>
            </a:pPr>
            <a:r>
              <a:rPr lang="cy-GB" altLang="en-US" sz="5400"/>
              <a:t>A book resting on a high shelf has this type of energy? </a:t>
            </a:r>
          </a:p>
        </p:txBody>
      </p:sp>
      <p:sp>
        <p:nvSpPr>
          <p:cNvPr id="39938" name="TextBox 4">
            <a:extLst>
              <a:ext uri="{FF2B5EF4-FFF2-40B4-BE49-F238E27FC236}">
                <a16:creationId xmlns:a16="http://schemas.microsoft.com/office/drawing/2014/main" id="{05203D7E-3B17-42B8-96D5-25116F4B34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39939" name="Picture 3" descr="dcr0768l.jpg">
            <a:extLst>
              <a:ext uri="{FF2B5EF4-FFF2-40B4-BE49-F238E27FC236}">
                <a16:creationId xmlns:a16="http://schemas.microsoft.com/office/drawing/2014/main" id="{7EE59479-5199-4057-A264-23888A78CE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692150"/>
            <a:ext cx="2332038" cy="273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00E97D0F-7041-4B27-9F2B-F766DA73C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23716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5400"/>
              <a:t>What type of energy was accidentely released at the disaster in Fukushima Japan? </a:t>
            </a:r>
          </a:p>
        </p:txBody>
      </p:sp>
      <p:sp>
        <p:nvSpPr>
          <p:cNvPr id="41986" name="TextBox 4">
            <a:extLst>
              <a:ext uri="{FF2B5EF4-FFF2-40B4-BE49-F238E27FC236}">
                <a16:creationId xmlns:a16="http://schemas.microsoft.com/office/drawing/2014/main" id="{547E10F2-0092-49DF-8175-0C1B71F92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1987" name="Picture 3" descr="fukishima-explosion.jpg">
            <a:extLst>
              <a:ext uri="{FF2B5EF4-FFF2-40B4-BE49-F238E27FC236}">
                <a16:creationId xmlns:a16="http://schemas.microsoft.com/office/drawing/2014/main" id="{4CA8D1F6-D81E-439E-AC80-32114844B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3857625"/>
            <a:ext cx="2643187" cy="167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E1E7FF3-EACF-4668-95A6-5744094423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2291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cy-GB" altLang="en-US" sz="5400"/>
              <a:t>What type of panel is this? </a:t>
            </a:r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sp>
        <p:nvSpPr>
          <p:cNvPr id="44034" name="TextBox 4">
            <a:extLst>
              <a:ext uri="{FF2B5EF4-FFF2-40B4-BE49-F238E27FC236}">
                <a16:creationId xmlns:a16="http://schemas.microsoft.com/office/drawing/2014/main" id="{918F8F23-7248-46BF-8BC8-ED769089C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4035" name="Picture 3" descr="solar1.jpg">
            <a:extLst>
              <a:ext uri="{FF2B5EF4-FFF2-40B4-BE49-F238E27FC236}">
                <a16:creationId xmlns:a16="http://schemas.microsoft.com/office/drawing/2014/main" id="{BB5B7212-8F1C-4854-B949-9FA4D48CE3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429000" cy="289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4BD8ADF-2AA2-49FF-9AEB-CC131426A5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1214438"/>
            <a:ext cx="8229600" cy="42862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We need energy to do what? </a:t>
            </a:r>
          </a:p>
        </p:txBody>
      </p:sp>
      <p:sp>
        <p:nvSpPr>
          <p:cNvPr id="46082" name="TextBox 4">
            <a:extLst>
              <a:ext uri="{FF2B5EF4-FFF2-40B4-BE49-F238E27FC236}">
                <a16:creationId xmlns:a16="http://schemas.microsoft.com/office/drawing/2014/main" id="{04C3FCA2-9207-4425-B892-8897F22BE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1457FA12-74B7-4255-BE76-68A4EC052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68801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What's the unit of energy</a:t>
            </a:r>
            <a:r>
              <a:rPr lang="cy-GB" altLang="en-US" sz="5400"/>
              <a:t>? </a:t>
            </a:r>
          </a:p>
        </p:txBody>
      </p:sp>
      <p:sp>
        <p:nvSpPr>
          <p:cNvPr id="48130" name="TextBox 4">
            <a:extLst>
              <a:ext uri="{FF2B5EF4-FFF2-40B4-BE49-F238E27FC236}">
                <a16:creationId xmlns:a16="http://schemas.microsoft.com/office/drawing/2014/main" id="{77DAE9A7-212B-42AA-96E5-EC48322F8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" name="Picture 3" descr="joules-clothing-beaufort.JPG">
            <a:extLst>
              <a:ext uri="{FF2B5EF4-FFF2-40B4-BE49-F238E27FC236}">
                <a16:creationId xmlns:a16="http://schemas.microsoft.com/office/drawing/2014/main" id="{430FF1F0-B863-41C1-A918-EF75012FB6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213" y="2420938"/>
            <a:ext cx="3492500" cy="349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509A2DCB-3B64-42A7-BB4E-7822C82CAF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7594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The source of nearly all the energy on Earth</a:t>
            </a:r>
            <a:r>
              <a:rPr lang="cy-GB" altLang="en-US" sz="5400"/>
              <a:t>? </a:t>
            </a:r>
          </a:p>
        </p:txBody>
      </p:sp>
      <p:sp>
        <p:nvSpPr>
          <p:cNvPr id="50178" name="TextBox 4">
            <a:extLst>
              <a:ext uri="{FF2B5EF4-FFF2-40B4-BE49-F238E27FC236}">
                <a16:creationId xmlns:a16="http://schemas.microsoft.com/office/drawing/2014/main" id="{CD44CE65-38FB-4D01-871E-A49B858C1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" name="Picture 3" descr="cartoon_sun.gif">
            <a:extLst>
              <a:ext uri="{FF2B5EF4-FFF2-40B4-BE49-F238E27FC236}">
                <a16:creationId xmlns:a16="http://schemas.microsoft.com/office/drawing/2014/main" id="{0CBEB1D9-D98C-41F4-87EF-03DCBCAB0A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284538"/>
            <a:ext cx="2808287" cy="253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121AF6BF-BA4F-473C-B16E-BA045CE4F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435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endParaRPr lang="en-GB" altLang="en-US" sz="5400"/>
          </a:p>
          <a:p>
            <a:pPr algn="ctr" eaLnBrk="1" hangingPunct="1">
              <a:buFontTx/>
              <a:buNone/>
            </a:pPr>
            <a:r>
              <a:rPr lang="en-GB" altLang="en-US" sz="5400"/>
              <a:t>What device converts chemical energy into electrical? </a:t>
            </a:r>
          </a:p>
        </p:txBody>
      </p:sp>
      <p:sp>
        <p:nvSpPr>
          <p:cNvPr id="52226" name="TextBox 4">
            <a:extLst>
              <a:ext uri="{FF2B5EF4-FFF2-40B4-BE49-F238E27FC236}">
                <a16:creationId xmlns:a16="http://schemas.microsoft.com/office/drawing/2014/main" id="{3EF8586D-3492-4B4A-BC80-4B1D4D555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" name="Picture 3" descr="battery-cartoon.gif">
            <a:extLst>
              <a:ext uri="{FF2B5EF4-FFF2-40B4-BE49-F238E27FC236}">
                <a16:creationId xmlns:a16="http://schemas.microsoft.com/office/drawing/2014/main" id="{545D7EC0-4A5C-4CF0-8C8B-EC6A71ABE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981075"/>
            <a:ext cx="2100263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0F8F46-BEBD-0242-B461-AC5C54A46D46}"/>
              </a:ext>
            </a:extLst>
          </p:cNvPr>
          <p:cNvGraphicFramePr>
            <a:graphicFrameLocks noGrp="1"/>
          </p:cNvGraphicFramePr>
          <p:nvPr/>
        </p:nvGraphicFramePr>
        <p:xfrm>
          <a:off x="357188" y="714375"/>
          <a:ext cx="3500436" cy="3571875"/>
        </p:xfrm>
        <a:graphic>
          <a:graphicData uri="http://schemas.openxmlformats.org/drawingml/2006/table">
            <a:tbl>
              <a:tblPr/>
              <a:tblGrid>
                <a:gridCol w="11668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68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180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003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1439" marR="9143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27" name="TextBox 2">
            <a:extLst>
              <a:ext uri="{FF2B5EF4-FFF2-40B4-BE49-F238E27FC236}">
                <a16:creationId xmlns:a16="http://schemas.microsoft.com/office/drawing/2014/main" id="{38ACF7BC-9D82-421B-AF5C-18A2F12C2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7538" y="428625"/>
            <a:ext cx="4176712" cy="158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FF0000"/>
                </a:solidFill>
                <a:latin typeface="Comic Sans MS" panose="030F0702030302020204" pitchFamily="66" charset="0"/>
              </a:rPr>
              <a:t>Draw a grid of 9 squares like the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rgbClr val="FF0000"/>
                </a:solidFill>
                <a:latin typeface="Comic Sans MS" panose="030F0702030302020204" pitchFamily="66" charset="0"/>
              </a:rPr>
              <a:t>one opposite</a:t>
            </a:r>
            <a:endParaRPr lang="cy-GB" altLang="en-US" sz="360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17428" name="TextBox 5">
            <a:extLst>
              <a:ext uri="{FF2B5EF4-FFF2-40B4-BE49-F238E27FC236}">
                <a16:creationId xmlns:a16="http://schemas.microsoft.com/office/drawing/2014/main" id="{FC1B57F5-03D3-4105-9DE1-1482CDFF7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1638" y="2205038"/>
            <a:ext cx="453707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tx2"/>
                </a:solidFill>
                <a:latin typeface="Comic Sans MS" panose="030F0702030302020204" pitchFamily="66" charset="0"/>
              </a:rPr>
              <a:t>Choose 9 answers from the next screen </a:t>
            </a:r>
          </a:p>
          <a:p>
            <a:pPr algn="ctr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tx2"/>
                </a:solidFill>
                <a:latin typeface="Comic Sans MS" panose="030F0702030302020204" pitchFamily="66" charset="0"/>
              </a:rPr>
              <a:t>and put one in each square</a:t>
            </a:r>
            <a:endParaRPr lang="cy-GB" altLang="en-US" sz="360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E7F572B6-CB15-47EB-81E4-59EAE498A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83247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endParaRPr lang="en-GB" altLang="en-US" sz="5400"/>
          </a:p>
          <a:p>
            <a:pPr algn="ctr" eaLnBrk="1" hangingPunct="1">
              <a:buFontTx/>
              <a:buNone/>
            </a:pPr>
            <a:endParaRPr lang="en-GB" altLang="en-US" sz="5400"/>
          </a:p>
          <a:p>
            <a:pPr algn="ctr" eaLnBrk="1" hangingPunct="1">
              <a:buFontTx/>
              <a:buNone/>
            </a:pPr>
            <a:r>
              <a:rPr lang="en-GB" altLang="en-US" sz="5400"/>
              <a:t>What kind of energy is produced by a loudspeaker? </a:t>
            </a:r>
          </a:p>
        </p:txBody>
      </p:sp>
      <p:sp>
        <p:nvSpPr>
          <p:cNvPr id="54274" name="TextBox 4">
            <a:extLst>
              <a:ext uri="{FF2B5EF4-FFF2-40B4-BE49-F238E27FC236}">
                <a16:creationId xmlns:a16="http://schemas.microsoft.com/office/drawing/2014/main" id="{C1556269-9060-4B48-B1AC-E7BDD916B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54275" name="Picture 3" descr="cartoon-man-with-loudspeaker-thumb9879593.jpg">
            <a:extLst>
              <a:ext uri="{FF2B5EF4-FFF2-40B4-BE49-F238E27FC236}">
                <a16:creationId xmlns:a16="http://schemas.microsoft.com/office/drawing/2014/main" id="{978BE3A6-FC86-4984-B9AE-CC24FF614D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836613"/>
            <a:ext cx="2376488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774A8E71-604D-41D0-B1FF-9993C4BB02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7211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 is the useful energy created in a power station</a:t>
            </a:r>
            <a:r>
              <a:rPr lang="cy-GB" altLang="en-US" sz="5400"/>
              <a:t>? </a:t>
            </a:r>
          </a:p>
        </p:txBody>
      </p:sp>
      <p:sp>
        <p:nvSpPr>
          <p:cNvPr id="56322" name="TextBox 4">
            <a:extLst>
              <a:ext uri="{FF2B5EF4-FFF2-40B4-BE49-F238E27FC236}">
                <a16:creationId xmlns:a16="http://schemas.microsoft.com/office/drawing/2014/main" id="{C66C9736-F3FB-45B5-8D6A-6E5E249EC1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56323" name="Picture 3" descr="Springfiend_Power_Plant.jpg">
            <a:extLst>
              <a:ext uri="{FF2B5EF4-FFF2-40B4-BE49-F238E27FC236}">
                <a16:creationId xmlns:a16="http://schemas.microsoft.com/office/drawing/2014/main" id="{5500DB93-2D37-4B6F-9013-D668919B96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6238" y="3141663"/>
            <a:ext cx="3390900" cy="254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98E52FF0-9FF5-454B-8412-23ADA1839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825" y="249238"/>
            <a:ext cx="8262938" cy="65976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Energy is ___________ when sunlight is converted to electricity</a:t>
            </a:r>
            <a:r>
              <a:rPr lang="cy-GB" altLang="en-US" sz="5400"/>
              <a:t>? </a:t>
            </a:r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pic>
        <p:nvPicPr>
          <p:cNvPr id="58370" name="Picture 5">
            <a:extLst>
              <a:ext uri="{FF2B5EF4-FFF2-40B4-BE49-F238E27FC236}">
                <a16:creationId xmlns:a16="http://schemas.microsoft.com/office/drawing/2014/main" id="{95161611-6D0C-4968-B311-AABB7A3F30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6438" y="3571875"/>
            <a:ext cx="4811712" cy="2795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>
            <a:extLst>
              <a:ext uri="{FF2B5EF4-FFF2-40B4-BE49-F238E27FC236}">
                <a16:creationId xmlns:a16="http://schemas.microsoft.com/office/drawing/2014/main" id="{9B139FBA-E34D-498A-858A-00C02B775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49238"/>
            <a:ext cx="8262938" cy="6492875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>
            <a:lvl1pPr marL="342900" indent="-34290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sp>
        <p:nvSpPr>
          <p:cNvPr id="59394" name="Content Placeholder 2">
            <a:extLst>
              <a:ext uri="{FF2B5EF4-FFF2-40B4-BE49-F238E27FC236}">
                <a16:creationId xmlns:a16="http://schemas.microsoft.com/office/drawing/2014/main" id="{DC8EA9FA-16C9-4D31-9EB7-5241DCD5B5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20713"/>
            <a:ext cx="8229600" cy="5505450"/>
          </a:xfrm>
        </p:spPr>
        <p:txBody>
          <a:bodyPr/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5400"/>
              <a:t>A type of energy that is produced by magnets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altLang="en-US" sz="5400"/>
              <a:t> </a:t>
            </a:r>
          </a:p>
        </p:txBody>
      </p:sp>
      <p:pic>
        <p:nvPicPr>
          <p:cNvPr id="59395" name="Picture 4">
            <a:extLst>
              <a:ext uri="{FF2B5EF4-FFF2-40B4-BE49-F238E27FC236}">
                <a16:creationId xmlns:a16="http://schemas.microsoft.com/office/drawing/2014/main" id="{13A4032D-9005-4BC4-ABA1-42B3B2CED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" b="3612"/>
          <a:stretch>
            <a:fillRect/>
          </a:stretch>
        </p:blipFill>
        <p:spPr bwMode="auto">
          <a:xfrm>
            <a:off x="1042988" y="2708275"/>
            <a:ext cx="6792912" cy="367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9AA6A7E8-5AE7-4A72-AAC1-1A42EB32C3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6192838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4800"/>
              <a:t>Energy is </a:t>
            </a:r>
            <a:r>
              <a:rPr lang="en-AU" altLang="en-US" sz="4800"/>
              <a:t>stored when objects are lifted above the ground </a:t>
            </a:r>
          </a:p>
          <a:p>
            <a:pPr algn="ctr" eaLnBrk="1" hangingPunct="1">
              <a:buFontTx/>
              <a:buNone/>
            </a:pPr>
            <a:r>
              <a:rPr lang="en-AU" altLang="en-US" sz="4800"/>
              <a:t>This type of energy is due to</a:t>
            </a:r>
          </a:p>
          <a:p>
            <a:pPr algn="ctr" eaLnBrk="1" hangingPunct="1">
              <a:buFontTx/>
              <a:buNone/>
            </a:pPr>
            <a:r>
              <a:rPr lang="en-AU" altLang="en-US" sz="4800"/>
              <a:t>_______________ </a:t>
            </a:r>
          </a:p>
          <a:p>
            <a:pPr algn="ctr" eaLnBrk="1" hangingPunct="1">
              <a:buFontTx/>
              <a:buNone/>
            </a:pPr>
            <a:endParaRPr lang="en-AU" altLang="en-US" sz="5400"/>
          </a:p>
          <a:p>
            <a:pPr algn="ctr" eaLnBrk="1" hangingPunct="1">
              <a:buFontTx/>
              <a:buNone/>
            </a:pPr>
            <a:endParaRPr lang="cy-GB" altLang="en-US" sz="5400"/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pic>
        <p:nvPicPr>
          <p:cNvPr id="60418" name="Picture 5">
            <a:extLst>
              <a:ext uri="{FF2B5EF4-FFF2-40B4-BE49-F238E27FC236}">
                <a16:creationId xmlns:a16="http://schemas.microsoft.com/office/drawing/2014/main" id="{6066ABF9-E521-429C-85E8-C81103F68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688" y="4221163"/>
            <a:ext cx="5508625" cy="231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2">
            <a:extLst>
              <a:ext uri="{FF2B5EF4-FFF2-40B4-BE49-F238E27FC236}">
                <a16:creationId xmlns:a16="http://schemas.microsoft.com/office/drawing/2014/main" id="{74100DE9-52C7-45C1-A8B9-BCF49ADCE7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549275"/>
            <a:ext cx="8229600" cy="6192838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5400"/>
              <a:t>Chemical energy is converted to </a:t>
            </a:r>
          </a:p>
          <a:p>
            <a:pPr algn="ctr" eaLnBrk="1" hangingPunct="1">
              <a:buFontTx/>
              <a:buNone/>
            </a:pPr>
            <a:r>
              <a:rPr lang="en-GB" altLang="en-US" sz="5400"/>
              <a:t>__________ energy</a:t>
            </a:r>
            <a:r>
              <a:rPr lang="cy-GB" altLang="en-US" sz="5400"/>
              <a:t> </a:t>
            </a:r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pic>
        <p:nvPicPr>
          <p:cNvPr id="61442" name="Picture 5">
            <a:extLst>
              <a:ext uri="{FF2B5EF4-FFF2-40B4-BE49-F238E27FC236}">
                <a16:creationId xmlns:a16="http://schemas.microsoft.com/office/drawing/2014/main" id="{761B0447-D0E6-482E-99C1-52BBE1D093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063" y="3570288"/>
            <a:ext cx="7362825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0B3C38A2-13C5-C24F-870D-037C17C4C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52400"/>
            <a:ext cx="8569325" cy="674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GB" sz="48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Chemical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C00000"/>
                </a:solidFill>
                <a:latin typeface="Comic Sans MS" pitchFamily="66" charset="0"/>
                <a:cs typeface="Arial" charset="0"/>
              </a:rPr>
              <a:t>Potential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00B050"/>
                </a:solidFill>
                <a:latin typeface="Comic Sans MS" pitchFamily="66" charset="0"/>
                <a:cs typeface="Arial" charset="0"/>
              </a:rPr>
              <a:t>Solar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CC9900"/>
                </a:solidFill>
                <a:latin typeface="Comic Sans MS" pitchFamily="66" charset="0"/>
                <a:cs typeface="Arial" charset="0"/>
              </a:rPr>
              <a:t>Nuclear</a:t>
            </a:r>
            <a:r>
              <a:rPr lang="en-GB" sz="4800" dirty="0">
                <a:latin typeface="Comic Sans MS" pitchFamily="66" charset="0"/>
                <a:cs typeface="Arial" charset="0"/>
              </a:rPr>
              <a:t>, Acid, </a:t>
            </a:r>
            <a:r>
              <a:rPr lang="en-GB" sz="48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Dynamo, </a:t>
            </a:r>
            <a:r>
              <a:rPr lang="en-GB" sz="4800" dirty="0">
                <a:solidFill>
                  <a:srgbClr val="7030A0"/>
                </a:solidFill>
                <a:latin typeface="Comic Sans MS" pitchFamily="66" charset="0"/>
                <a:cs typeface="Arial" charset="0"/>
              </a:rPr>
              <a:t>Sound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chemeClr val="accent2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Joule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Mechanical</a:t>
            </a:r>
          </a:p>
          <a:p>
            <a:pPr algn="ctr" eaLnBrk="1" hangingPunct="1">
              <a:defRPr/>
            </a:pPr>
            <a:r>
              <a:rPr lang="en-GB" sz="4800" dirty="0">
                <a:latin typeface="Comic Sans MS" pitchFamily="66" charset="0"/>
                <a:cs typeface="Arial" charset="0"/>
              </a:rPr>
              <a:t> </a:t>
            </a:r>
            <a:r>
              <a:rPr lang="en-GB" sz="4800" dirty="0">
                <a:solidFill>
                  <a:srgbClr val="000099"/>
                </a:solidFill>
                <a:latin typeface="Comic Sans MS" pitchFamily="66" charset="0"/>
                <a:cs typeface="Arial" charset="0"/>
              </a:rPr>
              <a:t>Battery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FF0000"/>
                </a:solidFill>
                <a:latin typeface="Comic Sans MS" pitchFamily="66" charset="0"/>
                <a:cs typeface="Arial" charset="0"/>
              </a:rPr>
              <a:t>Work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CC9900"/>
                </a:solidFill>
                <a:latin typeface="Comic Sans MS" pitchFamily="66" charset="0"/>
                <a:cs typeface="Arial" charset="0"/>
              </a:rPr>
              <a:t>Kinetic</a:t>
            </a:r>
            <a:r>
              <a:rPr lang="en-GB" sz="4800" dirty="0">
                <a:latin typeface="Comic Sans MS" pitchFamily="66" charset="0"/>
                <a:cs typeface="Arial" charset="0"/>
              </a:rPr>
              <a:t>, </a:t>
            </a:r>
            <a:r>
              <a:rPr lang="en-GB" sz="4800" dirty="0">
                <a:solidFill>
                  <a:srgbClr val="C00000"/>
                </a:solidFill>
                <a:latin typeface="Comic Sans MS" pitchFamily="66" charset="0"/>
                <a:cs typeface="Arial" charset="0"/>
              </a:rPr>
              <a:t>Electrical</a:t>
            </a:r>
            <a:r>
              <a:rPr lang="en-GB" sz="4800" dirty="0">
                <a:latin typeface="Comic Sans MS" pitchFamily="66" charset="0"/>
                <a:cs typeface="Arial" charset="0"/>
              </a:rPr>
              <a:t>, Elastic, </a:t>
            </a:r>
            <a:r>
              <a:rPr lang="en-GB" sz="4800" dirty="0">
                <a:solidFill>
                  <a:srgbClr val="00B050"/>
                </a:solidFill>
                <a:latin typeface="Comic Sans MS" pitchFamily="66" charset="0"/>
                <a:cs typeface="Arial" charset="0"/>
              </a:rPr>
              <a:t>the Sun, </a:t>
            </a:r>
            <a:r>
              <a:rPr lang="en-GB" sz="4800" dirty="0">
                <a:solidFill>
                  <a:schemeClr val="accent4">
                    <a:lumMod val="50000"/>
                  </a:schemeClr>
                </a:solidFill>
                <a:latin typeface="Comic Sans MS" pitchFamily="66" charset="0"/>
                <a:cs typeface="Arial" charset="0"/>
              </a:rPr>
              <a:t>Heat, </a:t>
            </a:r>
            <a:r>
              <a:rPr lang="en-GB" sz="4800" dirty="0">
                <a:solidFill>
                  <a:srgbClr val="7030A0"/>
                </a:solidFill>
                <a:latin typeface="Comic Sans MS" pitchFamily="66" charset="0"/>
                <a:cs typeface="Arial" charset="0"/>
              </a:rPr>
              <a:t>Thermometer, </a:t>
            </a:r>
            <a:r>
              <a:rPr lang="en-GB" sz="4800" dirty="0">
                <a:solidFill>
                  <a:schemeClr val="accent6">
                    <a:lumMod val="75000"/>
                  </a:schemeClr>
                </a:solidFill>
                <a:latin typeface="Comic Sans MS" pitchFamily="66" charset="0"/>
                <a:cs typeface="Arial" charset="0"/>
              </a:rPr>
              <a:t>Transformed</a:t>
            </a:r>
          </a:p>
          <a:p>
            <a:pPr algn="ctr" eaLnBrk="1" hangingPunct="1">
              <a:defRPr/>
            </a:pPr>
            <a:r>
              <a:rPr lang="en-GB" sz="4800" dirty="0">
                <a:solidFill>
                  <a:srgbClr val="00B0F0"/>
                </a:solidFill>
                <a:latin typeface="Comic Sans MS" pitchFamily="66" charset="0"/>
                <a:cs typeface="Arial" charset="0"/>
              </a:rPr>
              <a:t>Gravity, </a:t>
            </a:r>
            <a:r>
              <a:rPr lang="en-GB" sz="4800" dirty="0">
                <a:solidFill>
                  <a:srgbClr val="00B050"/>
                </a:solidFill>
                <a:latin typeface="Comic Sans MS" pitchFamily="66" charset="0"/>
                <a:cs typeface="Arial" charset="0"/>
              </a:rPr>
              <a:t>Magnetic, </a:t>
            </a:r>
            <a:r>
              <a:rPr lang="en-GB" sz="4800" dirty="0">
                <a:solidFill>
                  <a:srgbClr val="7030A0"/>
                </a:solidFill>
                <a:latin typeface="Comic Sans MS" pitchFamily="66" charset="0"/>
                <a:cs typeface="Arial" charset="0"/>
              </a:rPr>
              <a:t>Lamp</a:t>
            </a:r>
          </a:p>
          <a:p>
            <a:pPr algn="ctr" eaLnBrk="1" hangingPunct="1">
              <a:defRPr/>
            </a:pPr>
            <a:endParaRPr lang="cy-GB" sz="4800" dirty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Box 1">
            <a:extLst>
              <a:ext uri="{FF2B5EF4-FFF2-40B4-BE49-F238E27FC236}">
                <a16:creationId xmlns:a16="http://schemas.microsoft.com/office/drawing/2014/main" id="{DF2F4A6B-DA84-4A93-A0EA-743B1EE62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688" y="500063"/>
            <a:ext cx="7000875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4800">
                <a:latin typeface="Comic Sans MS" panose="030F0702030302020204" pitchFamily="66" charset="0"/>
                <a:cs typeface="Arial" panose="020B0604020202020204" pitchFamily="34" charset="0"/>
              </a:rPr>
              <a:t>Cross off the answers as the questions matching them appear on the slides, when you have crossed all nine off, shout:- </a:t>
            </a:r>
            <a:endParaRPr lang="en-US" altLang="en-US" sz="4800">
              <a:latin typeface="Comic Sans MS" panose="030F0702030302020204" pitchFamily="66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BC9308-4A34-4CB3-AC81-469A7E8AA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3063" y="2000250"/>
            <a:ext cx="550068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cy-GB" altLang="en-US" sz="15000">
                <a:solidFill>
                  <a:srgbClr val="FF0000"/>
                </a:solidFill>
                <a:latin typeface="Comic Sans MS" panose="030F0702030302020204" pitchFamily="66" charset="0"/>
              </a:rPr>
              <a:t>Bingo!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826C5C6C-5517-46BF-AA41-F34F619CE5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61657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 device changes electrical energy into heat and light? </a:t>
            </a:r>
          </a:p>
        </p:txBody>
      </p:sp>
      <p:sp>
        <p:nvSpPr>
          <p:cNvPr id="23554" name="TextBox 4">
            <a:extLst>
              <a:ext uri="{FF2B5EF4-FFF2-40B4-BE49-F238E27FC236}">
                <a16:creationId xmlns:a16="http://schemas.microsoft.com/office/drawing/2014/main" id="{9D3CD957-B785-404D-9730-C543471AD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4" name="Picture 3" descr="images (4).jpg">
            <a:extLst>
              <a:ext uri="{FF2B5EF4-FFF2-40B4-BE49-F238E27FC236}">
                <a16:creationId xmlns:a16="http://schemas.microsoft.com/office/drawing/2014/main" id="{F8A28E47-ACAD-4170-AF67-54BACBA8B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3716338"/>
            <a:ext cx="1952625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995B6CEC-08B2-41F9-995A-9F1B8A16E1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52291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cy-GB" altLang="en-US" sz="5400"/>
              <a:t>What kind of energy is stored in a hot water bottle? </a:t>
            </a:r>
          </a:p>
          <a:p>
            <a:pPr algn="ctr" eaLnBrk="1" hangingPunct="1">
              <a:buFontTx/>
              <a:buNone/>
            </a:pPr>
            <a:endParaRPr lang="cy-GB" altLang="en-US" sz="5400"/>
          </a:p>
        </p:txBody>
      </p:sp>
      <p:sp>
        <p:nvSpPr>
          <p:cNvPr id="25602" name="TextBox 4">
            <a:extLst>
              <a:ext uri="{FF2B5EF4-FFF2-40B4-BE49-F238E27FC236}">
                <a16:creationId xmlns:a16="http://schemas.microsoft.com/office/drawing/2014/main" id="{BE2D95BA-378C-4275-87BD-8F44B49448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25603" name="Picture 3" descr="hot-water-bottle-big.jpg">
            <a:extLst>
              <a:ext uri="{FF2B5EF4-FFF2-40B4-BE49-F238E27FC236}">
                <a16:creationId xmlns:a16="http://schemas.microsoft.com/office/drawing/2014/main" id="{3CF9344E-B6EE-4FC7-B95B-CBBCDD43D7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75" y="3571875"/>
            <a:ext cx="2309813" cy="230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BEF5F89C-A2A7-4C0F-9AE9-693A8488B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72113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cy-GB" altLang="en-US" sz="5400"/>
              <a:t>What kind of energy does a moving object have? </a:t>
            </a:r>
          </a:p>
        </p:txBody>
      </p:sp>
      <p:sp>
        <p:nvSpPr>
          <p:cNvPr id="27650" name="TextBox 4">
            <a:extLst>
              <a:ext uri="{FF2B5EF4-FFF2-40B4-BE49-F238E27FC236}">
                <a16:creationId xmlns:a16="http://schemas.microsoft.com/office/drawing/2014/main" id="{2783A81C-9909-4089-9029-4D125F197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27651" name="Picture 3" descr="1175613399z4N9YZ.jpg">
            <a:extLst>
              <a:ext uri="{FF2B5EF4-FFF2-40B4-BE49-F238E27FC236}">
                <a16:creationId xmlns:a16="http://schemas.microsoft.com/office/drawing/2014/main" id="{E7C91BB3-5E8D-45F0-BBA2-A283C5EDC2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41" b="12123"/>
          <a:stretch>
            <a:fillRect/>
          </a:stretch>
        </p:blipFill>
        <p:spPr bwMode="auto">
          <a:xfrm>
            <a:off x="2771775" y="3573463"/>
            <a:ext cx="3959225" cy="215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5F40BD2-BA91-4DE9-928F-392305DDBB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451475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GB" altLang="en-US" sz="5400"/>
              <a:t>This type of rain erodes old statues and buildings</a:t>
            </a:r>
            <a:r>
              <a:rPr lang="cy-GB" altLang="en-US" sz="5400"/>
              <a:t>? </a:t>
            </a:r>
          </a:p>
        </p:txBody>
      </p:sp>
      <p:sp>
        <p:nvSpPr>
          <p:cNvPr id="29698" name="TextBox 4">
            <a:extLst>
              <a:ext uri="{FF2B5EF4-FFF2-40B4-BE49-F238E27FC236}">
                <a16:creationId xmlns:a16="http://schemas.microsoft.com/office/drawing/2014/main" id="{D63D39C3-0A67-4E0F-8F11-B37DBAB45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29699" name="Picture 3" descr="statues.gif">
            <a:extLst>
              <a:ext uri="{FF2B5EF4-FFF2-40B4-BE49-F238E27FC236}">
                <a16:creationId xmlns:a16="http://schemas.microsoft.com/office/drawing/2014/main" id="{611567EF-94CE-4DA4-B372-D4E81F1796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5" y="3000375"/>
            <a:ext cx="3986213" cy="2671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A1A31AEE-8961-482A-9C58-2076192E7B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549275"/>
            <a:ext cx="8229600" cy="5759450"/>
          </a:xfrm>
          <a:solidFill>
            <a:srgbClr val="FFCCFF"/>
          </a:solid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>
              <a:buFontTx/>
              <a:buNone/>
            </a:pPr>
            <a:endParaRPr lang="en-GB" altLang="en-US"/>
          </a:p>
          <a:p>
            <a:pPr algn="ctr" eaLnBrk="1" hangingPunct="1">
              <a:buFontTx/>
              <a:buNone/>
            </a:pPr>
            <a:r>
              <a:rPr lang="en-GB" altLang="en-US" sz="5400"/>
              <a:t>What type of energy does a compressed spring have? </a:t>
            </a:r>
          </a:p>
        </p:txBody>
      </p:sp>
      <p:sp>
        <p:nvSpPr>
          <p:cNvPr id="31746" name="TextBox 4">
            <a:extLst>
              <a:ext uri="{FF2B5EF4-FFF2-40B4-BE49-F238E27FC236}">
                <a16:creationId xmlns:a16="http://schemas.microsoft.com/office/drawing/2014/main" id="{5CCC65A8-9A01-479F-AB6D-3413D29F0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42100"/>
            <a:ext cx="8890000" cy="2159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800">
              <a:solidFill>
                <a:srgbClr val="000000"/>
              </a:solidFill>
            </a:endParaRPr>
          </a:p>
        </p:txBody>
      </p:sp>
      <p:pic>
        <p:nvPicPr>
          <p:cNvPr id="31747" name="Picture 3" descr="DSC_0093.jpg">
            <a:extLst>
              <a:ext uri="{FF2B5EF4-FFF2-40B4-BE49-F238E27FC236}">
                <a16:creationId xmlns:a16="http://schemas.microsoft.com/office/drawing/2014/main" id="{E646365C-FE3F-4C6D-821A-0D039A8A3C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912" r="19025"/>
          <a:stretch>
            <a:fillRect/>
          </a:stretch>
        </p:blipFill>
        <p:spPr bwMode="auto">
          <a:xfrm>
            <a:off x="2268538" y="2997200"/>
            <a:ext cx="4216400" cy="297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OINTS" val="0"/>
  <p:tag name="TIME" val="15"/>
  <p:tag name="QUESTION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04B59F45-01F9-42DC-BED7-D4CE0B0987CF}"/>
</file>

<file path=customXml/itemProps2.xml><?xml version="1.0" encoding="utf-8"?>
<ds:datastoreItem xmlns:ds="http://schemas.openxmlformats.org/officeDocument/2006/customXml" ds:itemID="{708DBA7E-FAC9-412C-A891-B4A8A7530F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F69AAE1-409F-47C8-8CF1-F61666FD86F0}"/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320</Words>
  <Application>Microsoft Office PowerPoint</Application>
  <PresentationFormat>On-screen Show (4:3)</PresentationFormat>
  <Paragraphs>82</Paragraphs>
  <Slides>25</Slides>
  <Notes>21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Ysgol Gyfun Gymraeg Bro Myrddin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myf1</dc:creator>
  <cp:lastModifiedBy>BURNS Sandra [Southern River College]</cp:lastModifiedBy>
  <cp:revision>54</cp:revision>
  <dcterms:created xsi:type="dcterms:W3CDTF">2011-04-06T08:39:23Z</dcterms:created>
  <dcterms:modified xsi:type="dcterms:W3CDTF">2021-11-16T14:15:56Z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Order">
    <vt:r8>48400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</Properties>
</file>