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332" r:id="rId2"/>
    <p:sldId id="293" r:id="rId3"/>
    <p:sldId id="314" r:id="rId4"/>
    <p:sldId id="260" r:id="rId5"/>
    <p:sldId id="348" r:id="rId6"/>
    <p:sldId id="349" r:id="rId7"/>
    <p:sldId id="350" r:id="rId8"/>
    <p:sldId id="351" r:id="rId9"/>
    <p:sldId id="353" r:id="rId10"/>
    <p:sldId id="354" r:id="rId11"/>
    <p:sldId id="355" r:id="rId12"/>
    <p:sldId id="356" r:id="rId13"/>
    <p:sldId id="357" r:id="rId14"/>
    <p:sldId id="359" r:id="rId15"/>
    <p:sldId id="358" r:id="rId16"/>
    <p:sldId id="361" r:id="rId17"/>
    <p:sldId id="360" r:id="rId18"/>
    <p:sldId id="362" r:id="rId19"/>
    <p:sldId id="363" r:id="rId20"/>
    <p:sldId id="364" r:id="rId21"/>
    <p:sldId id="365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432"/>
  </p:normalViewPr>
  <p:slideViewPr>
    <p:cSldViewPr snapToGrid="0">
      <p:cViewPr varScale="1">
        <p:scale>
          <a:sx n="61" d="100"/>
          <a:sy n="61" d="100"/>
        </p:scale>
        <p:origin x="67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/>
              <a:t>Put up on board in </a:t>
            </a:r>
            <a:r>
              <a:rPr lang="en-AU" dirty="0" err="1"/>
              <a:t>cornell</a:t>
            </a:r>
            <a:r>
              <a:rPr lang="en-AU" dirty="0"/>
              <a:t> notes version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photo is from Hallett Cove in Adelaide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1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6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98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49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texwZeUk7w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JUXQvEgfV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C5D8EC-A958-409B-B650-BD976F945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5633-9214-4A90-9338-FC9625E6200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82577"/>
            <a:ext cx="4407757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Some other ways geology can tell us about a climate….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If the rock has high amounts of salt, this tells us the climate was </a:t>
            </a:r>
            <a:r>
              <a:rPr lang="en-AU" b="1" dirty="0"/>
              <a:t>hot and dry</a:t>
            </a:r>
            <a:r>
              <a:rPr lang="en-AU" dirty="0"/>
              <a:t> due to fast evaporation of the water.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If the rock contains scratch marks this can tell us that ancient glaciers have been present and created these marks</a:t>
            </a:r>
            <a:endParaRPr lang="en-US" dirty="0"/>
          </a:p>
        </p:txBody>
      </p:sp>
      <p:pic>
        <p:nvPicPr>
          <p:cNvPr id="3074" name="Picture 2" descr="Permian glacial striations, Hallett Cove, Adelaide, Australia | Earth  science, Landscape, Geology">
            <a:extLst>
              <a:ext uri="{FF2B5EF4-FFF2-40B4-BE49-F238E27FC236}">
                <a16:creationId xmlns:a16="http://schemas.microsoft.com/office/drawing/2014/main" id="{C7FE3160-505B-408A-993C-ED7DB64A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146" y="1497460"/>
            <a:ext cx="3848496" cy="2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78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A68BCE-57A0-49D2-AE8A-DDB93D6D7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74F9C-4791-4152-BA73-6583D329AE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80859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Some other ways geology can tell us about a climate….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/>
              <a:t>Rocks in hot deserts (or have been in the past) are often a red </a:t>
            </a:r>
            <a:r>
              <a:rPr lang="en-US" dirty="0" err="1"/>
              <a:t>colour</a:t>
            </a:r>
            <a:r>
              <a:rPr lang="en-US" dirty="0"/>
              <a:t> with Iron deposits.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Iron ore in this image has made us $100 billion dollars in exports so far!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F92DB3-38B9-4C39-AE73-B71F5FFE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92" y="1399262"/>
            <a:ext cx="30194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4BF4DC-7725-4655-9141-3B707EA44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5A94-9A7B-4EFC-8A5C-57EA297AD50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How can rocks help us understand about natural hazards?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By studying the types of rocks and the layers we can find fault lines that </a:t>
            </a:r>
            <a:r>
              <a:rPr lang="en-AU" b="1" dirty="0"/>
              <a:t>earthquakes </a:t>
            </a:r>
            <a:r>
              <a:rPr lang="en-AU" dirty="0"/>
              <a:t>occur along. 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Rocks can also tell us how vulnerable a place is to </a:t>
            </a:r>
            <a:r>
              <a:rPr lang="en-AU" b="1" dirty="0"/>
              <a:t>landslides and flooding.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Finally rocks created from volcanoes are also used as a important resource.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4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E3BD98-CE30-49B5-9681-7C77EBAC5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B9C58-E705-430B-897E-748728CB4D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Fossils are the ______________ </a:t>
            </a:r>
            <a:r>
              <a:rPr lang="en-AU" dirty="0"/>
              <a:t>of animals and plants present at that point in time.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The climate of NW WA is currently hot and dry. What substance would we expect to see in high amounts in rocks?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What causes the scratch marks along rocks that are in seen in Australia?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What </a:t>
            </a:r>
            <a:r>
              <a:rPr lang="en-AU" b="1" dirty="0"/>
              <a:t>mineral </a:t>
            </a:r>
            <a:r>
              <a:rPr lang="en-AU" dirty="0"/>
              <a:t>gives rocks a red colour in the in hot dry deserts?</a:t>
            </a:r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14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38DD69-13DD-46B1-97E7-4B77F4AA0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0D03E-242D-4360-8275-1F38F400B69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Layers of the Earth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What are the main layers of the Earth that you remember?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232802-9975-459C-B9D6-065E5A2A9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29E3-826C-455B-AFC8-7331F79913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645751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The crust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The crust id the solid outer layer that is made up of oceanic and continental crust.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b="1" dirty="0"/>
              <a:t>Oceanic </a:t>
            </a:r>
            <a:r>
              <a:rPr lang="en-AU" dirty="0"/>
              <a:t>crust is made up of heavier minerals and sinks below the lighter thicker continental crust.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b="1" dirty="0"/>
              <a:t>The crust is only 5-70 km thick!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2" name="Picture 2" descr="Earths Crust, outer layer of the Earth">
            <a:extLst>
              <a:ext uri="{FF2B5EF4-FFF2-40B4-BE49-F238E27FC236}">
                <a16:creationId xmlns:a16="http://schemas.microsoft.com/office/drawing/2014/main" id="{EF3D8A94-1B9E-4CEF-A50A-E644FC52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89" y="1623437"/>
            <a:ext cx="32956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0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5316DC7-2234-45A9-883C-5D2BB1478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059B8-96AC-4D3A-BF3F-4E609FC8E4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Which is heavier?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Oceanic 		Continental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815D61-8034-4433-83C1-ADA855B8C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7D1D-33FF-450F-BA82-0FDAAB21668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171843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The mantle</a:t>
            </a:r>
          </a:p>
          <a:p>
            <a:pPr marL="114300" indent="0">
              <a:buNone/>
            </a:pPr>
            <a:endParaRPr lang="en-AU" b="1" dirty="0"/>
          </a:p>
          <a:p>
            <a:pPr marL="114300" indent="0">
              <a:buNone/>
            </a:pPr>
            <a:r>
              <a:rPr lang="en-AU" dirty="0"/>
              <a:t>The mantle is the thickest layer and is around 2886 </a:t>
            </a:r>
            <a:r>
              <a:rPr lang="en-AU" dirty="0" err="1"/>
              <a:t>kilometers</a:t>
            </a:r>
            <a:r>
              <a:rPr lang="en-AU" dirty="0"/>
              <a:t> thick</a:t>
            </a:r>
            <a:r>
              <a:rPr lang="en-US" dirty="0"/>
              <a:t>. </a:t>
            </a:r>
            <a:r>
              <a:rPr lang="en-US" b="1" dirty="0"/>
              <a:t>Convection currents </a:t>
            </a:r>
            <a:r>
              <a:rPr lang="en-US" dirty="0"/>
              <a:t>in the mantle cause the Earth’s tectonic plates to move. Rocks in this layer are partially melted and move very slowly.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This layer is so thick it makes up 84% Earth by volume!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90827-85C9-48CB-A66C-AF609C5DC939}"/>
              </a:ext>
            </a:extLst>
          </p:cNvPr>
          <p:cNvSpPr txBox="1"/>
          <p:nvPr/>
        </p:nvSpPr>
        <p:spPr>
          <a:xfrm>
            <a:off x="319414" y="47235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https://www.youtube.com/watch?v=KtexwZeUk7w</a:t>
            </a:r>
            <a:r>
              <a:rPr lang="en-US" dirty="0"/>
              <a:t> </a:t>
            </a:r>
          </a:p>
        </p:txBody>
      </p:sp>
      <p:pic>
        <p:nvPicPr>
          <p:cNvPr id="6146" name="Picture 2" descr="What's the Difference Between Lava and Magma? - Earth How">
            <a:extLst>
              <a:ext uri="{FF2B5EF4-FFF2-40B4-BE49-F238E27FC236}">
                <a16:creationId xmlns:a16="http://schemas.microsoft.com/office/drawing/2014/main" id="{D5ADE67B-1260-4CA6-AAB4-EA0E85B4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393" y="2571750"/>
            <a:ext cx="3228976" cy="242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oogle Shape;78;p12">
            <a:extLst>
              <a:ext uri="{FF2B5EF4-FFF2-40B4-BE49-F238E27FC236}">
                <a16:creationId xmlns:a16="http://schemas.microsoft.com/office/drawing/2014/main" id="{926AD1BC-2D34-43DA-B661-01C3FCF29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469255"/>
              </p:ext>
            </p:extLst>
          </p:nvPr>
        </p:nvGraphicFramePr>
        <p:xfrm>
          <a:off x="6818894" y="272135"/>
          <a:ext cx="2134475" cy="160014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400" b="1" dirty="0">
                          <a:latin typeface="Century Gothic" panose="020B0502020202020204" pitchFamily="34" charset="0"/>
                        </a:rPr>
                        <a:t>C</a:t>
                      </a:r>
                      <a:r>
                        <a:rPr lang="en-US" sz="1400" b="1" dirty="0" err="1">
                          <a:latin typeface="Century Gothic" panose="020B0502020202020204" pitchFamily="34" charset="0"/>
                        </a:rPr>
                        <a:t>onvection</a:t>
                      </a:r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 currents </a:t>
                      </a:r>
                      <a:r>
                        <a:rPr lang="en-US" sz="1400" b="0" dirty="0">
                          <a:latin typeface="Century Gothic" panose="020B0502020202020204" pitchFamily="34" charset="0"/>
                        </a:rPr>
                        <a:t>are where the hot liquids and gases rise and the cooler substances sink</a:t>
                      </a:r>
                      <a:endParaRPr lang="en-US" sz="1400" b="1" dirty="0">
                        <a:latin typeface="Century Gothic" panose="020B0502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62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0331A3-6786-4CFA-84A4-C1B2EE598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21231-8AC6-45A1-AB3F-F666182FB8E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dirty="0"/>
              <a:t>Name one interesting fact about the </a:t>
            </a:r>
            <a:r>
              <a:rPr lang="en-AU" sz="3000" b="1" dirty="0"/>
              <a:t>mantle</a:t>
            </a:r>
          </a:p>
          <a:p>
            <a:pPr marL="114300" indent="0">
              <a:buNone/>
            </a:pPr>
            <a:endParaRPr lang="en-AU" sz="3000" b="1" dirty="0"/>
          </a:p>
          <a:p>
            <a:pPr marL="114300" indent="0">
              <a:buNone/>
            </a:pPr>
            <a:r>
              <a:rPr lang="en-AU" sz="3000" dirty="0"/>
              <a:t>Magma is ________ the surface</a:t>
            </a:r>
          </a:p>
          <a:p>
            <a:pPr marL="114300" indent="0">
              <a:buNone/>
            </a:pPr>
            <a:r>
              <a:rPr lang="en-AU" sz="3000" dirty="0"/>
              <a:t>Lava is _________ the surface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b="1" dirty="0"/>
              <a:t>The mantle is 1000</a:t>
            </a:r>
            <a:r>
              <a:rPr lang="en-AU" sz="3200" dirty="0"/>
              <a:t>º</a:t>
            </a:r>
            <a:r>
              <a:rPr lang="en-AU" sz="3000" b="1" dirty="0"/>
              <a:t>C to 3700</a:t>
            </a:r>
            <a:r>
              <a:rPr lang="en-AU" sz="3200" dirty="0"/>
              <a:t>º</a:t>
            </a:r>
            <a:r>
              <a:rPr lang="en-AU" sz="3000" b="1" dirty="0"/>
              <a:t>C!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24802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1DF616-EA96-437D-A60E-F057A71C9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59EF-4C49-4D7E-8447-B2C87A67DF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4583121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Outer Core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This outer core is a liquid layer of iron, nickel, sulphur and oxygen that is 4000-6000ºC. The outer core is 2260 km thick. This layer is </a:t>
            </a:r>
            <a:r>
              <a:rPr lang="en-AU" sz="2400" b="1" dirty="0"/>
              <a:t>liquid.</a:t>
            </a:r>
            <a:endParaRPr lang="en-AU" sz="2400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Image result for layers of the earth">
            <a:extLst>
              <a:ext uri="{FF2B5EF4-FFF2-40B4-BE49-F238E27FC236}">
                <a16:creationId xmlns:a16="http://schemas.microsoft.com/office/drawing/2014/main" id="{8464B527-E154-4621-9571-446C3E36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76" y="759944"/>
            <a:ext cx="4280986" cy="391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discuss the information geology provides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and describe each layer of the Earth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dirty="0"/>
              <a:t>We will be able to understand the information provided by studying rocks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1728E3-23DC-458B-81FF-BDFEEB337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3A6CB-1D04-4929-8EE9-3DFCDD4CB6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3768929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Inner Core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US" sz="2400" dirty="0"/>
              <a:t>This layer is like a huge metal ball of iron and Nickel. It is solid and 5000-6000</a:t>
            </a:r>
            <a:r>
              <a:rPr lang="en-AU" sz="2400" dirty="0"/>
              <a:t>ºC. It is also over 2400 km thick.</a:t>
            </a:r>
            <a:endParaRPr lang="en-US" sz="2400" dirty="0"/>
          </a:p>
        </p:txBody>
      </p:sp>
      <p:pic>
        <p:nvPicPr>
          <p:cNvPr id="7170" name="Picture 2" descr="The Cryptic Nature of Earth's Inner Core Can Now Be Explained! - Science">
            <a:extLst>
              <a:ext uri="{FF2B5EF4-FFF2-40B4-BE49-F238E27FC236}">
                <a16:creationId xmlns:a16="http://schemas.microsoft.com/office/drawing/2014/main" id="{B90C5802-8DB7-4FDC-8B88-FB4987E57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55" y="1315231"/>
            <a:ext cx="4514689" cy="27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66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discuss the information geology provides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name and describe each layer of the Earth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dirty="0"/>
              <a:t>We will be able to understand the information provided by studying rocks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55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251D3057-ACA1-2649-A89D-24E5237051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5071636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Geology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dirty="0"/>
              <a:t>Is the study of the Earth, how it works and its history</a:t>
            </a:r>
            <a:endParaRPr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C65A0-52EF-4A45-A123-186CC5A6DF17}"/>
              </a:ext>
            </a:extLst>
          </p:cNvPr>
          <p:cNvSpPr txBox="1"/>
          <p:nvPr/>
        </p:nvSpPr>
        <p:spPr>
          <a:xfrm>
            <a:off x="0" y="444942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https://www.youtube.com/watch?v=fJUXQvEgfVQ</a:t>
            </a:r>
            <a:r>
              <a:rPr lang="en-US" dirty="0"/>
              <a:t> </a:t>
            </a:r>
          </a:p>
        </p:txBody>
      </p:sp>
      <p:pic>
        <p:nvPicPr>
          <p:cNvPr id="1026" name="Picture 2" descr="Geology Masters Degree Courses UK and Europe | Blog | Postgrad.com">
            <a:extLst>
              <a:ext uri="{FF2B5EF4-FFF2-40B4-BE49-F238E27FC236}">
                <a16:creationId xmlns:a16="http://schemas.microsoft.com/office/drawing/2014/main" id="{F19993C0-AAA1-4715-A1E3-C3DF4B9C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6" y="813175"/>
            <a:ext cx="28575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19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76265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What information can geology provide?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By studying the rocks and minerals on Earth and how they behave we are able to learn about:</a:t>
            </a:r>
          </a:p>
          <a:p>
            <a:pPr marL="342900" lvl="0" algn="l" rtl="0">
              <a:lnSpc>
                <a:spcPct val="115000"/>
              </a:lnSpc>
              <a:buSzPts val="1800"/>
              <a:buFontTx/>
              <a:buChar char="-"/>
            </a:pPr>
            <a:r>
              <a:rPr lang="en-AU" sz="2400" dirty="0"/>
              <a:t>History of the Earth</a:t>
            </a:r>
          </a:p>
          <a:p>
            <a:pPr marL="342900" lvl="0" algn="l" rtl="0">
              <a:lnSpc>
                <a:spcPct val="115000"/>
              </a:lnSpc>
              <a:buSzPts val="1800"/>
              <a:buFontTx/>
              <a:buChar char="-"/>
            </a:pPr>
            <a:r>
              <a:rPr lang="en-AU" sz="2400" dirty="0"/>
              <a:t>History of life on Earth </a:t>
            </a:r>
          </a:p>
          <a:p>
            <a:pPr marL="342900" lvl="0" algn="l" rtl="0">
              <a:lnSpc>
                <a:spcPct val="115000"/>
              </a:lnSpc>
              <a:buSzPts val="1800"/>
              <a:buFontTx/>
              <a:buChar char="-"/>
            </a:pPr>
            <a:r>
              <a:rPr lang="en-AU" sz="2400" dirty="0"/>
              <a:t>Changes in climate </a:t>
            </a:r>
          </a:p>
          <a:p>
            <a:pPr marL="342900" lvl="0" algn="l" rtl="0">
              <a:lnSpc>
                <a:spcPct val="115000"/>
              </a:lnSpc>
              <a:buSzPts val="1800"/>
              <a:buFontTx/>
              <a:buChar char="-"/>
            </a:pPr>
            <a:r>
              <a:rPr lang="en-AU" sz="2400" dirty="0"/>
              <a:t>Resources and minerals</a:t>
            </a:r>
          </a:p>
          <a:p>
            <a:pPr marL="342900" lvl="0" algn="l" rtl="0">
              <a:lnSpc>
                <a:spcPct val="115000"/>
              </a:lnSpc>
              <a:buSzPts val="1800"/>
              <a:buFontTx/>
              <a:buChar char="-"/>
            </a:pPr>
            <a:r>
              <a:rPr lang="en-AU" sz="2400" dirty="0"/>
              <a:t>Natural disasters such as earthquakes, landslides, floods and volcanic eruptions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dirty="0"/>
          </a:p>
        </p:txBody>
      </p:sp>
      <p:graphicFrame>
        <p:nvGraphicFramePr>
          <p:cNvPr id="6" name="Google Shape;95;p14">
            <a:extLst>
              <a:ext uri="{FF2B5EF4-FFF2-40B4-BE49-F238E27FC236}">
                <a16:creationId xmlns:a16="http://schemas.microsoft.com/office/drawing/2014/main" id="{47DF76D4-2618-425A-8A8E-E2418BD26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116079"/>
              </p:ext>
            </p:extLst>
          </p:nvPr>
        </p:nvGraphicFramePr>
        <p:xfrm>
          <a:off x="6914025" y="149904"/>
          <a:ext cx="2134475" cy="11886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What thing on Earth tells us about the history of life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28C7D1E-6FD6-49CB-AD26-2064D5197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0B007-7919-4572-B26A-1E4B0A1639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200" b="1" dirty="0"/>
              <a:t>What information can geology provide?</a:t>
            </a:r>
          </a:p>
          <a:p>
            <a:pPr marL="114300" indent="0">
              <a:buNone/>
            </a:pPr>
            <a:endParaRPr lang="en-US" b="1" dirty="0"/>
          </a:p>
        </p:txBody>
      </p:sp>
      <p:graphicFrame>
        <p:nvGraphicFramePr>
          <p:cNvPr id="4" name="Google Shape;95;p14">
            <a:extLst>
              <a:ext uri="{FF2B5EF4-FFF2-40B4-BE49-F238E27FC236}">
                <a16:creationId xmlns:a16="http://schemas.microsoft.com/office/drawing/2014/main" id="{F2D5A34A-2219-44FD-B996-E503219A1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227967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C979BB9-A273-496D-94F9-8DE28E6F5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28B3F-7929-4C50-8617-E3CDF783649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How old is the Earth?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The Earth is …..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10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C979BB9-A273-496D-94F9-8DE28E6F5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28B3F-7929-4C50-8617-E3CDF783649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How old is the Earth?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The Earth is….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b="1" dirty="0"/>
              <a:t>4.53 billion years old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7615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E5CDE3B-7A41-4D86-B690-9CEA140C3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8EE5C-6ED4-46A5-B93F-2353E959BB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5535099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How can Geology tell us about life on Earth?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b="1" dirty="0"/>
              <a:t>Pollen </a:t>
            </a:r>
            <a:r>
              <a:rPr lang="en-AU" sz="2400" dirty="0"/>
              <a:t>trapped in rocks tells us about different vegetation that was present at different times in our past.</a:t>
            </a:r>
          </a:p>
          <a:p>
            <a:pPr marL="114300" indent="0">
              <a:buNone/>
            </a:pPr>
            <a:r>
              <a:rPr lang="en-AU" sz="2400" b="1" dirty="0"/>
              <a:t>Fossils </a:t>
            </a:r>
            <a:r>
              <a:rPr lang="en-AU" sz="2400" dirty="0"/>
              <a:t>are skeletons of animals and plants that have been preserved at different points in time.</a:t>
            </a:r>
            <a:endParaRPr lang="en-US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7F7E3B-FAF1-45EA-BFF2-ECD23147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756" y="3256766"/>
            <a:ext cx="2775745" cy="166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4B8546-7543-430E-BCF2-C7F9976C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328" y="948521"/>
            <a:ext cx="25146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5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8C5D32B-D427-4AEC-B0FF-F71DE5065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CA7C-E0E8-4608-9496-FF55D7062D3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6462025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How can Geology tell us about changes in past climates?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Looking at fossils that are preserved the shells and organisms vary. This means that we can tell the climate through fossils. 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These can also tell us whether the climate was </a:t>
            </a:r>
            <a:r>
              <a:rPr lang="en-AU" sz="2400" b="1" dirty="0"/>
              <a:t>wet </a:t>
            </a:r>
            <a:r>
              <a:rPr lang="en-AU" sz="2400" dirty="0"/>
              <a:t>or </a:t>
            </a:r>
            <a:r>
              <a:rPr lang="en-AU" sz="2400" b="1" dirty="0"/>
              <a:t>dry.</a:t>
            </a:r>
            <a:endParaRPr lang="en-US" sz="2400" dirty="0"/>
          </a:p>
        </p:txBody>
      </p:sp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26F62865-912E-428C-91C7-9C31DF42E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821818"/>
              </p:ext>
            </p:extLst>
          </p:nvPr>
        </p:nvGraphicFramePr>
        <p:xfrm>
          <a:off x="6914025" y="134020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Vary = can be very different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3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46AFA6-9A10-471B-BA4C-E4DC27F8292A}"/>
</file>

<file path=customXml/itemProps2.xml><?xml version="1.0" encoding="utf-8"?>
<ds:datastoreItem xmlns:ds="http://schemas.openxmlformats.org/officeDocument/2006/customXml" ds:itemID="{C8AD5219-2A1D-4770-919D-88B55F077274}"/>
</file>

<file path=customXml/itemProps3.xml><?xml version="1.0" encoding="utf-8"?>
<ds:datastoreItem xmlns:ds="http://schemas.openxmlformats.org/officeDocument/2006/customXml" ds:itemID="{3E1301B5-C53E-4142-8408-A667A81F3089}"/>
</file>

<file path=docProps/app.xml><?xml version="1.0" encoding="utf-8"?>
<Properties xmlns="http://schemas.openxmlformats.org/officeDocument/2006/extended-properties" xmlns:vt="http://schemas.openxmlformats.org/officeDocument/2006/docPropsVTypes">
  <Template>EI template.pptx</Template>
  <TotalTime>63</TotalTime>
  <Words>798</Words>
  <Application>Microsoft Office PowerPoint</Application>
  <PresentationFormat>On-screen Show (16:9)</PresentationFormat>
  <Paragraphs>115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Arial</vt:lpstr>
      <vt:lpstr>Simple Light</vt:lpstr>
      <vt:lpstr>PowerPoint Presentation</vt:lpstr>
      <vt:lpstr>We will be able to understand the information provided by studying rocks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be able to understand the information provided by studying rocks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Leanne [Southern River College]</dc:creator>
  <cp:lastModifiedBy>WARD Leanne [Southern River College]</cp:lastModifiedBy>
  <cp:revision>7</cp:revision>
  <dcterms:created xsi:type="dcterms:W3CDTF">2021-02-01T09:53:32Z</dcterms:created>
  <dcterms:modified xsi:type="dcterms:W3CDTF">2021-02-01T10:57:28Z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