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6" r:id="rId1"/>
  </p:sldMasterIdLst>
  <p:notesMasterIdLst>
    <p:notesMasterId r:id="rId21"/>
  </p:notesMasterIdLst>
  <p:handoutMasterIdLst>
    <p:handoutMasterId r:id="rId22"/>
  </p:handoutMasterIdLst>
  <p:sldIdLst>
    <p:sldId id="280" r:id="rId2"/>
    <p:sldId id="416" r:id="rId3"/>
    <p:sldId id="284" r:id="rId4"/>
    <p:sldId id="286" r:id="rId5"/>
    <p:sldId id="269" r:id="rId6"/>
    <p:sldId id="364" r:id="rId7"/>
    <p:sldId id="397" r:id="rId8"/>
    <p:sldId id="373" r:id="rId9"/>
    <p:sldId id="273" r:id="rId10"/>
    <p:sldId id="348" r:id="rId11"/>
    <p:sldId id="408" r:id="rId12"/>
    <p:sldId id="398" r:id="rId13"/>
    <p:sldId id="412" r:id="rId14"/>
    <p:sldId id="415" r:id="rId15"/>
    <p:sldId id="401" r:id="rId16"/>
    <p:sldId id="402" r:id="rId17"/>
    <p:sldId id="355" r:id="rId18"/>
    <p:sldId id="413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566C"/>
    <a:srgbClr val="3B8CC1"/>
    <a:srgbClr val="A14986"/>
    <a:srgbClr val="674CA6"/>
    <a:srgbClr val="AC6851"/>
    <a:srgbClr val="B3FFFF"/>
    <a:srgbClr val="FFFFFF"/>
    <a:srgbClr val="479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3"/>
    <p:restoredTop sz="78852"/>
  </p:normalViewPr>
  <p:slideViewPr>
    <p:cSldViewPr snapToGrid="0" snapToObjects="1">
      <p:cViewPr varScale="1">
        <p:scale>
          <a:sx n="56" d="100"/>
          <a:sy n="56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25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8E4B7C-96ED-E449-9693-B655C4671F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809C4-E54C-A54E-B9F4-56C375E0D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AD932-3578-6E4B-810C-4CF7533A98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9B4CA-DA29-0849-8519-4B81F4CE08A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115A18-6E6E-F748-9363-1DB667F252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9F1C8-9A67-204B-8DB6-6C2E5B2C92D6}" type="datetimeFigureOut">
              <a:rPr lang="en-US" smtClean="0"/>
              <a:t>5/9/19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31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A388D-9D8C-CA46-9AAE-FC7EF8761728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8A310-1F38-1446-8352-DE17054C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AF4A4AEB-0AD2-0D40-BF1D-67DB6ABFF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3BB572-1FEE-614D-B87F-A6E063BA89EC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38B1BD19-B94C-C643-8318-5A68C7A36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C65C18E-3FE8-6948-A223-3D7AEDCE2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22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8A310-1F38-1446-8352-DE17054C16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55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8A310-1F38-1446-8352-DE17054C16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2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8A310-1F38-1446-8352-DE17054C16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12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8A310-1F38-1446-8352-DE17054C16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2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8A310-1F38-1446-8352-DE17054C1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40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Inorganic = not from living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8A310-1F38-1446-8352-DE17054C16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43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Inorganic = not from living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8A310-1F38-1446-8352-DE17054C16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8A310-1F38-1446-8352-DE17054C16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4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8A310-1F38-1446-8352-DE17054C16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2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8A310-1F38-1446-8352-DE17054C16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52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8A310-1F38-1446-8352-DE17054C16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1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8A310-1F38-1446-8352-DE17054C16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9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 Se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610586-1121-E545-B9A3-243F30D950DD}"/>
              </a:ext>
            </a:extLst>
          </p:cNvPr>
          <p:cNvSpPr txBox="1"/>
          <p:nvPr userDrawn="1"/>
        </p:nvSpPr>
        <p:spPr>
          <a:xfrm>
            <a:off x="295218" y="1053881"/>
            <a:ext cx="2572719" cy="495947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r>
              <a:rPr lang="en-US" sz="24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Learning 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C2B4A-0943-CC42-BE38-4F715F7CAA2B}"/>
              </a:ext>
            </a:extLst>
          </p:cNvPr>
          <p:cNvSpPr txBox="1"/>
          <p:nvPr userDrawn="1"/>
        </p:nvSpPr>
        <p:spPr>
          <a:xfrm>
            <a:off x="517951" y="4565193"/>
            <a:ext cx="2734700" cy="1947917"/>
          </a:xfrm>
          <a:prstGeom prst="rect">
            <a:avLst/>
          </a:prstGeom>
          <a:noFill/>
        </p:spPr>
        <p:txBody>
          <a:bodyPr wrap="square" tIns="180000" rtlCol="0" anchor="t">
            <a:normAutofit/>
          </a:bodyPr>
          <a:lstStyle/>
          <a:p>
            <a:r>
              <a:rPr lang="en-US" sz="36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Think </a:t>
            </a:r>
          </a:p>
          <a:p>
            <a:r>
              <a:rPr lang="en-US" sz="36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Pair</a:t>
            </a:r>
          </a:p>
          <a:p>
            <a:r>
              <a:rPr lang="en-US" sz="36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Share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92EDFBF-1AC7-4849-AEE9-9746296E15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274" y="1549400"/>
            <a:ext cx="11577177" cy="2929609"/>
          </a:xfrm>
          <a:prstGeom prst="rect">
            <a:avLst/>
          </a:prstGeom>
          <a:solidFill>
            <a:srgbClr val="3B8CC1"/>
          </a:solidFill>
        </p:spPr>
        <p:txBody>
          <a:bodyPr tIns="144000" bIns="0"/>
          <a:lstStyle>
            <a:lvl1pPr marL="0" indent="0">
              <a:buNone/>
              <a:defRPr sz="60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A5BEC9-826C-1A47-BE3A-FB14643A0AFC}"/>
              </a:ext>
            </a:extLst>
          </p:cNvPr>
          <p:cNvGrpSpPr/>
          <p:nvPr userDrawn="1"/>
        </p:nvGrpSpPr>
        <p:grpSpPr>
          <a:xfrm>
            <a:off x="3252651" y="4754285"/>
            <a:ext cx="6037091" cy="1758825"/>
            <a:chOff x="3419637" y="4738177"/>
            <a:chExt cx="6037091" cy="175882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7A4E4E-E544-E249-993F-5D9F8D408A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48216" y="4738177"/>
              <a:ext cx="1908512" cy="17588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136D400-0E94-6C46-90A5-1287F85EA4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489858" y="4744984"/>
              <a:ext cx="1981018" cy="163142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428E63F-FFC1-9440-B22C-5C00F37E9B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419637" y="4744984"/>
              <a:ext cx="1992881" cy="1631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37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a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7">
            <a:extLst>
              <a:ext uri="{FF2B5EF4-FFF2-40B4-BE49-F238E27FC236}">
                <a16:creationId xmlns:a16="http://schemas.microsoft.com/office/drawing/2014/main" id="{BA5CBAB5-B25F-4B4C-804A-AD021B9010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5275" y="215154"/>
            <a:ext cx="9282113" cy="375396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226EA-4EBE-2F4F-B4B3-8C66D44A3FDC}"/>
              </a:ext>
            </a:extLst>
          </p:cNvPr>
          <p:cNvSpPr txBox="1"/>
          <p:nvPr userDrawn="1"/>
        </p:nvSpPr>
        <p:spPr>
          <a:xfrm>
            <a:off x="295275" y="590550"/>
            <a:ext cx="3779478" cy="317139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Independent Practice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A7343F6-8A3F-024A-BAB1-A40A1A630C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44135" y="287950"/>
            <a:ext cx="2162572" cy="288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Check for Understanding</a:t>
            </a:r>
            <a:endParaRPr lang="en-US" dirty="0"/>
          </a:p>
        </p:txBody>
      </p:sp>
      <p:sp>
        <p:nvSpPr>
          <p:cNvPr id="21" name="Text Placeholder 48">
            <a:extLst>
              <a:ext uri="{FF2B5EF4-FFF2-40B4-BE49-F238E27FC236}">
                <a16:creationId xmlns:a16="http://schemas.microsoft.com/office/drawing/2014/main" id="{81597401-FB89-084B-955C-A0C7FAB024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46920" y="572262"/>
            <a:ext cx="215978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82891C2-3E9D-4241-85E7-747B1595FB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4135" y="2395402"/>
            <a:ext cx="2162572" cy="288424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23" name="Text Placeholder 48">
            <a:extLst>
              <a:ext uri="{FF2B5EF4-FFF2-40B4-BE49-F238E27FC236}">
                <a16:creationId xmlns:a16="http://schemas.microsoft.com/office/drawing/2014/main" id="{8A690C59-B342-0648-BCE5-1C98B5A89AD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920" y="2676906"/>
            <a:ext cx="216300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17B4E049-9FD5-E24B-B3BE-5C09B449C3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44135" y="4502854"/>
            <a:ext cx="2162572" cy="288424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25" name="Text Placeholder 48">
            <a:extLst>
              <a:ext uri="{FF2B5EF4-FFF2-40B4-BE49-F238E27FC236}">
                <a16:creationId xmlns:a16="http://schemas.microsoft.com/office/drawing/2014/main" id="{5E376940-61D8-D142-9880-9EE380DE857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46920" y="4787720"/>
            <a:ext cx="2159787" cy="106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427372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 Compl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610586-1121-E545-B9A3-243F30D950DD}"/>
              </a:ext>
            </a:extLst>
          </p:cNvPr>
          <p:cNvSpPr txBox="1"/>
          <p:nvPr userDrawn="1"/>
        </p:nvSpPr>
        <p:spPr>
          <a:xfrm>
            <a:off x="295218" y="1053881"/>
            <a:ext cx="2572719" cy="495947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r>
              <a:rPr lang="en-US" sz="24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Learning Goal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92EDFBF-1AC7-4849-AEE9-9746296E15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274" y="1549400"/>
            <a:ext cx="11577177" cy="2929609"/>
          </a:xfrm>
          <a:prstGeom prst="rect">
            <a:avLst/>
          </a:prstGeom>
          <a:solidFill>
            <a:srgbClr val="3B8CC1"/>
          </a:solidFill>
        </p:spPr>
        <p:txBody>
          <a:bodyPr tIns="144000" bIns="0"/>
          <a:lstStyle>
            <a:lvl1pPr marL="0" indent="0">
              <a:buNone/>
              <a:defRPr sz="60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A5BEC9-826C-1A47-BE3A-FB14643A0AFC}"/>
              </a:ext>
            </a:extLst>
          </p:cNvPr>
          <p:cNvGrpSpPr/>
          <p:nvPr userDrawn="1"/>
        </p:nvGrpSpPr>
        <p:grpSpPr>
          <a:xfrm>
            <a:off x="3065316" y="4735235"/>
            <a:ext cx="6037091" cy="1758825"/>
            <a:chOff x="3419637" y="4738177"/>
            <a:chExt cx="6037091" cy="175882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7A4E4E-E544-E249-993F-5D9F8D408A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48216" y="4738177"/>
              <a:ext cx="1908512" cy="17588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136D400-0E94-6C46-90A5-1287F85EA4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489858" y="4744984"/>
              <a:ext cx="1981018" cy="163142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428E63F-FFC1-9440-B22C-5C00F37E9B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419637" y="4744984"/>
              <a:ext cx="1992881" cy="1631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960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132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76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9334D819-9F07-4261-B09B-9E467E5D9002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70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B2AFF8-4F3E-4B4F-A178-346F087D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1FE34D0-82AA-5B4D-9FD9-D856E79D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DE5DBE-F92A-8043-89C5-10ACA95A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F9726-1F46-6E41-B40C-C5828F634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00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0D500E-A7E8-9948-9493-B71BF9B8CEC2}"/>
              </a:ext>
            </a:extLst>
          </p:cNvPr>
          <p:cNvSpPr txBox="1"/>
          <p:nvPr userDrawn="1"/>
        </p:nvSpPr>
        <p:spPr>
          <a:xfrm>
            <a:off x="295218" y="208656"/>
            <a:ext cx="3509866" cy="515262"/>
          </a:xfrm>
          <a:prstGeom prst="rect">
            <a:avLst/>
          </a:prstGeom>
          <a:solidFill>
            <a:srgbClr val="23566C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24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Key Term Definition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5EB58-8F76-3048-9FB3-21AC89DAF2CC}"/>
              </a:ext>
            </a:extLst>
          </p:cNvPr>
          <p:cNvSpPr txBox="1"/>
          <p:nvPr userDrawn="1"/>
        </p:nvSpPr>
        <p:spPr>
          <a:xfrm>
            <a:off x="295218" y="1873045"/>
            <a:ext cx="5256496" cy="495947"/>
          </a:xfrm>
          <a:prstGeom prst="rect">
            <a:avLst/>
          </a:prstGeom>
          <a:solidFill>
            <a:srgbClr val="B3FFFF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r>
              <a:rPr lang="en-US" sz="24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Track with me / Read with me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E21142D-FCB6-AD43-81CF-7EE41D3DAC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218" y="722387"/>
            <a:ext cx="11577177" cy="1150657"/>
          </a:xfrm>
          <a:prstGeom prst="rect">
            <a:avLst/>
          </a:prstGeom>
          <a:solidFill>
            <a:srgbClr val="3B8CC1"/>
          </a:solidFill>
        </p:spPr>
        <p:txBody>
          <a:bodyPr tIns="144000" bIns="0"/>
          <a:lstStyle>
            <a:lvl1pPr marL="0" indent="0">
              <a:buNone/>
              <a:defRPr sz="60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target vocabulary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433481FB-B158-8942-A907-67474F1AC6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5218" y="2386776"/>
            <a:ext cx="11577177" cy="4242624"/>
          </a:xfrm>
          <a:prstGeom prst="rect">
            <a:avLst/>
          </a:prstGeom>
          <a:noFill/>
        </p:spPr>
        <p:txBody>
          <a:bodyPr tIns="144000" bIns="0"/>
          <a:lstStyle>
            <a:lvl1pPr marL="0" indent="0">
              <a:buNone/>
              <a:defRPr sz="6000" b="1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definition</a:t>
            </a:r>
          </a:p>
        </p:txBody>
      </p:sp>
    </p:spTree>
    <p:extLst>
      <p:ext uri="{BB962C8B-B14F-4D97-AF65-F5344CB8AC3E}">
        <p14:creationId xmlns:p14="http://schemas.microsoft.com/office/powerpoint/2010/main" val="387784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 Definition Disapp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0D500E-A7E8-9948-9493-B71BF9B8CEC2}"/>
              </a:ext>
            </a:extLst>
          </p:cNvPr>
          <p:cNvSpPr txBox="1"/>
          <p:nvPr userDrawn="1"/>
        </p:nvSpPr>
        <p:spPr>
          <a:xfrm>
            <a:off x="295218" y="208656"/>
            <a:ext cx="3509866" cy="515262"/>
          </a:xfrm>
          <a:prstGeom prst="rect">
            <a:avLst/>
          </a:prstGeom>
          <a:solidFill>
            <a:srgbClr val="23566C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24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Key Term Definition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5EB58-8F76-3048-9FB3-21AC89DAF2CC}"/>
              </a:ext>
            </a:extLst>
          </p:cNvPr>
          <p:cNvSpPr txBox="1"/>
          <p:nvPr userDrawn="1"/>
        </p:nvSpPr>
        <p:spPr>
          <a:xfrm>
            <a:off x="295218" y="1873045"/>
            <a:ext cx="5256496" cy="495947"/>
          </a:xfrm>
          <a:prstGeom prst="rect">
            <a:avLst/>
          </a:prstGeom>
          <a:solidFill>
            <a:srgbClr val="B3FFFF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r>
              <a:rPr lang="en-US" sz="24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Track with me / Read with me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E21142D-FCB6-AD43-81CF-7EE41D3DAC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218" y="722387"/>
            <a:ext cx="11577177" cy="1150657"/>
          </a:xfrm>
          <a:prstGeom prst="rect">
            <a:avLst/>
          </a:prstGeom>
          <a:solidFill>
            <a:srgbClr val="3B8CC1"/>
          </a:solidFill>
        </p:spPr>
        <p:txBody>
          <a:bodyPr tIns="144000" bIns="0"/>
          <a:lstStyle>
            <a:lvl1pPr marL="0" indent="0">
              <a:buNone/>
              <a:defRPr sz="60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target vocabulary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433481FB-B158-8942-A907-67474F1AC6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5218" y="2386776"/>
            <a:ext cx="11577177" cy="1042224"/>
          </a:xfrm>
          <a:prstGeom prst="rect">
            <a:avLst/>
          </a:prstGeom>
          <a:noFill/>
        </p:spPr>
        <p:txBody>
          <a:bodyPr tIns="144000" bIns="0"/>
          <a:lstStyle>
            <a:lvl1pPr marL="0" indent="0">
              <a:buNone/>
              <a:defRPr sz="6000" b="1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target vocab is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C99969C1-6602-ED48-B174-C33A6E95ED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5218" y="3421620"/>
            <a:ext cx="11577177" cy="3158794"/>
          </a:xfrm>
          <a:prstGeom prst="rect">
            <a:avLst/>
          </a:prstGeom>
          <a:noFill/>
        </p:spPr>
        <p:txBody>
          <a:bodyPr tIns="144000" bIns="0"/>
          <a:lstStyle>
            <a:lvl1pPr marL="0" indent="0">
              <a:buNone/>
              <a:defRPr sz="6000" b="1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definition</a:t>
            </a:r>
          </a:p>
        </p:txBody>
      </p:sp>
    </p:spTree>
    <p:extLst>
      <p:ext uri="{BB962C8B-B14F-4D97-AF65-F5344CB8AC3E}">
        <p14:creationId xmlns:p14="http://schemas.microsoft.com/office/powerpoint/2010/main" val="373734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" presetClass="exit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y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0D500E-A7E8-9948-9493-B71BF9B8CEC2}"/>
              </a:ext>
            </a:extLst>
          </p:cNvPr>
          <p:cNvSpPr txBox="1"/>
          <p:nvPr userDrawn="1"/>
        </p:nvSpPr>
        <p:spPr>
          <a:xfrm>
            <a:off x="295218" y="208656"/>
            <a:ext cx="3509866" cy="515262"/>
          </a:xfrm>
          <a:prstGeom prst="rect">
            <a:avLst/>
          </a:prstGeom>
          <a:solidFill>
            <a:srgbClr val="23566C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24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Key Term Definition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5EB58-8F76-3048-9FB3-21AC89DAF2CC}"/>
              </a:ext>
            </a:extLst>
          </p:cNvPr>
          <p:cNvSpPr txBox="1"/>
          <p:nvPr userDrawn="1"/>
        </p:nvSpPr>
        <p:spPr>
          <a:xfrm>
            <a:off x="295218" y="1873045"/>
            <a:ext cx="2203053" cy="495947"/>
          </a:xfrm>
          <a:prstGeom prst="rect">
            <a:avLst/>
          </a:prstGeom>
          <a:solidFill>
            <a:srgbClr val="B3FFFF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r>
              <a:rPr lang="en-US" sz="24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Easy English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E21142D-FCB6-AD43-81CF-7EE41D3DAC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218" y="722387"/>
            <a:ext cx="11577177" cy="1150657"/>
          </a:xfrm>
          <a:prstGeom prst="rect">
            <a:avLst/>
          </a:prstGeom>
          <a:solidFill>
            <a:srgbClr val="3B8CC1"/>
          </a:solidFill>
        </p:spPr>
        <p:txBody>
          <a:bodyPr tIns="144000" bIns="0"/>
          <a:lstStyle>
            <a:lvl1pPr marL="0" indent="0">
              <a:buNone/>
              <a:defRPr sz="60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target vocabulary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433481FB-B158-8942-A907-67474F1AC6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5218" y="2386775"/>
            <a:ext cx="11577177" cy="4209967"/>
          </a:xfrm>
          <a:prstGeom prst="rect">
            <a:avLst/>
          </a:prstGeom>
          <a:noFill/>
        </p:spPr>
        <p:txBody>
          <a:bodyPr tIns="144000" bIns="0" anchor="ctr"/>
          <a:lstStyle>
            <a:lvl1pPr marL="0" indent="0" algn="ctr">
              <a:buNone/>
              <a:defRPr sz="6000" b="1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Target: Easy</a:t>
            </a:r>
          </a:p>
          <a:p>
            <a:pPr lvl="0"/>
            <a:r>
              <a:rPr lang="en-US" dirty="0"/>
              <a:t>Easy: Target</a:t>
            </a:r>
          </a:p>
        </p:txBody>
      </p:sp>
    </p:spTree>
    <p:extLst>
      <p:ext uri="{BB962C8B-B14F-4D97-AF65-F5344CB8AC3E}">
        <p14:creationId xmlns:p14="http://schemas.microsoft.com/office/powerpoint/2010/main" val="61999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ate Prior Knowle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1E0C5E22-25B1-3743-B18A-9111EBF904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5275" y="215154"/>
            <a:ext cx="9282113" cy="375396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FC19F9-C449-6E4C-AC32-E587C71AC835}"/>
              </a:ext>
            </a:extLst>
          </p:cNvPr>
          <p:cNvSpPr txBox="1"/>
          <p:nvPr userDrawn="1"/>
        </p:nvSpPr>
        <p:spPr>
          <a:xfrm>
            <a:off x="295275" y="590550"/>
            <a:ext cx="3779478" cy="317139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Activate Prior Knowledge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595EE4-C677-3149-AF01-E78433EE681A}"/>
              </a:ext>
            </a:extLst>
          </p:cNvPr>
          <p:cNvSpPr txBox="1"/>
          <p:nvPr userDrawn="1"/>
        </p:nvSpPr>
        <p:spPr>
          <a:xfrm>
            <a:off x="10195560" y="1010412"/>
            <a:ext cx="0" cy="0"/>
          </a:xfrm>
          <a:prstGeom prst="rect">
            <a:avLst/>
          </a:prstGeom>
          <a:solidFill>
            <a:srgbClr val="3B8CC1"/>
          </a:solidFill>
        </p:spPr>
        <p:txBody>
          <a:bodyPr wrap="none" rtlCol="0" anchor="ctr">
            <a:noAutofit/>
          </a:bodyPr>
          <a:lstStyle/>
          <a:p>
            <a:pPr algn="l"/>
            <a:endParaRPr lang="en-US" b="1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D065E96F-34B9-6940-8CF5-B5BC1E923DC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44135" y="287950"/>
            <a:ext cx="2162572" cy="2884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Make the connection</a:t>
            </a:r>
            <a:endParaRPr lang="en-US" dirty="0"/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74718A69-45DC-3349-AC14-1CB203717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46920" y="572262"/>
            <a:ext cx="215978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E8F06128-C65E-E74D-8888-C3B0265B87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4135" y="2395402"/>
            <a:ext cx="2162572" cy="288424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9CC4C70C-1C88-8242-822E-8EB858DBE3E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920" y="2676906"/>
            <a:ext cx="216300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DB394B8D-09B6-2D4C-A89A-411FA179F6B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44135" y="4502854"/>
            <a:ext cx="2162572" cy="288424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9E7179FB-4670-E449-82E2-2342DFBACF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46920" y="4787720"/>
            <a:ext cx="2159787" cy="106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404094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3932381-72B7-B349-BBA8-6AFEB84E18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5275" y="215154"/>
            <a:ext cx="9282113" cy="375396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9A473-568F-E948-8378-638693483165}"/>
              </a:ext>
            </a:extLst>
          </p:cNvPr>
          <p:cNvSpPr txBox="1"/>
          <p:nvPr userDrawn="1"/>
        </p:nvSpPr>
        <p:spPr>
          <a:xfrm>
            <a:off x="295275" y="590550"/>
            <a:ext cx="3779478" cy="317139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Content Development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578A17B0-D745-3C43-93AB-662F15D9C1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44135" y="287950"/>
            <a:ext cx="2162572" cy="288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Check for Understanding</a:t>
            </a:r>
            <a:endParaRPr lang="en-US" dirty="0"/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C5AFB84F-2B6E-D646-B782-34B1A586BA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46920" y="572262"/>
            <a:ext cx="215978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579A7DA-1AA6-6348-9480-0ABDE8E7E8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4135" y="2395402"/>
            <a:ext cx="2162572" cy="288424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3DC620B8-B5B6-A546-998D-BB0D780266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920" y="2676906"/>
            <a:ext cx="216300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33D9DD79-4FA4-9441-9CD5-FD3E0E184E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44135" y="4502854"/>
            <a:ext cx="2162572" cy="288424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26" name="Text Placeholder 48">
            <a:extLst>
              <a:ext uri="{FF2B5EF4-FFF2-40B4-BE49-F238E27FC236}">
                <a16:creationId xmlns:a16="http://schemas.microsoft.com/office/drawing/2014/main" id="{40DC7D38-E5DA-C74E-92F3-A6FCC9CC0E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46920" y="4787720"/>
            <a:ext cx="2159787" cy="106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166987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Steps / 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7">
            <a:extLst>
              <a:ext uri="{FF2B5EF4-FFF2-40B4-BE49-F238E27FC236}">
                <a16:creationId xmlns:a16="http://schemas.microsoft.com/office/drawing/2014/main" id="{AA64D5DD-9491-7244-8D83-7F535F058A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5275" y="215154"/>
            <a:ext cx="9282113" cy="375396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8520F-CB36-4A45-A44F-F23C38DF4554}"/>
              </a:ext>
            </a:extLst>
          </p:cNvPr>
          <p:cNvSpPr txBox="1"/>
          <p:nvPr userDrawn="1"/>
        </p:nvSpPr>
        <p:spPr>
          <a:xfrm>
            <a:off x="295275" y="590550"/>
            <a:ext cx="3779478" cy="317139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Skill Steps / Guided Practice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FCF9CE4-B167-C647-830E-926D9BC11CD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44135" y="287950"/>
            <a:ext cx="2162572" cy="288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Check for Understanding</a:t>
            </a:r>
            <a:endParaRPr lang="en-US" dirty="0"/>
          </a:p>
        </p:txBody>
      </p:sp>
      <p:sp>
        <p:nvSpPr>
          <p:cNvPr id="23" name="Text Placeholder 48">
            <a:extLst>
              <a:ext uri="{FF2B5EF4-FFF2-40B4-BE49-F238E27FC236}">
                <a16:creationId xmlns:a16="http://schemas.microsoft.com/office/drawing/2014/main" id="{0749FB8D-5908-B440-BF2C-3B703391AAE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46920" y="572262"/>
            <a:ext cx="215978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B5210779-8122-F342-AF13-26D8416493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4135" y="2395402"/>
            <a:ext cx="2162572" cy="288424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25" name="Text Placeholder 48">
            <a:extLst>
              <a:ext uri="{FF2B5EF4-FFF2-40B4-BE49-F238E27FC236}">
                <a16:creationId xmlns:a16="http://schemas.microsoft.com/office/drawing/2014/main" id="{2564DDFE-656D-C84E-991A-DC05015CC9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920" y="2676906"/>
            <a:ext cx="216300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842EB6E0-B7AD-6C40-89B8-5521B528F9C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44135" y="4502854"/>
            <a:ext cx="2162572" cy="288424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27" name="Text Placeholder 48">
            <a:extLst>
              <a:ext uri="{FF2B5EF4-FFF2-40B4-BE49-F238E27FC236}">
                <a16:creationId xmlns:a16="http://schemas.microsoft.com/office/drawing/2014/main" id="{A21C2D16-2A8E-4B4B-8D58-4B389AAA6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46920" y="4787720"/>
            <a:ext cx="2159787" cy="106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25271645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s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7">
            <a:extLst>
              <a:ext uri="{FF2B5EF4-FFF2-40B4-BE49-F238E27FC236}">
                <a16:creationId xmlns:a16="http://schemas.microsoft.com/office/drawing/2014/main" id="{FCE3226E-4E89-B94B-8392-37AA41A250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5275" y="215154"/>
            <a:ext cx="9282113" cy="375396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1FBC2-8B0A-054F-BD50-5A1E77153844}"/>
              </a:ext>
            </a:extLst>
          </p:cNvPr>
          <p:cNvSpPr txBox="1"/>
          <p:nvPr userDrawn="1"/>
        </p:nvSpPr>
        <p:spPr>
          <a:xfrm>
            <a:off x="295275" y="590550"/>
            <a:ext cx="3779478" cy="317139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Skills Check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2D6AD4E2-8B86-1A42-B6B1-9794F63D24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44135" y="287950"/>
            <a:ext cx="2162572" cy="288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Check for Understanding</a:t>
            </a:r>
            <a:endParaRPr lang="en-US" dirty="0"/>
          </a:p>
        </p:txBody>
      </p:sp>
      <p:sp>
        <p:nvSpPr>
          <p:cNvPr id="25" name="Text Placeholder 48">
            <a:extLst>
              <a:ext uri="{FF2B5EF4-FFF2-40B4-BE49-F238E27FC236}">
                <a16:creationId xmlns:a16="http://schemas.microsoft.com/office/drawing/2014/main" id="{3824608F-B525-2D45-9CFD-FDDDDC6F3A6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46920" y="572262"/>
            <a:ext cx="215978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78FBBDF4-8B54-6D40-BB00-9DB79EE3BD8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4135" y="2395402"/>
            <a:ext cx="2162572" cy="288424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27" name="Text Placeholder 48">
            <a:extLst>
              <a:ext uri="{FF2B5EF4-FFF2-40B4-BE49-F238E27FC236}">
                <a16:creationId xmlns:a16="http://schemas.microsoft.com/office/drawing/2014/main" id="{CF892DE4-0989-9F4F-B9B9-0D50497971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920" y="2676906"/>
            <a:ext cx="216300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504DAC59-2F1B-D344-B5E4-3DD118198D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44135" y="4502854"/>
            <a:ext cx="2162572" cy="288424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29" name="Text Placeholder 48">
            <a:extLst>
              <a:ext uri="{FF2B5EF4-FFF2-40B4-BE49-F238E27FC236}">
                <a16:creationId xmlns:a16="http://schemas.microsoft.com/office/drawing/2014/main" id="{EA6CD3E8-8EA8-D643-BBB5-EB619A5655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46920" y="4787720"/>
            <a:ext cx="2159787" cy="106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25062687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ev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D052CD39-86C7-5E45-A279-441BFB974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5275" y="215154"/>
            <a:ext cx="9282113" cy="375396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EBB26-204F-A049-A589-CBB9A02C05F4}"/>
              </a:ext>
            </a:extLst>
          </p:cNvPr>
          <p:cNvSpPr txBox="1"/>
          <p:nvPr userDrawn="1"/>
        </p:nvSpPr>
        <p:spPr>
          <a:xfrm>
            <a:off x="295275" y="590550"/>
            <a:ext cx="3779478" cy="317139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Relevance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57D734-81AA-2049-8345-B99B4BA91645}"/>
              </a:ext>
            </a:extLst>
          </p:cNvPr>
          <p:cNvSpPr txBox="1"/>
          <p:nvPr userDrawn="1"/>
        </p:nvSpPr>
        <p:spPr>
          <a:xfrm>
            <a:off x="10042358" y="86627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wrap="none" rtlCol="0" anchor="t" anchorCtr="0">
            <a:normAutofit fontScale="25000" lnSpcReduction="20000"/>
          </a:bodyPr>
          <a:lstStyle/>
          <a:p>
            <a:pPr algn="l"/>
            <a:endParaRPr lang="en-US" sz="4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6A4E78-E152-CE41-A402-F83EB570A4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44135" y="287950"/>
            <a:ext cx="2162572" cy="288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Check for Understanding</a:t>
            </a:r>
            <a:endParaRPr lang="en-US" dirty="0"/>
          </a:p>
        </p:txBody>
      </p:sp>
      <p:sp>
        <p:nvSpPr>
          <p:cNvPr id="29" name="Text Placeholder 48">
            <a:extLst>
              <a:ext uri="{FF2B5EF4-FFF2-40B4-BE49-F238E27FC236}">
                <a16:creationId xmlns:a16="http://schemas.microsoft.com/office/drawing/2014/main" id="{BB7D38D9-00D0-E94F-A56B-68FEB60A7F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46920" y="572262"/>
            <a:ext cx="215978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75A649CF-6F35-6240-8694-7D985FF77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4135" y="2395402"/>
            <a:ext cx="2162572" cy="288424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31" name="Text Placeholder 48">
            <a:extLst>
              <a:ext uri="{FF2B5EF4-FFF2-40B4-BE49-F238E27FC236}">
                <a16:creationId xmlns:a16="http://schemas.microsoft.com/office/drawing/2014/main" id="{73A7D846-854A-F34B-A7E6-331D90F8028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920" y="2676906"/>
            <a:ext cx="216300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B421E4A7-84CE-D441-9E4B-33DE3CF3AC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44135" y="4502854"/>
            <a:ext cx="2162572" cy="288424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33" name="Text Placeholder 48">
            <a:extLst>
              <a:ext uri="{FF2B5EF4-FFF2-40B4-BE49-F238E27FC236}">
                <a16:creationId xmlns:a16="http://schemas.microsoft.com/office/drawing/2014/main" id="{DC7FFA7A-C37D-F846-868C-88068206D2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46920" y="4787720"/>
            <a:ext cx="2159787" cy="106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266911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43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28" r:id="rId2"/>
    <p:sldLayoutId id="2147484229" r:id="rId3"/>
    <p:sldLayoutId id="2147484230" r:id="rId4"/>
    <p:sldLayoutId id="2147484222" r:id="rId5"/>
    <p:sldLayoutId id="2147484219" r:id="rId6"/>
    <p:sldLayoutId id="2147484220" r:id="rId7"/>
    <p:sldLayoutId id="2147484221" r:id="rId8"/>
    <p:sldLayoutId id="2147484218" r:id="rId9"/>
    <p:sldLayoutId id="2147484223" r:id="rId10"/>
    <p:sldLayoutId id="2147484231" r:id="rId11"/>
    <p:sldLayoutId id="2147484232" r:id="rId12"/>
    <p:sldLayoutId id="2147484233" r:id="rId13"/>
    <p:sldLayoutId id="2147484234" r:id="rId14"/>
    <p:sldLayoutId id="214748423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>
            <a:extLst>
              <a:ext uri="{FF2B5EF4-FFF2-40B4-BE49-F238E27FC236}">
                <a16:creationId xmlns:a16="http://schemas.microsoft.com/office/drawing/2014/main" id="{2F66A7CB-AFBE-6044-A527-F6D94CCC9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8305800" cy="1143000"/>
          </a:xfrm>
        </p:spPr>
        <p:txBody>
          <a:bodyPr/>
          <a:lstStyle/>
          <a:p>
            <a:r>
              <a:rPr lang="en-US" altLang="en-US" sz="4000"/>
              <a:t>Review Physical Properties of Minerals</a:t>
            </a:r>
          </a:p>
        </p:txBody>
      </p:sp>
      <p:sp>
        <p:nvSpPr>
          <p:cNvPr id="4098" name="Content Placeholder 2">
            <a:extLst>
              <a:ext uri="{FF2B5EF4-FFF2-40B4-BE49-F238E27FC236}">
                <a16:creationId xmlns:a16="http://schemas.microsoft.com/office/drawing/2014/main" id="{1120B3C8-D085-1648-9932-4A9C1CD685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716088"/>
            <a:ext cx="7772400" cy="4724400"/>
          </a:xfrm>
        </p:spPr>
        <p:txBody>
          <a:bodyPr/>
          <a:lstStyle/>
          <a:p>
            <a:r>
              <a:rPr lang="en-US" altLang="en-US"/>
              <a:t>Name the 5 ways scientists group physical properties of minerals</a:t>
            </a:r>
          </a:p>
          <a:p>
            <a:pPr lvl="1"/>
            <a:r>
              <a:rPr lang="en-US" altLang="en-US">
                <a:solidFill>
                  <a:srgbClr val="0070C0"/>
                </a:solidFill>
              </a:rPr>
              <a:t>Hardness</a:t>
            </a:r>
            <a:endParaRPr lang="en-AU" altLang="en-US">
              <a:solidFill>
                <a:srgbClr val="0070C0"/>
              </a:solidFill>
            </a:endParaRPr>
          </a:p>
          <a:p>
            <a:pPr lvl="1"/>
            <a:r>
              <a:rPr lang="en-US" altLang="en-US">
                <a:solidFill>
                  <a:srgbClr val="0070C0"/>
                </a:solidFill>
              </a:rPr>
              <a:t>Density</a:t>
            </a:r>
            <a:endParaRPr lang="en-AU" altLang="en-US">
              <a:solidFill>
                <a:srgbClr val="0070C0"/>
              </a:solidFill>
            </a:endParaRPr>
          </a:p>
          <a:p>
            <a:pPr lvl="1"/>
            <a:r>
              <a:rPr lang="en-US" altLang="en-US">
                <a:solidFill>
                  <a:srgbClr val="0070C0"/>
                </a:solidFill>
              </a:rPr>
              <a:t>Lustre</a:t>
            </a:r>
            <a:endParaRPr lang="en-AU" altLang="en-US">
              <a:solidFill>
                <a:srgbClr val="0070C0"/>
              </a:solidFill>
            </a:endParaRPr>
          </a:p>
          <a:p>
            <a:pPr lvl="1"/>
            <a:r>
              <a:rPr lang="en-AU" altLang="en-US">
                <a:solidFill>
                  <a:srgbClr val="0070C0"/>
                </a:solidFill>
              </a:rPr>
              <a:t>Streak</a:t>
            </a:r>
          </a:p>
          <a:p>
            <a:pPr lvl="1"/>
            <a:r>
              <a:rPr lang="en-AU" altLang="en-US">
                <a:solidFill>
                  <a:srgbClr val="0070C0"/>
                </a:solidFill>
              </a:rPr>
              <a:t>Colour</a:t>
            </a:r>
          </a:p>
          <a:p>
            <a:pPr lvl="1"/>
            <a:r>
              <a:rPr lang="en-AU" altLang="en-US">
                <a:solidFill>
                  <a:srgbClr val="0070C0"/>
                </a:solidFill>
              </a:rPr>
              <a:t>Cleavage</a:t>
            </a:r>
          </a:p>
          <a:p>
            <a:pPr lvl="1"/>
            <a:r>
              <a:rPr lang="en-AU" altLang="en-US">
                <a:solidFill>
                  <a:srgbClr val="0070C0"/>
                </a:solidFill>
              </a:rPr>
              <a:t>Magnetism</a:t>
            </a:r>
            <a:endParaRPr lang="en-US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23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646920" y="572262"/>
            <a:ext cx="2159787" cy="455001"/>
          </a:xfrm>
        </p:spPr>
        <p:txBody>
          <a:bodyPr/>
          <a:lstStyle/>
          <a:p>
            <a:r>
              <a:rPr lang="en-US" dirty="0"/>
              <a:t>What is are igneous rocks?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4060" y="2075013"/>
            <a:ext cx="9170075" cy="37034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 lnSpcReduction="10000"/>
          </a:bodyPr>
          <a:lstStyle/>
          <a:p>
            <a:r>
              <a:rPr lang="en-US" sz="40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Igneous rocks are formed from the crystallisation of magma at or below the Earth’s surface.</a:t>
            </a:r>
          </a:p>
          <a:p>
            <a:endParaRPr lang="en-US" sz="4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r>
              <a:rPr lang="en-US" sz="40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Memory aid</a:t>
            </a:r>
          </a:p>
          <a:p>
            <a:r>
              <a:rPr lang="en-AU" sz="2800" dirty="0"/>
              <a:t>Igneous (Latin </a:t>
            </a:r>
            <a:r>
              <a:rPr lang="en-AU" sz="2800" dirty="0" err="1"/>
              <a:t>ig</a:t>
            </a:r>
            <a:r>
              <a:rPr lang="en-AU" sz="2800" dirty="0"/>
              <a:t> = fire, </a:t>
            </a:r>
            <a:r>
              <a:rPr lang="en-AU" sz="2800" dirty="0" err="1"/>
              <a:t>neous</a:t>
            </a:r>
            <a:r>
              <a:rPr lang="en-AU" sz="2800" dirty="0"/>
              <a:t> = born) rocks are formed from molten magma. </a:t>
            </a:r>
          </a:p>
          <a:p>
            <a:endParaRPr lang="en-US" sz="4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742950" indent="-742950">
              <a:buFont typeface="Arial" charset="0"/>
              <a:buChar char="•"/>
            </a:pPr>
            <a:endParaRPr lang="en-US" sz="4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571500" indent="-571500">
              <a:buFont typeface="Arial" charset="0"/>
              <a:buChar char="•"/>
            </a:pPr>
            <a:endParaRPr lang="en-US" sz="4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571500" indent="-571500" algn="l">
              <a:buFont typeface="Arial" charset="0"/>
              <a:buChar char="•"/>
            </a:pPr>
            <a:endParaRPr lang="en-US" sz="4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4D909A74-34CF-A24B-B17A-C2A488B3F8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6225" y="19050"/>
            <a:ext cx="9282113" cy="590550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Font typeface="Wingdings" charset="2"/>
              <a:buChar char="q"/>
            </a:pPr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 I know what igneous rocks are and how they form</a:t>
            </a:r>
          </a:p>
          <a:p>
            <a:pPr marL="457200" indent="-457200">
              <a:spcBef>
                <a:spcPts val="0"/>
              </a:spcBef>
              <a:buFont typeface="Wingdings" charset="2"/>
              <a:buChar char="q"/>
            </a:pPr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 I know the difference between intrusive and extrusive rocks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5968801-249D-FD43-B9B3-76730365388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44135" y="2395402"/>
            <a:ext cx="2162572" cy="2884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9936AFF-51C0-C74B-8794-BADB1176E0C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46920" y="2676906"/>
            <a:ext cx="2163007" cy="1754886"/>
          </a:xfrm>
        </p:spPr>
        <p:txBody>
          <a:bodyPr/>
          <a:lstStyle/>
          <a:p>
            <a:r>
              <a:rPr lang="en-US" dirty="0"/>
              <a:t>Use the memory aid to remember how Igneous Rocks form</a:t>
            </a:r>
          </a:p>
        </p:txBody>
      </p:sp>
    </p:spTree>
    <p:extLst>
      <p:ext uri="{BB962C8B-B14F-4D97-AF65-F5344CB8AC3E}">
        <p14:creationId xmlns:p14="http://schemas.microsoft.com/office/powerpoint/2010/main" val="50488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646920" y="572262"/>
            <a:ext cx="2159787" cy="589788"/>
          </a:xfrm>
        </p:spPr>
        <p:txBody>
          <a:bodyPr/>
          <a:lstStyle/>
          <a:p>
            <a:r>
              <a:rPr lang="en-US" dirty="0"/>
              <a:t>What are the main characteristics </a:t>
            </a:r>
            <a:r>
              <a:rPr lang="en-US"/>
              <a:t>of igneous rocks?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4060" y="1122513"/>
            <a:ext cx="9431940" cy="548783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 lnSpcReduction="10000"/>
          </a:bodyPr>
          <a:lstStyle/>
          <a:p>
            <a:r>
              <a:rPr lang="en-US" sz="4000" dirty="0">
                <a:solidFill>
                  <a:srgbClr val="0070C0"/>
                </a:solidFill>
                <a:latin typeface="OpenDyslexic" charset="0"/>
                <a:ea typeface="OpenDyslexic" charset="0"/>
                <a:cs typeface="OpenDyslexic" charset="0"/>
              </a:rPr>
              <a:t>There are three main characteristics of igneous rocks: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>
                <a:solidFill>
                  <a:srgbClr val="0070C0"/>
                </a:solidFill>
                <a:latin typeface="OpenDyslexic" charset="0"/>
                <a:ea typeface="OpenDyslexic" charset="0"/>
                <a:cs typeface="OpenDyslexic" charset="0"/>
              </a:rPr>
              <a:t>Interlocking crystals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>
                <a:solidFill>
                  <a:srgbClr val="0070C0"/>
                </a:solidFill>
                <a:latin typeface="OpenDyslexic" charset="0"/>
                <a:ea typeface="OpenDyslexic" charset="0"/>
                <a:cs typeface="OpenDyslexic" charset="0"/>
              </a:rPr>
              <a:t>Generally lack layering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>
                <a:solidFill>
                  <a:srgbClr val="0070C0"/>
                </a:solidFill>
                <a:latin typeface="OpenDyslexic" charset="0"/>
                <a:ea typeface="OpenDyslexic" charset="0"/>
                <a:cs typeface="OpenDyslexic" charset="0"/>
              </a:rPr>
              <a:t>No fossils</a:t>
            </a:r>
          </a:p>
          <a:p>
            <a:pPr marL="571500" indent="-571500">
              <a:buFont typeface="Arial" charset="0"/>
              <a:buChar char="•"/>
            </a:pPr>
            <a:endParaRPr lang="en-US" sz="4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4000" dirty="0">
                <a:latin typeface="OpenDyslexic" charset="0"/>
                <a:ea typeface="OpenDyslexic" charset="0"/>
                <a:cs typeface="OpenDyslexic" charset="0"/>
              </a:rPr>
              <a:t>They also often contain quartz, mica (muscovite and/or biotite), feldspar, amphiboles, pyroxenes and olivine.</a:t>
            </a:r>
          </a:p>
          <a:p>
            <a:pPr marL="742950" indent="-742950">
              <a:buFont typeface="Arial" charset="0"/>
              <a:buChar char="•"/>
            </a:pPr>
            <a:endParaRPr lang="en-US" sz="4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571500" indent="-571500">
              <a:buFont typeface="Arial" charset="0"/>
              <a:buChar char="•"/>
            </a:pPr>
            <a:endParaRPr lang="en-US" sz="4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571500" indent="-571500" algn="l">
              <a:buFont typeface="Arial" charset="0"/>
              <a:buChar char="•"/>
            </a:pPr>
            <a:endParaRPr lang="en-US" sz="4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4D909A74-34CF-A24B-B17A-C2A488B3F8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6225" y="19050"/>
            <a:ext cx="9282113" cy="590550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Font typeface="Wingdings" charset="2"/>
              <a:buChar char="q"/>
            </a:pPr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 I know what igneous rocks are and how they form</a:t>
            </a:r>
          </a:p>
          <a:p>
            <a:pPr marL="457200" indent="-457200">
              <a:spcBef>
                <a:spcPts val="0"/>
              </a:spcBef>
              <a:buFont typeface="Wingdings" charset="2"/>
              <a:buChar char="q"/>
            </a:pPr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 I know the difference between intrusive and extrusive rocks</a:t>
            </a:r>
          </a:p>
        </p:txBody>
      </p:sp>
    </p:spTree>
    <p:extLst>
      <p:ext uri="{BB962C8B-B14F-4D97-AF65-F5344CB8AC3E}">
        <p14:creationId xmlns:p14="http://schemas.microsoft.com/office/powerpoint/2010/main" val="180021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646920" y="572262"/>
            <a:ext cx="2159787" cy="455001"/>
          </a:xfrm>
        </p:spPr>
        <p:txBody>
          <a:bodyPr/>
          <a:lstStyle/>
          <a:p>
            <a:r>
              <a:rPr lang="en-US" dirty="0"/>
              <a:t>What determines how an igneous rock looks?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4060" y="2075013"/>
            <a:ext cx="10346340" cy="339233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OpenDyslexic" charset="0"/>
                <a:ea typeface="OpenDyslexic" charset="0"/>
                <a:cs typeface="OpenDyslexic" charset="0"/>
              </a:rPr>
              <a:t>The way that igneous rocks look depends on two things: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>
                <a:solidFill>
                  <a:srgbClr val="0070C0"/>
                </a:solidFill>
                <a:latin typeface="OpenDyslexic" charset="0"/>
                <a:ea typeface="OpenDyslexic" charset="0"/>
                <a:cs typeface="OpenDyslexic" charset="0"/>
              </a:rPr>
              <a:t>How fast the magma/lava cools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>
                <a:solidFill>
                  <a:srgbClr val="0070C0"/>
                </a:solidFill>
                <a:latin typeface="OpenDyslexic" charset="0"/>
                <a:ea typeface="OpenDyslexic" charset="0"/>
                <a:cs typeface="OpenDyslexic" charset="0"/>
              </a:rPr>
              <a:t>Which minerals it is made of</a:t>
            </a:r>
          </a:p>
          <a:p>
            <a:pPr marL="742950" indent="-742950">
              <a:buFont typeface="Arial" charset="0"/>
              <a:buChar char="•"/>
            </a:pPr>
            <a:endParaRPr lang="en-US" sz="4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571500" indent="-571500">
              <a:buFont typeface="Arial" charset="0"/>
              <a:buChar char="•"/>
            </a:pPr>
            <a:endParaRPr lang="en-US" sz="4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571500" indent="-571500" algn="l">
              <a:buFont typeface="Arial" charset="0"/>
              <a:buChar char="•"/>
            </a:pPr>
            <a:endParaRPr lang="en-US" sz="4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4D909A74-34CF-A24B-B17A-C2A488B3F8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6225" y="19050"/>
            <a:ext cx="9282113" cy="590550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Font typeface="Wingdings" charset="2"/>
              <a:buChar char="q"/>
            </a:pPr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 I know what igneous rocks are and how they form</a:t>
            </a:r>
          </a:p>
          <a:p>
            <a:pPr marL="457200" indent="-457200">
              <a:spcBef>
                <a:spcPts val="0"/>
              </a:spcBef>
              <a:buFont typeface="Wingdings" charset="2"/>
              <a:buChar char="q"/>
            </a:pPr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 I know the difference between intrusive and extrusive rocks</a:t>
            </a:r>
          </a:p>
        </p:txBody>
      </p:sp>
    </p:spTree>
    <p:extLst>
      <p:ext uri="{BB962C8B-B14F-4D97-AF65-F5344CB8AC3E}">
        <p14:creationId xmlns:p14="http://schemas.microsoft.com/office/powerpoint/2010/main" val="28020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646920" y="572262"/>
            <a:ext cx="2159787" cy="455001"/>
          </a:xfrm>
        </p:spPr>
        <p:txBody>
          <a:bodyPr/>
          <a:lstStyle/>
          <a:p>
            <a:r>
              <a:rPr lang="en-US" dirty="0"/>
              <a:t>What are the two main types of igneous rocks?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4060" y="1311575"/>
            <a:ext cx="10346340" cy="50892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>
                <a:solidFill>
                  <a:srgbClr val="0070C0"/>
                </a:solidFill>
                <a:latin typeface="OpenDyslexic" charset="0"/>
                <a:ea typeface="OpenDyslexic" charset="0"/>
                <a:cs typeface="OpenDyslexic" charset="0"/>
              </a:rPr>
              <a:t>Igneous rocks that are rich in silica (quartz) are described as </a:t>
            </a:r>
            <a:r>
              <a:rPr lang="en-US" sz="4000" u="sng" dirty="0">
                <a:solidFill>
                  <a:srgbClr val="0070C0"/>
                </a:solidFill>
                <a:latin typeface="OpenDyslexic" charset="0"/>
                <a:ea typeface="OpenDyslexic" charset="0"/>
                <a:cs typeface="OpenDyslexic" charset="0"/>
              </a:rPr>
              <a:t>felsic</a:t>
            </a:r>
            <a:r>
              <a:rPr lang="en-US" sz="4000" dirty="0">
                <a:solidFill>
                  <a:srgbClr val="0070C0"/>
                </a:solidFill>
                <a:latin typeface="OpenDyslexic" charset="0"/>
                <a:ea typeface="OpenDyslexic" charset="0"/>
                <a:cs typeface="OpenDyslexic" charset="0"/>
              </a:rPr>
              <a:t>. They tend to be light in colour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>
                <a:solidFill>
                  <a:srgbClr val="0070C0"/>
                </a:solidFill>
                <a:latin typeface="OpenDyslexic" charset="0"/>
                <a:ea typeface="OpenDyslexic" charset="0"/>
                <a:cs typeface="OpenDyslexic" charset="0"/>
              </a:rPr>
              <a:t>Igneous rocks that are silica poor are described as </a:t>
            </a:r>
            <a:r>
              <a:rPr lang="en-US" sz="4000" u="sng" dirty="0">
                <a:solidFill>
                  <a:srgbClr val="0070C0"/>
                </a:solidFill>
                <a:latin typeface="OpenDyslexic" charset="0"/>
                <a:ea typeface="OpenDyslexic" charset="0"/>
                <a:cs typeface="OpenDyslexic" charset="0"/>
              </a:rPr>
              <a:t>mafic</a:t>
            </a:r>
            <a:r>
              <a:rPr lang="en-US" sz="4000" dirty="0">
                <a:solidFill>
                  <a:srgbClr val="0070C0"/>
                </a:solidFill>
                <a:latin typeface="OpenDyslexic" charset="0"/>
                <a:ea typeface="OpenDyslexic" charset="0"/>
                <a:cs typeface="OpenDyslexic" charset="0"/>
              </a:rPr>
              <a:t>. They tend to be dark in colour.</a:t>
            </a:r>
          </a:p>
          <a:p>
            <a:pPr marL="742950" indent="-742950">
              <a:buFont typeface="Arial" charset="0"/>
              <a:buChar char="•"/>
            </a:pPr>
            <a:endParaRPr lang="en-US" sz="4000" dirty="0">
              <a:solidFill>
                <a:srgbClr val="0070C0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571500" indent="-571500">
              <a:buFont typeface="Arial" charset="0"/>
              <a:buChar char="•"/>
            </a:pPr>
            <a:endParaRPr lang="en-US" sz="4000" dirty="0">
              <a:solidFill>
                <a:srgbClr val="0070C0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571500" indent="-571500" algn="l">
              <a:buFont typeface="Arial" charset="0"/>
              <a:buChar char="•"/>
            </a:pPr>
            <a:endParaRPr lang="en-US" sz="4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4D909A74-34CF-A24B-B17A-C2A488B3F8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6225" y="19050"/>
            <a:ext cx="9282113" cy="590550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Font typeface="Wingdings" charset="2"/>
              <a:buChar char="q"/>
            </a:pPr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 I know what igneous rocks are and how they form</a:t>
            </a:r>
          </a:p>
          <a:p>
            <a:pPr marL="457200" indent="-457200">
              <a:spcBef>
                <a:spcPts val="0"/>
              </a:spcBef>
              <a:buFont typeface="Wingdings" charset="2"/>
              <a:buChar char="q"/>
            </a:pPr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 I know the difference between intrusive and extrusive rocks</a:t>
            </a:r>
          </a:p>
        </p:txBody>
      </p:sp>
    </p:spTree>
    <p:extLst>
      <p:ext uri="{BB962C8B-B14F-4D97-AF65-F5344CB8AC3E}">
        <p14:creationId xmlns:p14="http://schemas.microsoft.com/office/powerpoint/2010/main" val="136510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492F2C-B3D1-B04B-9178-E53CB83B66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2FB781-315B-B644-AF30-BB55B43E56B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4135" y="1099254"/>
            <a:ext cx="2162572" cy="2884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BE6D84-C2B2-5D42-BD44-95069AE11D6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44135" y="1387678"/>
            <a:ext cx="2159787" cy="1685722"/>
          </a:xfrm>
        </p:spPr>
        <p:txBody>
          <a:bodyPr/>
          <a:lstStyle/>
          <a:p>
            <a:r>
              <a:rPr lang="en-US" dirty="0"/>
              <a:t>Extrusive – rocks that form when magma reaches the surface (result: small crystals)</a:t>
            </a:r>
          </a:p>
          <a:p>
            <a:r>
              <a:rPr lang="en-US" dirty="0"/>
              <a:t>Intrusive – rocks that </a:t>
            </a:r>
            <a:r>
              <a:rPr lang="en-US" dirty="0" err="1"/>
              <a:t>crystalise</a:t>
            </a:r>
            <a:r>
              <a:rPr lang="en-US" dirty="0"/>
              <a:t> below the earths surface (results: large crystals)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8EB414-E1C8-0148-8879-D24B93DAEF9F}"/>
              </a:ext>
            </a:extLst>
          </p:cNvPr>
          <p:cNvSpPr/>
          <p:nvPr/>
        </p:nvSpPr>
        <p:spPr>
          <a:xfrm>
            <a:off x="713581" y="1561237"/>
            <a:ext cx="84455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rgbClr val="0070C0"/>
                </a:solidFill>
              </a:rPr>
              <a:t>Extrusive or intrusive - Crystal size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Calibri" panose="020F0502020204030204" pitchFamily="34" charset="0"/>
              </a:rPr>
              <a:t>The size of the crystals in a rock can tell us its history.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Calibri" panose="020F0502020204030204" pitchFamily="34" charset="0"/>
              </a:rPr>
              <a:t>Rocks which have been extruded from a volcano will cool rapidly and the crystals will be microscopic.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Calibri" panose="020F0502020204030204" pitchFamily="34" charset="0"/>
              </a:rPr>
              <a:t>Intrusive rocks solidify beneath the Earth’s surface over geologically long periods of time resulting in large crystals. 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08343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646920" y="572262"/>
            <a:ext cx="2159787" cy="608838"/>
          </a:xfrm>
        </p:spPr>
        <p:txBody>
          <a:bodyPr/>
          <a:lstStyle/>
          <a:p>
            <a:r>
              <a:rPr lang="en-US" dirty="0"/>
              <a:t>If magma cools slowly, </a:t>
            </a:r>
            <a:r>
              <a:rPr lang="en-US"/>
              <a:t>what size do we expect the crystals to be?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4060" y="2075013"/>
            <a:ext cx="10346340" cy="339233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OpenDyslexic" charset="0"/>
                <a:ea typeface="OpenDyslexic" charset="0"/>
                <a:cs typeface="OpenDyslexic" charset="0"/>
              </a:rPr>
              <a:t>If the magma cools quickly, there isn’t enough time for large crystals to grow, so igneous rocks that cool quickly have small crystals.</a:t>
            </a:r>
          </a:p>
          <a:p>
            <a:pPr marL="742950" indent="-742950">
              <a:buFont typeface="Arial" charset="0"/>
              <a:buChar char="•"/>
            </a:pPr>
            <a:endParaRPr lang="en-US" sz="4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571500" indent="-571500">
              <a:buFont typeface="Arial" charset="0"/>
              <a:buChar char="•"/>
            </a:pPr>
            <a:endParaRPr lang="en-US" sz="4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571500" indent="-571500" algn="l">
              <a:buFont typeface="Arial" charset="0"/>
              <a:buChar char="•"/>
            </a:pPr>
            <a:endParaRPr lang="en-US" sz="4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4D909A74-34CF-A24B-B17A-C2A488B3F8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6225" y="19050"/>
            <a:ext cx="9282113" cy="590550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Font typeface="Wingdings" charset="2"/>
              <a:buChar char="q"/>
            </a:pPr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 I know what igneous rocks are and how they form</a:t>
            </a:r>
          </a:p>
          <a:p>
            <a:pPr marL="457200" indent="-457200">
              <a:spcBef>
                <a:spcPts val="0"/>
              </a:spcBef>
              <a:buFont typeface="Wingdings" charset="2"/>
              <a:buChar char="q"/>
            </a:pPr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 I know the difference between intrusive and extrusive rocks</a:t>
            </a:r>
          </a:p>
        </p:txBody>
      </p:sp>
    </p:spTree>
    <p:extLst>
      <p:ext uri="{BB962C8B-B14F-4D97-AF65-F5344CB8AC3E}">
        <p14:creationId xmlns:p14="http://schemas.microsoft.com/office/powerpoint/2010/main" val="852837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646920" y="572262"/>
            <a:ext cx="2159787" cy="455001"/>
          </a:xfrm>
        </p:spPr>
        <p:txBody>
          <a:bodyPr/>
          <a:lstStyle/>
          <a:p>
            <a:r>
              <a:rPr lang="en-US" dirty="0"/>
              <a:t>What are the two main types of igneous rocks?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4060" y="2075013"/>
            <a:ext cx="10346340" cy="339233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/>
          </a:bodyPr>
          <a:lstStyle/>
          <a:p>
            <a:r>
              <a:rPr lang="en-US" sz="4000" dirty="0">
                <a:latin typeface="OpenDyslexic" charset="0"/>
                <a:ea typeface="OpenDyslexic" charset="0"/>
                <a:cs typeface="OpenDyslexic" charset="0"/>
              </a:rPr>
              <a:t>There are two main types of igneous: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u="sng" dirty="0">
                <a:solidFill>
                  <a:srgbClr val="0070C0"/>
                </a:solidFill>
                <a:latin typeface="OpenDyslexic" charset="0"/>
                <a:ea typeface="OpenDyslexic" charset="0"/>
                <a:cs typeface="OpenDyslexic" charset="0"/>
              </a:rPr>
              <a:t>Intrusive</a:t>
            </a:r>
            <a:r>
              <a:rPr lang="en-US" sz="4000" dirty="0">
                <a:solidFill>
                  <a:srgbClr val="0070C0"/>
                </a:solidFill>
                <a:latin typeface="OpenDyslexic" charset="0"/>
                <a:ea typeface="OpenDyslexic" charset="0"/>
                <a:cs typeface="OpenDyslexic" charset="0"/>
              </a:rPr>
              <a:t> – cool below the surface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u="sng" dirty="0">
                <a:solidFill>
                  <a:srgbClr val="0070C0"/>
                </a:solidFill>
                <a:latin typeface="OpenDyslexic" charset="0"/>
                <a:ea typeface="OpenDyslexic" charset="0"/>
                <a:cs typeface="OpenDyslexic" charset="0"/>
              </a:rPr>
              <a:t>Extrusive</a:t>
            </a:r>
            <a:r>
              <a:rPr lang="en-US" sz="4000" dirty="0">
                <a:solidFill>
                  <a:srgbClr val="0070C0"/>
                </a:solidFill>
                <a:latin typeface="OpenDyslexic" charset="0"/>
                <a:ea typeface="OpenDyslexic" charset="0"/>
                <a:cs typeface="OpenDyslexic" charset="0"/>
              </a:rPr>
              <a:t> – cool at the surface</a:t>
            </a:r>
          </a:p>
          <a:p>
            <a:pPr marL="742950" indent="-742950">
              <a:buFont typeface="Arial" charset="0"/>
              <a:buChar char="•"/>
            </a:pPr>
            <a:endParaRPr lang="en-US" sz="4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571500" indent="-571500">
              <a:buFont typeface="Arial" charset="0"/>
              <a:buChar char="•"/>
            </a:pPr>
            <a:endParaRPr lang="en-US" sz="4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571500" indent="-571500" algn="l">
              <a:buFont typeface="Arial" charset="0"/>
              <a:buChar char="•"/>
            </a:pPr>
            <a:endParaRPr lang="en-US" sz="4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4D909A74-34CF-A24B-B17A-C2A488B3F8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6225" y="19050"/>
            <a:ext cx="9282113" cy="590550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Font typeface="Wingdings" charset="2"/>
              <a:buChar char="q"/>
            </a:pPr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 I know what igneous rocks are and how they form</a:t>
            </a:r>
          </a:p>
          <a:p>
            <a:pPr marL="457200" indent="-457200">
              <a:spcBef>
                <a:spcPts val="0"/>
              </a:spcBef>
              <a:buFont typeface="Wingdings" charset="2"/>
              <a:buChar char="q"/>
            </a:pPr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 I know the difference between intrusive and extrusive rocks</a:t>
            </a:r>
          </a:p>
        </p:txBody>
      </p:sp>
    </p:spTree>
    <p:extLst>
      <p:ext uri="{BB962C8B-B14F-4D97-AF65-F5344CB8AC3E}">
        <p14:creationId xmlns:p14="http://schemas.microsoft.com/office/powerpoint/2010/main" val="289603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646920" y="572262"/>
            <a:ext cx="2159787" cy="494538"/>
          </a:xfrm>
        </p:spPr>
        <p:txBody>
          <a:bodyPr/>
          <a:lstStyle/>
          <a:p>
            <a:r>
              <a:rPr lang="en-US" dirty="0"/>
              <a:t>Why is learning about igneous rocks important?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060" y="1336505"/>
            <a:ext cx="9084278" cy="531222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Rocks tell a story – the type of rock tells you what the rock has been through and allows us to draw conclusions about how they formed.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D909A74-34CF-A24B-B17A-C2A488B3F8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6225" y="19050"/>
            <a:ext cx="9282113" cy="590550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Font typeface="Wingdings" charset="2"/>
              <a:buChar char="q"/>
            </a:pPr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 I know what igneous rocks are and how they form</a:t>
            </a:r>
          </a:p>
          <a:p>
            <a:pPr marL="457200" indent="-457200">
              <a:spcBef>
                <a:spcPts val="0"/>
              </a:spcBef>
              <a:buFont typeface="Wingdings" charset="2"/>
              <a:buChar char="q"/>
            </a:pPr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 I know the difference between intrusive and extrusive rocks</a:t>
            </a:r>
          </a:p>
        </p:txBody>
      </p:sp>
    </p:spTree>
    <p:extLst>
      <p:ext uri="{BB962C8B-B14F-4D97-AF65-F5344CB8AC3E}">
        <p14:creationId xmlns:p14="http://schemas.microsoft.com/office/powerpoint/2010/main" val="162434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696" y="615008"/>
            <a:ext cx="10662484" cy="1492132"/>
          </a:xfrm>
        </p:spPr>
        <p:txBody>
          <a:bodyPr/>
          <a:lstStyle/>
          <a:p>
            <a:r>
              <a:rPr lang="en-AU" sz="5400" dirty="0"/>
              <a:t>Here are some uses of igneous rocks: </a:t>
            </a:r>
            <a:endParaRPr lang="en-US" sz="54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51F32-12A1-8440-9794-7EC60215A012}"/>
              </a:ext>
            </a:extLst>
          </p:cNvPr>
          <p:cNvSpPr txBox="1"/>
          <p:nvPr/>
        </p:nvSpPr>
        <p:spPr>
          <a:xfrm>
            <a:off x="3680460" y="299466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 anchorCtr="0">
            <a:normAutofit/>
          </a:bodyPr>
          <a:lstStyle/>
          <a:p>
            <a:pPr algn="l"/>
            <a:endParaRPr lang="en-US" sz="4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ABE8A3-E916-E34F-862E-8A59481A5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78" y="1879601"/>
            <a:ext cx="7168422" cy="4394199"/>
          </a:xfrm>
        </p:spPr>
        <p:txBody>
          <a:bodyPr/>
          <a:lstStyle/>
          <a:p>
            <a:r>
              <a:rPr lang="en-AU" dirty="0"/>
              <a:t>Granite has strong properties, it is used for</a:t>
            </a:r>
          </a:p>
          <a:p>
            <a:pPr lvl="1"/>
            <a:r>
              <a:rPr lang="en-AU" sz="2800" dirty="0"/>
              <a:t>Building and construction because of.</a:t>
            </a:r>
          </a:p>
          <a:p>
            <a:pPr lvl="1"/>
            <a:r>
              <a:rPr lang="en-AU" sz="2800" dirty="0"/>
              <a:t>Head stones and kitchen counter tops.</a:t>
            </a:r>
          </a:p>
          <a:p>
            <a:r>
              <a:rPr lang="en-AU" dirty="0"/>
              <a:t>Pumice is lightweight and has lots of air spaces, it is used </a:t>
            </a:r>
          </a:p>
          <a:p>
            <a:pPr lvl="1"/>
            <a:r>
              <a:rPr lang="en-AU" sz="2800" dirty="0"/>
              <a:t>by cosmetic and cleaning industries to make things like excess skin removing stones</a:t>
            </a:r>
          </a:p>
          <a:p>
            <a:pPr lvl="1"/>
            <a:r>
              <a:rPr lang="en-AU" sz="2800" dirty="0"/>
              <a:t>in some toothpaste products because of its abrasive nature.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77BEBF-E1B9-C24F-A86C-7047395ED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42" y="1625600"/>
            <a:ext cx="4068538" cy="2143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4FD155-1BF3-E240-981C-A8538CC84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442" y="4076700"/>
            <a:ext cx="3009358" cy="20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94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D909A74-34CF-A24B-B17A-C2A488B3F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5274" y="1549400"/>
            <a:ext cx="11577177" cy="2929609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Wingdings" charset="2"/>
              <a:buChar char="q"/>
            </a:pPr>
            <a:r>
              <a:rPr lang="en-US" sz="4000" dirty="0">
                <a:latin typeface="OpenDyslexic" charset="0"/>
                <a:ea typeface="OpenDyslexic" charset="0"/>
                <a:cs typeface="OpenDyslexic" charset="0"/>
              </a:rPr>
              <a:t> I know what igneous rocks are and how they form</a:t>
            </a:r>
          </a:p>
          <a:p>
            <a:pPr marL="457200" indent="-457200">
              <a:spcBef>
                <a:spcPts val="0"/>
              </a:spcBef>
              <a:buFont typeface="Wingdings" charset="2"/>
              <a:buChar char="q"/>
            </a:pPr>
            <a:r>
              <a:rPr lang="en-US" sz="4000" dirty="0">
                <a:latin typeface="OpenDyslexic" charset="0"/>
                <a:ea typeface="OpenDyslexic" charset="0"/>
                <a:cs typeface="OpenDyslexic" charset="0"/>
              </a:rPr>
              <a:t> I know the difference between intrusive and extrusive rocks</a:t>
            </a:r>
          </a:p>
        </p:txBody>
      </p:sp>
    </p:spTree>
    <p:extLst>
      <p:ext uri="{BB962C8B-B14F-4D97-AF65-F5344CB8AC3E}">
        <p14:creationId xmlns:p14="http://schemas.microsoft.com/office/powerpoint/2010/main" val="327516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2EB833E-D3D4-B040-8BD0-456FBF1D2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800"/>
              <a:t>Minerals Review</a:t>
            </a:r>
          </a:p>
        </p:txBody>
      </p:sp>
      <p:pic>
        <p:nvPicPr>
          <p:cNvPr id="24578" name="Picture 3">
            <a:extLst>
              <a:ext uri="{FF2B5EF4-FFF2-40B4-BE49-F238E27FC236}">
                <a16:creationId xmlns:a16="http://schemas.microsoft.com/office/drawing/2014/main" id="{42DD9EE5-8561-C549-B054-324237858E5C}"/>
              </a:ext>
            </a:extLst>
          </p:cNvPr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1" y="1295400"/>
            <a:ext cx="4233863" cy="4648200"/>
          </a:xfrm>
        </p:spPr>
      </p:pic>
      <p:sp>
        <p:nvSpPr>
          <p:cNvPr id="3076" name="Rectangle 4">
            <a:extLst>
              <a:ext uri="{FF2B5EF4-FFF2-40B4-BE49-F238E27FC236}">
                <a16:creationId xmlns:a16="http://schemas.microsoft.com/office/drawing/2014/main" id="{B766B2B4-CEDD-8940-A49A-1D375283D97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1143000"/>
            <a:ext cx="3810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/>
              <a:t>All minerals must: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/>
              <a:t> Occur naturally in nature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/>
              <a:t>Inorganic solid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/>
              <a:t>Crystal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/>
              <a:t>Definite chemical composition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/>
          </a:p>
        </p:txBody>
      </p:sp>
      <p:sp>
        <p:nvSpPr>
          <p:cNvPr id="24580" name="Text Box 5">
            <a:extLst>
              <a:ext uri="{FF2B5EF4-FFF2-40B4-BE49-F238E27FC236}">
                <a16:creationId xmlns:a16="http://schemas.microsoft.com/office/drawing/2014/main" id="{B89FA2F8-9361-C041-9559-B31970ADC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6461126"/>
            <a:ext cx="36020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http://nature.ca/museum/press/2006/pr06-02-07_minstucson_e.cfm</a:t>
            </a:r>
          </a:p>
        </p:txBody>
      </p:sp>
    </p:spTree>
    <p:extLst>
      <p:ext uri="{BB962C8B-B14F-4D97-AF65-F5344CB8AC3E}">
        <p14:creationId xmlns:p14="http://schemas.microsoft.com/office/powerpoint/2010/main" val="399746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3">
            <a:extLst>
              <a:ext uri="{FF2B5EF4-FFF2-40B4-BE49-F238E27FC236}">
                <a16:creationId xmlns:a16="http://schemas.microsoft.com/office/drawing/2014/main" id="{1DD691D6-910B-3B4F-B64E-C58D6DE20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4476"/>
            <a:ext cx="6122988" cy="661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94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274" y="551545"/>
            <a:ext cx="11727542" cy="1190170"/>
          </a:xfrm>
          <a:prstGeom prst="rect">
            <a:avLst/>
          </a:prstGeom>
          <a:solidFill>
            <a:srgbClr val="3B8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D909A74-34CF-A24B-B17A-C2A488B3F849}"/>
              </a:ext>
            </a:extLst>
          </p:cNvPr>
          <p:cNvSpPr txBox="1">
            <a:spLocks/>
          </p:cNvSpPr>
          <p:nvPr/>
        </p:nvSpPr>
        <p:spPr>
          <a:xfrm>
            <a:off x="150131" y="551544"/>
            <a:ext cx="7281183" cy="17888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800" dirty="0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rPr>
              <a:t> </a:t>
            </a:r>
            <a:r>
              <a:rPr lang="en-US" sz="8000" dirty="0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rPr>
              <a:t>DO</a:t>
            </a:r>
            <a:r>
              <a:rPr lang="en-US" sz="8800" dirty="0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rPr>
              <a:t> </a:t>
            </a:r>
            <a:r>
              <a:rPr lang="en-US" sz="8000" dirty="0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rPr>
              <a:t>NOW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626" y="1741715"/>
            <a:ext cx="10705024" cy="538424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/>
          </a:bodyPr>
          <a:lstStyle/>
          <a:p>
            <a:r>
              <a:rPr lang="en-US" sz="40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Explain the difference between a rock and a mineral and THEN</a:t>
            </a:r>
          </a:p>
          <a:p>
            <a:endParaRPr lang="en-US" sz="4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r>
              <a:rPr lang="en-US" sz="40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List 3 mineral properties and give an example of each.</a:t>
            </a:r>
          </a:p>
          <a:p>
            <a:pPr algn="l"/>
            <a:r>
              <a:rPr lang="en-US" sz="40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 </a:t>
            </a:r>
          </a:p>
          <a:p>
            <a:pPr algn="l"/>
            <a:endParaRPr lang="en-US" sz="4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1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D909A74-34CF-A24B-B17A-C2A488B3F849}"/>
              </a:ext>
            </a:extLst>
          </p:cNvPr>
          <p:cNvSpPr txBox="1">
            <a:spLocks/>
          </p:cNvSpPr>
          <p:nvPr/>
        </p:nvSpPr>
        <p:spPr>
          <a:xfrm>
            <a:off x="295273" y="1549400"/>
            <a:ext cx="11577177" cy="2929609"/>
          </a:xfrm>
          <a:prstGeom prst="rect">
            <a:avLst/>
          </a:prstGeom>
          <a:solidFill>
            <a:srgbClr val="3B8CC1"/>
          </a:solidFill>
        </p:spPr>
        <p:txBody>
          <a:bodyPr tIns="14400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charset="2"/>
              <a:buChar char="q"/>
            </a:pPr>
            <a:r>
              <a:rPr lang="en-US" sz="4000" dirty="0">
                <a:latin typeface="OpenDyslexic" charset="0"/>
                <a:ea typeface="OpenDyslexic" charset="0"/>
                <a:cs typeface="OpenDyslexic" charset="0"/>
              </a:rPr>
              <a:t> I know what igneous rocks are and how they form</a:t>
            </a:r>
          </a:p>
          <a:p>
            <a:pPr marL="457200" indent="-457200">
              <a:buFont typeface="Wingdings" charset="2"/>
              <a:buChar char="q"/>
            </a:pPr>
            <a:r>
              <a:rPr lang="en-US" sz="4000" dirty="0">
                <a:latin typeface="OpenDyslexic" charset="0"/>
                <a:ea typeface="OpenDyslexic" charset="0"/>
                <a:cs typeface="OpenDyslexic" charset="0"/>
              </a:rPr>
              <a:t> I know the difference between intrusive and extrusive rocks</a:t>
            </a:r>
          </a:p>
          <a:p>
            <a:pPr marL="457200" indent="-457200">
              <a:buFont typeface="Arial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0224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D6E3E5-FF7E-9F44-8504-10EF70DA8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Mineral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47F09-5458-9840-AA0C-033B833C7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800" dirty="0">
                <a:latin typeface="OpenDyslexic" charset="0"/>
                <a:ea typeface="OpenDyslexic" charset="0"/>
                <a:cs typeface="OpenDyslexic" charset="0"/>
              </a:rPr>
              <a:t>A naturally occurring solid substance with a definite chemical composition.</a:t>
            </a:r>
          </a:p>
        </p:txBody>
      </p:sp>
    </p:spTree>
    <p:extLst>
      <p:ext uri="{BB962C8B-B14F-4D97-AF65-F5344CB8AC3E}">
        <p14:creationId xmlns:p14="http://schemas.microsoft.com/office/powerpoint/2010/main" val="104885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D6E3E5-FF7E-9F44-8504-10EF70DA8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Magma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47F09-5458-9840-AA0C-033B833C7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800" dirty="0">
                <a:latin typeface="OpenDyslexic" charset="0"/>
                <a:ea typeface="OpenDyslexic" charset="0"/>
                <a:cs typeface="OpenDyslexic" charset="0"/>
              </a:rPr>
              <a:t>Hot fluid or semi-fluid material below or within the Earth's crust</a:t>
            </a:r>
          </a:p>
        </p:txBody>
      </p:sp>
    </p:spTree>
    <p:extLst>
      <p:ext uri="{BB962C8B-B14F-4D97-AF65-F5344CB8AC3E}">
        <p14:creationId xmlns:p14="http://schemas.microsoft.com/office/powerpoint/2010/main" val="100956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51161-5FA0-5A48-A2C2-2880E7A6C3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Property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822F5-3564-A24C-89E7-13929345FF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Property = </a:t>
            </a:r>
            <a:r>
              <a:rPr lang="en-US" dirty="0">
                <a:solidFill>
                  <a:srgbClr val="FF0000"/>
                </a:solidFill>
                <a:latin typeface="OpenDyslexic" charset="0"/>
                <a:ea typeface="OpenDyslexic" charset="0"/>
                <a:cs typeface="OpenDyslexic" charset="0"/>
              </a:rPr>
              <a:t>characteristic</a:t>
            </a:r>
          </a:p>
          <a:p>
            <a:r>
              <a:rPr lang="en-US" dirty="0">
                <a:solidFill>
                  <a:srgbClr val="FF0000"/>
                </a:solidFill>
                <a:latin typeface="OpenDyslexic" charset="0"/>
                <a:ea typeface="OpenDyslexic" charset="0"/>
                <a:cs typeface="OpenDyslexic" charset="0"/>
              </a:rPr>
              <a:t>Characteristic </a:t>
            </a:r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= property</a:t>
            </a:r>
          </a:p>
        </p:txBody>
      </p:sp>
    </p:spTree>
    <p:extLst>
      <p:ext uri="{BB962C8B-B14F-4D97-AF65-F5344CB8AC3E}">
        <p14:creationId xmlns:p14="http://schemas.microsoft.com/office/powerpoint/2010/main" val="211003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4060" y="1222205"/>
            <a:ext cx="9084278" cy="531222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Rocks are made of minerals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40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All rocks are found in the lithosphere, which is the outside layer of the Earth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C886521-0401-A84A-B3AD-BCE898878B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44135" y="287950"/>
            <a:ext cx="2162572" cy="288424"/>
          </a:xfrm>
        </p:spPr>
        <p:txBody>
          <a:bodyPr/>
          <a:lstStyle/>
          <a:p>
            <a:r>
              <a:rPr lang="en-US" dirty="0"/>
              <a:t>Making the connection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FB4CAA-16CC-544B-9E52-EA65DAF385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6920" y="572262"/>
            <a:ext cx="2159787" cy="1104138"/>
          </a:xfrm>
        </p:spPr>
        <p:txBody>
          <a:bodyPr/>
          <a:lstStyle/>
          <a:p>
            <a:r>
              <a:rPr lang="en-US" dirty="0"/>
              <a:t>The properties of igneous rocks allow us to identify them, and understanding their properties helps us to figure out how they formed.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5C3EBF5-552F-1D41-9956-DAB1D9582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4135" y="1914755"/>
            <a:ext cx="2162572" cy="288424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1CBF6EE-9942-C542-A14D-56382C908A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46920" y="2199622"/>
            <a:ext cx="2159787" cy="1057928"/>
          </a:xfrm>
        </p:spPr>
        <p:txBody>
          <a:bodyPr/>
          <a:lstStyle/>
          <a:p>
            <a:r>
              <a:rPr lang="en-US" b="1" dirty="0"/>
              <a:t>Property – </a:t>
            </a:r>
            <a:r>
              <a:rPr lang="en-US" dirty="0"/>
              <a:t>Characteristic</a:t>
            </a:r>
          </a:p>
          <a:p>
            <a:r>
              <a:rPr lang="en-US" b="1" dirty="0"/>
              <a:t>Mineral</a:t>
            </a:r>
            <a:r>
              <a:rPr lang="en-US" dirty="0"/>
              <a:t> - A naturally occurring solid substance with a definite chemical composition.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4D909A74-34CF-A24B-B17A-C2A488B3F8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6225" y="19050"/>
            <a:ext cx="9282113" cy="590550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Font typeface="Wingdings" charset="2"/>
              <a:buChar char="q"/>
            </a:pPr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 I know what igneous rocks are and how they form</a:t>
            </a:r>
          </a:p>
          <a:p>
            <a:pPr marL="457200" indent="-457200">
              <a:spcBef>
                <a:spcPts val="0"/>
              </a:spcBef>
              <a:buFont typeface="Wingdings" charset="2"/>
              <a:buChar char="q"/>
            </a:pPr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 I know the difference between intrusive and extrusive rocks</a:t>
            </a:r>
          </a:p>
        </p:txBody>
      </p:sp>
    </p:spTree>
    <p:extLst>
      <p:ext uri="{BB962C8B-B14F-4D97-AF65-F5344CB8AC3E}">
        <p14:creationId xmlns:p14="http://schemas.microsoft.com/office/powerpoint/2010/main" val="400379436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none" rtlCol="0" anchor="t" anchorCtr="0">
        <a:normAutofit/>
      </a:bodyPr>
      <a:lstStyle>
        <a:defPPr algn="l">
          <a:defRPr sz="4000" dirty="0" smtClean="0">
            <a:latin typeface="Futura Medium" panose="020B0602020204020303" pitchFamily="34" charset="-79"/>
            <a:cs typeface="Futura Medium" panose="020B0602020204020303" pitchFamily="34" charset="-79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2" id="{15861BA0-56D5-1E4E-B56A-268D38A279BF}" vid="{9D14DC9A-E19D-5949-B871-56F3C64BEB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D67B274-5ED6-47F2-A298-FBCFC46D51E1}"/>
</file>

<file path=customXml/itemProps2.xml><?xml version="1.0" encoding="utf-8"?>
<ds:datastoreItem xmlns:ds="http://schemas.openxmlformats.org/officeDocument/2006/customXml" ds:itemID="{09C8AB08-744A-411D-AC1D-E342FF318265}"/>
</file>

<file path=customXml/itemProps3.xml><?xml version="1.0" encoding="utf-8"?>
<ds:datastoreItem xmlns:ds="http://schemas.openxmlformats.org/officeDocument/2006/customXml" ds:itemID="{EA6096AB-7311-46BB-841A-32DAF5DD3DC2}"/>
</file>

<file path=docProps/app.xml><?xml version="1.0" encoding="utf-8"?>
<Properties xmlns="http://schemas.openxmlformats.org/officeDocument/2006/extended-properties" xmlns:vt="http://schemas.openxmlformats.org/officeDocument/2006/docPropsVTypes">
  <Template>{33057687-8793-EB47-A5E0-08E93C53D0F2}tf10001071</Template>
  <TotalTime>10594</TotalTime>
  <Words>855</Words>
  <Application>Microsoft Macintosh PowerPoint</Application>
  <PresentationFormat>Widescreen</PresentationFormat>
  <Paragraphs>118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Futura Medium</vt:lpstr>
      <vt:lpstr>OpenDyslexic</vt:lpstr>
      <vt:lpstr>Times New Roman</vt:lpstr>
      <vt:lpstr>Wingdings</vt:lpstr>
      <vt:lpstr>Blank</vt:lpstr>
      <vt:lpstr>Review Physical Properties of Minerals</vt:lpstr>
      <vt:lpstr>Minerals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Here are some uses of igneous rocks: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sandra.burns@bigpond.com</cp:lastModifiedBy>
  <cp:revision>212</cp:revision>
  <cp:lastPrinted>2018-09-03T08:41:25Z</cp:lastPrinted>
  <dcterms:created xsi:type="dcterms:W3CDTF">2018-03-29T05:56:09Z</dcterms:created>
  <dcterms:modified xsi:type="dcterms:W3CDTF">2019-05-09T08:14:09Z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5600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