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8"/>
  </p:notesMasterIdLst>
  <p:sldIdLst>
    <p:sldId id="481" r:id="rId2"/>
    <p:sldId id="440" r:id="rId3"/>
    <p:sldId id="480" r:id="rId4"/>
    <p:sldId id="456" r:id="rId5"/>
    <p:sldId id="471" r:id="rId6"/>
    <p:sldId id="461" r:id="rId7"/>
    <p:sldId id="472" r:id="rId8"/>
    <p:sldId id="473" r:id="rId9"/>
    <p:sldId id="261" r:id="rId10"/>
    <p:sldId id="478" r:id="rId11"/>
    <p:sldId id="474" r:id="rId12"/>
    <p:sldId id="262" r:id="rId13"/>
    <p:sldId id="263" r:id="rId14"/>
    <p:sldId id="476" r:id="rId15"/>
    <p:sldId id="477" r:id="rId16"/>
    <p:sldId id="475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omic Sans MS" panose="030F0902030302020204" pitchFamily="66" charset="0"/>
      <p:regular r:id="rId23"/>
      <p:bold r:id="rId24"/>
      <p:italic r:id="rId25"/>
      <p:boldItalic r:id="rId26"/>
    </p:embeddedFont>
    <p:embeddedFont>
      <p:font typeface="Modern Love Caps" pitchFamily="8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E6"/>
    <a:srgbClr val="019D8B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9" autoAdjust="0"/>
    <p:restoredTop sz="94249" autoAdjust="0"/>
  </p:normalViewPr>
  <p:slideViewPr>
    <p:cSldViewPr snapToGrid="0">
      <p:cViewPr varScale="1">
        <p:scale>
          <a:sx n="172" d="100"/>
          <a:sy n="172" d="100"/>
        </p:scale>
        <p:origin x="4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69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VS) Ke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21414" y="156492"/>
            <a:ext cx="2282795" cy="386447"/>
          </a:xfrm>
          <a:prstGeom prst="rect">
            <a:avLst/>
          </a:prstGeom>
          <a:solidFill>
            <a:srgbClr val="1F443E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800" b="1" i="0" dirty="0">
                <a:solidFill>
                  <a:srgbClr val="C1FFE1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21414" y="1404784"/>
            <a:ext cx="3456968" cy="371960"/>
          </a:xfrm>
          <a:prstGeom prst="rect">
            <a:avLst/>
          </a:prstGeom>
          <a:solidFill>
            <a:srgbClr val="C1FFE1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1800" b="1" i="0" dirty="0">
                <a:solidFill>
                  <a:srgbClr val="1F443E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14" y="541791"/>
            <a:ext cx="8682883" cy="862993"/>
          </a:xfrm>
          <a:prstGeom prst="rect">
            <a:avLst/>
          </a:prstGeom>
          <a:solidFill>
            <a:srgbClr val="47998B"/>
          </a:solidFill>
        </p:spPr>
        <p:txBody>
          <a:bodyPr tIns="144000" bIns="0"/>
          <a:lstStyle>
            <a:lvl1pPr marL="0" indent="0">
              <a:buNone/>
              <a:defRPr sz="4500" b="1" i="0">
                <a:solidFill>
                  <a:schemeClr val="bg1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14" y="1790082"/>
            <a:ext cx="8682883" cy="3181968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4500" b="1" i="0">
                <a:solidFill>
                  <a:srgbClr val="1F443E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18944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EI)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48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EI) Skill Development with 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AA64D5DD-9491-7244-8D83-7F535F058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 i="0">
                <a:solidFill>
                  <a:schemeClr val="bg1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520F-CB36-4A45-A44F-F23C38DF4554}"/>
              </a:ext>
            </a:extLst>
          </p:cNvPr>
          <p:cNvSpPr txBox="1"/>
          <p:nvPr/>
        </p:nvSpPr>
        <p:spPr>
          <a:xfrm>
            <a:off x="221456" y="442913"/>
            <a:ext cx="3149997" cy="26431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i="0" dirty="0">
                <a:solidFill>
                  <a:srgbClr val="B3FFFF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Skill Development with Guided Practice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F0F374D-B3C3-694C-9E4C-49E7305FA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251" y="800351"/>
            <a:ext cx="6807994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Go through the steps one by one that will guide the students to the learning goal. Ensure the students are involved so that you can check for understanding.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add text. Delete textbox if unneeded. </a:t>
            </a:r>
          </a:p>
        </p:txBody>
      </p:sp>
    </p:spTree>
    <p:extLst>
      <p:ext uri="{BB962C8B-B14F-4D97-AF65-F5344CB8AC3E}">
        <p14:creationId xmlns:p14="http://schemas.microsoft.com/office/powerpoint/2010/main" val="16476864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EI) 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 i="0">
                <a:solidFill>
                  <a:schemeClr val="bg1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i="0" dirty="0">
                <a:solidFill>
                  <a:srgbClr val="B3FFFF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2AA107-37A0-6640-94E6-ADA5A39A9F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251" y="752078"/>
            <a:ext cx="6807994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Once the students have reached the learning goal create activities that have them practice the exact skill that has just been taught. This section can be differentiated.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add text. Delete textbox if unneeded. </a:t>
            </a:r>
          </a:p>
        </p:txBody>
      </p:sp>
    </p:spTree>
    <p:extLst>
      <p:ext uri="{BB962C8B-B14F-4D97-AF65-F5344CB8AC3E}">
        <p14:creationId xmlns:p14="http://schemas.microsoft.com/office/powerpoint/2010/main" val="25637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8" r:id="rId5"/>
    <p:sldLayoutId id="2147483663" r:id="rId6"/>
    <p:sldLayoutId id="2147483664" r:id="rId7"/>
    <p:sldLayoutId id="2147483665" r:id="rId8"/>
    <p:sldLayoutId id="214748366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NpZqhcQEI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iNpZqhcQEI?feature=oembed" TargetMode="Externa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FE106B-E6EE-3347-95BF-8E19E89EB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A4DD4-10DC-B946-9CCC-7E0EB060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2" y="0"/>
            <a:ext cx="80836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8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64D76D-1934-4AEB-8D1C-9B17951C3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87EB4A-A473-4DBA-AB75-B05E996790C9}"/>
              </a:ext>
            </a:extLst>
          </p:cNvPr>
          <p:cNvSpPr/>
          <p:nvPr/>
        </p:nvSpPr>
        <p:spPr>
          <a:xfrm>
            <a:off x="4981513" y="4663300"/>
            <a:ext cx="40719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https://www.youtube.com/watch?v=hiNpZqhcQEI</a:t>
            </a:r>
            <a:endParaRPr lang="en-AU" dirty="0"/>
          </a:p>
        </p:txBody>
      </p:sp>
      <p:pic>
        <p:nvPicPr>
          <p:cNvPr id="4" name="Online Media 3" title="The Mohs Scale &amp; How it Works">
            <a:hlinkClick r:id="" action="ppaction://media"/>
            <a:extLst>
              <a:ext uri="{FF2B5EF4-FFF2-40B4-BE49-F238E27FC236}">
                <a16:creationId xmlns:a16="http://schemas.microsoft.com/office/drawing/2014/main" id="{0D40A75D-3C7D-44B9-96BD-5E186FA6F5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4550" y="172423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240576" cy="4229400"/>
          </a:xfrm>
        </p:spPr>
        <p:txBody>
          <a:bodyPr/>
          <a:lstStyle/>
          <a:p>
            <a:pPr marL="114300" indent="0">
              <a:buNone/>
            </a:pPr>
            <a:r>
              <a:rPr lang="en-GB" sz="5400" dirty="0"/>
              <a:t>We are going to do the </a:t>
            </a:r>
            <a:r>
              <a:rPr lang="en-GB" sz="5400" dirty="0" err="1"/>
              <a:t>Moh’s</a:t>
            </a:r>
            <a:r>
              <a:rPr lang="en-GB" sz="5400" dirty="0"/>
              <a:t> Scale of Hardness Test: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5254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1D3936-7C1F-48F6-B036-4FBB957344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/>
              <a:t>SWBAT describe </a:t>
            </a:r>
            <a:r>
              <a:rPr lang="en-AU" dirty="0" err="1"/>
              <a:t>Moh’s</a:t>
            </a:r>
            <a:r>
              <a:rPr lang="en-AU" dirty="0"/>
              <a:t> hardness scale in relation to rock samples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D309-12A8-475B-84CC-6AF872DE5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8251" y="800350"/>
            <a:ext cx="8243076" cy="2857249"/>
          </a:xfrm>
        </p:spPr>
        <p:txBody>
          <a:bodyPr/>
          <a:lstStyle/>
          <a:p>
            <a:r>
              <a:rPr lang="en-AU" sz="3000" b="0" dirty="0"/>
              <a:t>Determining </a:t>
            </a:r>
            <a:r>
              <a:rPr lang="en-AU" sz="3000" b="0" dirty="0" err="1"/>
              <a:t>Moh’s</a:t>
            </a:r>
            <a:r>
              <a:rPr lang="en-AU" sz="3000" b="0" dirty="0"/>
              <a:t> hardness</a:t>
            </a:r>
          </a:p>
          <a:p>
            <a:endParaRPr lang="en-AU" sz="3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b="0" dirty="0"/>
              <a:t>Scratch substance with the lowest number one at a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000" b="0" dirty="0"/>
              <a:t>If it does not scratch then move to the next hardest object</a:t>
            </a:r>
          </a:p>
          <a:p>
            <a:endParaRPr lang="en-AU" sz="2625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AU" b="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0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ECF413-8AF4-4BB2-9A9D-93C56BEEE3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/>
              <a:t>SWBAT describe </a:t>
            </a:r>
            <a:r>
              <a:rPr lang="en-AU" dirty="0" err="1"/>
              <a:t>Moh’s</a:t>
            </a:r>
            <a:r>
              <a:rPr lang="en-AU" dirty="0"/>
              <a:t> hardness scale in relation to rock samples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AF600-48CC-43A4-AC0C-BE1BEC2E8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sz="3000" dirty="0"/>
              <a:t>Activity</a:t>
            </a:r>
          </a:p>
          <a:p>
            <a:endParaRPr lang="en-AU" sz="3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750" b="0" dirty="0"/>
              <a:t>We are going to rank minerals in order of hardness from based on the </a:t>
            </a:r>
            <a:r>
              <a:rPr lang="en-AU" sz="3750" b="0" dirty="0" err="1"/>
              <a:t>Moh’s</a:t>
            </a:r>
            <a:r>
              <a:rPr lang="en-AU" sz="3750" b="0" dirty="0"/>
              <a:t> hardness scale</a:t>
            </a:r>
            <a:endParaRPr lang="en-US" sz="3750" b="0" dirty="0"/>
          </a:p>
        </p:txBody>
      </p:sp>
    </p:spTree>
    <p:extLst>
      <p:ext uri="{BB962C8B-B14F-4D97-AF65-F5344CB8AC3E}">
        <p14:creationId xmlns:p14="http://schemas.microsoft.com/office/powerpoint/2010/main" val="33725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240576" cy="4229400"/>
          </a:xfrm>
        </p:spPr>
        <p:txBody>
          <a:bodyPr/>
          <a:lstStyle/>
          <a:p>
            <a:pPr marL="114300" indent="0">
              <a:buNone/>
            </a:pPr>
            <a:endParaRPr lang="en-A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CD89-5213-456F-842E-169EE924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0" y="774925"/>
            <a:ext cx="6229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6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240576" cy="4229400"/>
          </a:xfrm>
        </p:spPr>
        <p:txBody>
          <a:bodyPr/>
          <a:lstStyle/>
          <a:p>
            <a:pPr marL="114300" indent="0">
              <a:buNone/>
            </a:pPr>
            <a:endParaRPr lang="en-AU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CD89-5213-456F-842E-169EE924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0" y="774925"/>
            <a:ext cx="6229350" cy="4057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FF277C-F170-48E0-9B5C-F6145FF2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50" y="1108300"/>
            <a:ext cx="36766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240576" cy="4229400"/>
          </a:xfrm>
        </p:spPr>
        <p:txBody>
          <a:bodyPr/>
          <a:lstStyle/>
          <a:p>
            <a:pPr marL="114300" indent="0">
              <a:buNone/>
            </a:pPr>
            <a:endParaRPr lang="en-AU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A1C61-295A-4743-9E79-E2626246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2" y="733425"/>
            <a:ext cx="7000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CE452-4398-4688-9931-CDA3DB725EED}"/>
              </a:ext>
            </a:extLst>
          </p:cNvPr>
          <p:cNvSpPr txBox="1"/>
          <p:nvPr/>
        </p:nvSpPr>
        <p:spPr>
          <a:xfrm>
            <a:off x="316524" y="123092"/>
            <a:ext cx="35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EE240-5874-4E36-8FFB-49D97A3F7578}"/>
              </a:ext>
            </a:extLst>
          </p:cNvPr>
          <p:cNvSpPr txBox="1"/>
          <p:nvPr/>
        </p:nvSpPr>
        <p:spPr>
          <a:xfrm>
            <a:off x="7561384" y="1081454"/>
            <a:ext cx="35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12/ 2 /2020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AE06E-7AD1-4E17-8884-6E3DBE7F8FD0}"/>
              </a:ext>
            </a:extLst>
          </p:cNvPr>
          <p:cNvSpPr txBox="1"/>
          <p:nvPr/>
        </p:nvSpPr>
        <p:spPr>
          <a:xfrm>
            <a:off x="457200" y="830978"/>
            <a:ext cx="775113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List all the properties of rocks you can remember. </a:t>
            </a:r>
          </a:p>
          <a:p>
            <a:endParaRPr lang="en-GB" sz="2800" dirty="0"/>
          </a:p>
          <a:p>
            <a:r>
              <a:rPr lang="en-GB" sz="2800" dirty="0"/>
              <a:t>Define each one. </a:t>
            </a:r>
          </a:p>
          <a:p>
            <a:endParaRPr lang="en-GB" sz="2800" dirty="0"/>
          </a:p>
          <a:p>
            <a:r>
              <a:rPr lang="en-GB" sz="2400" dirty="0"/>
              <a:t>For example: </a:t>
            </a:r>
          </a:p>
          <a:p>
            <a:r>
              <a:rPr lang="en-GB" sz="2400" dirty="0"/>
              <a:t>1. Hardness- How difficult the object is to scratch </a:t>
            </a:r>
          </a:p>
        </p:txBody>
      </p:sp>
    </p:spTree>
    <p:extLst>
      <p:ext uri="{BB962C8B-B14F-4D97-AF65-F5344CB8AC3E}">
        <p14:creationId xmlns:p14="http://schemas.microsoft.com/office/powerpoint/2010/main" val="117317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CE452-4398-4688-9931-CDA3DB725EED}"/>
              </a:ext>
            </a:extLst>
          </p:cNvPr>
          <p:cNvSpPr txBox="1"/>
          <p:nvPr/>
        </p:nvSpPr>
        <p:spPr>
          <a:xfrm>
            <a:off x="316524" y="123092"/>
            <a:ext cx="3587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Starter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EE240-5874-4E36-8FFB-49D97A3F7578}"/>
              </a:ext>
            </a:extLst>
          </p:cNvPr>
          <p:cNvSpPr txBox="1"/>
          <p:nvPr/>
        </p:nvSpPr>
        <p:spPr>
          <a:xfrm>
            <a:off x="7561384" y="1081454"/>
            <a:ext cx="35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cap="all" dirty="0">
                <a:solidFill>
                  <a:srgbClr val="4472C4"/>
                </a:solidFill>
                <a:latin typeface="Modern Love Caps" panose="04070805081001020A01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12/ 2 /2020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AE06E-7AD1-4E17-8884-6E3DBE7F8FD0}"/>
              </a:ext>
            </a:extLst>
          </p:cNvPr>
          <p:cNvSpPr txBox="1"/>
          <p:nvPr/>
        </p:nvSpPr>
        <p:spPr>
          <a:xfrm>
            <a:off x="457200" y="830978"/>
            <a:ext cx="84741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List all the properties of rocks you can remember. 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Hardness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Density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Lustre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Streak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Cleavage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Magnetism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Colour</a:t>
            </a:r>
          </a:p>
        </p:txBody>
      </p:sp>
    </p:spTree>
    <p:extLst>
      <p:ext uri="{BB962C8B-B14F-4D97-AF65-F5344CB8AC3E}">
        <p14:creationId xmlns:p14="http://schemas.microsoft.com/office/powerpoint/2010/main" val="7172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7889887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7187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E" sz="3600" b="1" baseline="30000" dirty="0">
                <a:latin typeface="+mn-lt"/>
              </a:rPr>
              <a:t>Define </a:t>
            </a:r>
            <a:r>
              <a:rPr lang="en-IE" sz="3600" b="1" baseline="30000" dirty="0" err="1">
                <a:latin typeface="+mn-lt"/>
              </a:rPr>
              <a:t>Moh’s</a:t>
            </a:r>
            <a:r>
              <a:rPr lang="en-IE" sz="3600" b="1" baseline="30000" dirty="0">
                <a:latin typeface="+mn-lt"/>
              </a:rPr>
              <a:t> Scale </a:t>
            </a:r>
          </a:p>
          <a:p>
            <a:pPr marL="357187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IE" sz="3600" b="1" baseline="30000" dirty="0">
                <a:latin typeface="+mn-lt"/>
              </a:rPr>
              <a:t>Use an experiment to verify the scale</a:t>
            </a:r>
            <a:endParaRPr lang="en-IE" sz="4000" b="1" baseline="30000" dirty="0">
              <a:latin typeface="+mn-l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Define </a:t>
            </a:r>
            <a:r>
              <a:rPr lang="en-US" sz="2400" b="1" dirty="0" err="1"/>
              <a:t>Moh’s</a:t>
            </a:r>
            <a:r>
              <a:rPr lang="en-US" sz="2400" b="1" dirty="0"/>
              <a:t> Scale of Hardness 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6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2F09B-BC65-4D2D-8F0E-4CF11908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/>
              <a:t>Moh’s</a:t>
            </a:r>
            <a:r>
              <a:rPr lang="en-AU" dirty="0"/>
              <a:t> Scale of Hardness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793B4-ACE5-419D-A454-CB8D0B8EF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414" y="1790082"/>
            <a:ext cx="8682883" cy="3181968"/>
          </a:xfrm>
        </p:spPr>
        <p:txBody>
          <a:bodyPr/>
          <a:lstStyle/>
          <a:p>
            <a:pPr>
              <a:spcAft>
                <a:spcPts val="3600"/>
              </a:spcAft>
              <a:defRPr/>
            </a:pPr>
            <a:r>
              <a:rPr lang="en-GB" b="0" dirty="0">
                <a:solidFill>
                  <a:srgbClr val="0070C0"/>
                </a:solidFill>
              </a:rPr>
              <a:t>A </a:t>
            </a:r>
            <a:r>
              <a:rPr lang="en-GB" dirty="0">
                <a:solidFill>
                  <a:srgbClr val="0070C0"/>
                </a:solidFill>
              </a:rPr>
              <a:t>scale</a:t>
            </a:r>
            <a:r>
              <a:rPr lang="en-GB" b="0" dirty="0">
                <a:solidFill>
                  <a:srgbClr val="0070C0"/>
                </a:solidFill>
              </a:rPr>
              <a:t> used to measure the relative </a:t>
            </a:r>
            <a:r>
              <a:rPr lang="en-GB" dirty="0">
                <a:solidFill>
                  <a:srgbClr val="0070C0"/>
                </a:solidFill>
              </a:rPr>
              <a:t>hardness</a:t>
            </a:r>
            <a:r>
              <a:rPr lang="en-GB" b="0" dirty="0">
                <a:solidFill>
                  <a:srgbClr val="0070C0"/>
                </a:solidFill>
              </a:rPr>
              <a:t> of a mineral</a:t>
            </a:r>
            <a:endParaRPr lang="en-GB" sz="4000" dirty="0">
              <a:solidFill>
                <a:srgbClr val="0070C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pic>
        <p:nvPicPr>
          <p:cNvPr id="6" name="Picture 4" descr="Image result for pencil writing">
            <a:extLst>
              <a:ext uri="{FF2B5EF4-FFF2-40B4-BE49-F238E27FC236}">
                <a16:creationId xmlns:a16="http://schemas.microsoft.com/office/drawing/2014/main" id="{2645FF4D-41AA-456C-A357-F74A498BE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8"/>
          <a:stretch/>
        </p:blipFill>
        <p:spPr bwMode="auto">
          <a:xfrm>
            <a:off x="7676707" y="200927"/>
            <a:ext cx="1227590" cy="12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1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368166" cy="4229400"/>
          </a:xfrm>
        </p:spPr>
        <p:txBody>
          <a:bodyPr/>
          <a:lstStyle/>
          <a:p>
            <a:pPr marL="114300" indent="0">
              <a:buNone/>
            </a:pPr>
            <a:r>
              <a:rPr lang="en-GB" sz="4800" dirty="0"/>
              <a:t>How would you measure a mineral’s relative hardness?</a:t>
            </a:r>
            <a:endParaRPr lang="en-AU" sz="4800" dirty="0"/>
          </a:p>
        </p:txBody>
      </p:sp>
      <p:pic>
        <p:nvPicPr>
          <p:cNvPr id="12" name="MS900388269[1].wav">
            <a:hlinkClick r:id="" action="ppaction://media"/>
            <a:extLst>
              <a:ext uri="{FF2B5EF4-FFF2-40B4-BE49-F238E27FC236}">
                <a16:creationId xmlns:a16="http://schemas.microsoft.com/office/drawing/2014/main" id="{7EBAF834-3C9B-45DE-B3EB-762E557345F0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4566668" y="4799374"/>
            <a:ext cx="144016" cy="1440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E4D2F-64BC-41F9-8E63-F39E079BF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4758831"/>
            <a:ext cx="6659562" cy="252413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FF33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CA1BA-B1B9-43A1-A338-70AA72D0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4758831"/>
            <a:ext cx="6659562" cy="2524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4" name="Picture 2" descr="Image result for minerals">
            <a:extLst>
              <a:ext uri="{FF2B5EF4-FFF2-40B4-BE49-F238E27FC236}">
                <a16:creationId xmlns:a16="http://schemas.microsoft.com/office/drawing/2014/main" id="{708461C9-F3F1-4C31-8CC5-14263C36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01" y="2714491"/>
            <a:ext cx="29241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5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8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704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2F09B-BC65-4D2D-8F0E-4CF1190873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err="1"/>
              <a:t>Moh’s</a:t>
            </a:r>
            <a:r>
              <a:rPr lang="en-AU" dirty="0"/>
              <a:t> Scale of Hardness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793B4-ACE5-419D-A454-CB8D0B8EFC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1414" y="1790082"/>
            <a:ext cx="8682883" cy="3181968"/>
          </a:xfrm>
        </p:spPr>
        <p:txBody>
          <a:bodyPr/>
          <a:lstStyle/>
          <a:p>
            <a:pPr>
              <a:spcAft>
                <a:spcPts val="3600"/>
              </a:spcAft>
              <a:defRPr/>
            </a:pPr>
            <a:r>
              <a:rPr lang="en-GB" b="0" dirty="0">
                <a:solidFill>
                  <a:srgbClr val="0070C0"/>
                </a:solidFill>
              </a:rPr>
              <a:t>A </a:t>
            </a:r>
            <a:r>
              <a:rPr lang="en-GB" dirty="0">
                <a:solidFill>
                  <a:srgbClr val="0070C0"/>
                </a:solidFill>
              </a:rPr>
              <a:t>scale</a:t>
            </a:r>
            <a:r>
              <a:rPr lang="en-GB" b="0" dirty="0">
                <a:solidFill>
                  <a:srgbClr val="0070C0"/>
                </a:solidFill>
              </a:rPr>
              <a:t> used to measure the relative </a:t>
            </a:r>
            <a:r>
              <a:rPr lang="en-GB" dirty="0">
                <a:solidFill>
                  <a:srgbClr val="0070C0"/>
                </a:solidFill>
              </a:rPr>
              <a:t>hardness</a:t>
            </a:r>
            <a:r>
              <a:rPr lang="en-GB" b="0" dirty="0">
                <a:solidFill>
                  <a:srgbClr val="0070C0"/>
                </a:solidFill>
              </a:rPr>
              <a:t> of a mineral </a:t>
            </a:r>
            <a:r>
              <a:rPr lang="en-GB" u="sng" dirty="0">
                <a:solidFill>
                  <a:srgbClr val="0070C0"/>
                </a:solidFill>
              </a:rPr>
              <a:t>by its resistance to scratching</a:t>
            </a:r>
            <a:r>
              <a:rPr lang="en-GB" sz="4000" u="sng" dirty="0">
                <a:solidFill>
                  <a:srgbClr val="FF0000"/>
                </a:solidFill>
                <a:latin typeface="Comic Sans MS" pitchFamily="66" charset="0"/>
                <a:ea typeface="ＭＳ Ｐゴシック" pitchFamily="34" charset="-128"/>
              </a:rPr>
              <a:t>.</a:t>
            </a:r>
          </a:p>
        </p:txBody>
      </p:sp>
      <p:pic>
        <p:nvPicPr>
          <p:cNvPr id="6" name="Picture 4" descr="Image result for pencil writing">
            <a:extLst>
              <a:ext uri="{FF2B5EF4-FFF2-40B4-BE49-F238E27FC236}">
                <a16:creationId xmlns:a16="http://schemas.microsoft.com/office/drawing/2014/main" id="{2645FF4D-41AA-456C-A357-F74A498BE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8"/>
          <a:stretch/>
        </p:blipFill>
        <p:spPr bwMode="auto">
          <a:xfrm>
            <a:off x="7676707" y="200927"/>
            <a:ext cx="1227590" cy="120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3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FA2B95-8C9E-4212-8CA9-0A6911B11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Define </a:t>
            </a:r>
            <a:r>
              <a:rPr lang="en-US" b="1" dirty="0" err="1"/>
              <a:t>Moh’s</a:t>
            </a:r>
            <a:r>
              <a:rPr lang="en-US" b="1" dirty="0"/>
              <a:t> Scale of Hardness 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97D8-2EEA-4BEE-8630-33C595F792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6284185" cy="4229400"/>
          </a:xfrm>
        </p:spPr>
        <p:txBody>
          <a:bodyPr/>
          <a:lstStyle/>
          <a:p>
            <a:pPr marL="114300" indent="0">
              <a:buNone/>
            </a:pPr>
            <a:r>
              <a:rPr lang="en-GB" sz="3200" dirty="0">
                <a:solidFill>
                  <a:schemeClr val="tx1"/>
                </a:solidFill>
              </a:rPr>
              <a:t>In 1812 the Mohs scale of mineral hardness was devised by the German mineralogist </a:t>
            </a:r>
            <a:r>
              <a:rPr lang="en-GB" sz="3200" dirty="0" err="1">
                <a:solidFill>
                  <a:schemeClr val="tx1"/>
                </a:solidFill>
              </a:rPr>
              <a:t>Frederich</a:t>
            </a:r>
            <a:r>
              <a:rPr lang="en-GB" sz="3200" dirty="0">
                <a:solidFill>
                  <a:schemeClr val="tx1"/>
                </a:solidFill>
              </a:rPr>
              <a:t> Mohs, who selected the ten minerals because they were common or readily available. 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Frederich Mohs">
            <a:extLst>
              <a:ext uri="{FF2B5EF4-FFF2-40B4-BE49-F238E27FC236}">
                <a16:creationId xmlns:a16="http://schemas.microsoft.com/office/drawing/2014/main" id="{FD72E163-74D9-4A18-9172-DD9E4993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51" y="1257300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hs hardness scale">
            <a:extLst>
              <a:ext uri="{FF2B5EF4-FFF2-40B4-BE49-F238E27FC236}">
                <a16:creationId xmlns:a16="http://schemas.microsoft.com/office/drawing/2014/main" id="{CC228844-4884-4ECE-A656-CD3D5A1E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50" y="554948"/>
            <a:ext cx="5789901" cy="40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897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6E1E01-0518-4779-B7A4-AD5016A26866}"/>
</file>

<file path=customXml/itemProps2.xml><?xml version="1.0" encoding="utf-8"?>
<ds:datastoreItem xmlns:ds="http://schemas.openxmlformats.org/officeDocument/2006/customXml" ds:itemID="{7AA2923A-058F-497E-A4A0-3BD825E516BA}"/>
</file>

<file path=customXml/itemProps3.xml><?xml version="1.0" encoding="utf-8"?>
<ds:datastoreItem xmlns:ds="http://schemas.openxmlformats.org/officeDocument/2006/customXml" ds:itemID="{8A32489E-55BD-4028-9C1C-0FCE6F76DC8F}"/>
</file>

<file path=docProps/app.xml><?xml version="1.0" encoding="utf-8"?>
<Properties xmlns="http://schemas.openxmlformats.org/officeDocument/2006/extended-properties" xmlns:vt="http://schemas.openxmlformats.org/officeDocument/2006/docPropsVTypes">
  <Template>Sem2 Starter</Template>
  <TotalTime>21019</TotalTime>
  <Words>279</Words>
  <Application>Microsoft Macintosh PowerPoint</Application>
  <PresentationFormat>On-screen Show (16:9)</PresentationFormat>
  <Paragraphs>48</Paragraphs>
  <Slides>16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Wingdings</vt:lpstr>
      <vt:lpstr>Modern Love Caps</vt:lpstr>
      <vt:lpstr>ＭＳ Ｐゴシック</vt:lpstr>
      <vt:lpstr>Century Gothic</vt:lpstr>
      <vt:lpstr>Comic Sans MS</vt:lpstr>
      <vt:lpstr>Times New Roman</vt:lpstr>
      <vt:lpstr>Futura Medium</vt:lpstr>
      <vt:lpstr>Simple Light</vt:lpstr>
      <vt:lpstr>PowerPoint Presentation</vt:lpstr>
      <vt:lpstr>PowerPoint Presentation</vt:lpstr>
      <vt:lpstr>PowerPoint Presentation</vt:lpstr>
      <vt:lpstr>Define Moh’s Scale of Hardness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Shanae Alexander</dc:creator>
  <cp:lastModifiedBy>sandra.burns@bigpond.com</cp:lastModifiedBy>
  <cp:revision>88</cp:revision>
  <dcterms:created xsi:type="dcterms:W3CDTF">2019-07-21T06:22:41Z</dcterms:created>
  <dcterms:modified xsi:type="dcterms:W3CDTF">2020-02-13T05:33:02Z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