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0C7F9-4175-48E3-B516-2825201E6278}">
  <a:tblStyle styleId="{C9D0C7F9-4175-48E3-B516-2825201E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654b397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654b397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654b397_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654b397_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654b397_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654b397_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654b397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654b397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654b397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654b397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654b397_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654b397_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654b397_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654b397_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654b397_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654b397_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654b397_0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654b397_0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654b397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654b397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f4f3288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f4f3288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654b397_0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654b397_0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654b397_0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654b397_0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654b397_0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654b397_0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654b397_0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654b397_0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654b397_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654b397_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654b397_0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b654b397_0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654b397_0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654b397_0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654b397_0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654b397_0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654b397_0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654b397_0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654b397_0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654b397_0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f4f3288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f4f3288_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654b397_0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654b397_0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654b397_0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654b397_0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654b397_0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654b397_0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b654b397_0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b654b397_0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654b397_0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b654b397_0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b654b397_0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b654b397_0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654b397_0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654b397_0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654b397_0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654b397_0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b654b397_0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b654b397_0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654b397_0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654b397_0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4f3288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4f3288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654b397_0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654b397_0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b654b397_0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b654b397_0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b654b397_0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b654b397_0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b654b397_0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b654b397_0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b654b397_0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b654b397_0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654b397_0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654b397_0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b654b397_0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b654b397_0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b654b397_0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b654b397_0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b654b397_0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b654b397_0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b654b397_0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b654b397_0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654b397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654b397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b654b397_0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b654b397_0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b654b397_0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b654b397_0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b654b397_0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b654b397_0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b654b397_0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b654b397_0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b654b397_0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b654b397_0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b654b397_0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b654b397_0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654b397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654b397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654b397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654b397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654b397_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654b397_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654b397_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654b397_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69021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3833" y="16053"/>
            <a:ext cx="10925833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4659" y="881"/>
            <a:ext cx="10500941" cy="6881035"/>
          </a:xfrm>
          <a:custGeom>
            <a:avLst/>
            <a:gdLst/>
            <a:ahLst/>
            <a:cxnLst/>
            <a:rect l="l" t="t" r="r" b="b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846667" y="-882"/>
            <a:ext cx="2167467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-524934" y="-4974"/>
            <a:ext cx="1403435" cy="6906895"/>
          </a:xfrm>
          <a:custGeom>
            <a:avLst/>
            <a:gdLst/>
            <a:ahLst/>
            <a:cxnLst/>
            <a:rect l="l" t="t" r="r" b="b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2040" y="3230880"/>
            <a:ext cx="70359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10800000" flipH="1">
            <a:off x="-348182" y="-21900"/>
            <a:ext cx="1723520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82296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 flipH="1">
            <a:off x="-1118653" y="-4700"/>
            <a:ext cx="310065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8088847" y="-6970"/>
            <a:ext cx="1100668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 flipH="1">
            <a:off x="-348182" y="-21900"/>
            <a:ext cx="1723520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 flipH="1">
            <a:off x="-1118653" y="-4700"/>
            <a:ext cx="310065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8088847" y="-6970"/>
            <a:ext cx="1100668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58990"/>
            <a:ext cx="40386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4648200" y="1658990"/>
            <a:ext cx="4038600" cy="4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rot="10800000" flipH="1">
            <a:off x="-348182" y="-21900"/>
            <a:ext cx="1723520" cy="6879900"/>
          </a:xfrm>
          <a:custGeom>
            <a:avLst/>
            <a:gdLst/>
            <a:ahLst/>
            <a:cxnLst/>
            <a:rect l="l" t="t" r="r" b="b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 flipH="1">
            <a:off x="-1118653" y="-4700"/>
            <a:ext cx="3100651" cy="6862700"/>
          </a:xfrm>
          <a:custGeom>
            <a:avLst/>
            <a:gdLst/>
            <a:ahLst/>
            <a:cxnLst/>
            <a:rect l="l" t="t" r="r" b="b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8088847" y="-6970"/>
            <a:ext cx="1100668" cy="6864970"/>
          </a:xfrm>
          <a:custGeom>
            <a:avLst/>
            <a:gdLst/>
            <a:ahLst/>
            <a:cxnLst/>
            <a:rect l="l" t="t" r="r" b="b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6264" y="4933387"/>
            <a:ext cx="9150267" cy="3100651"/>
            <a:chOff x="-6264" y="4933387"/>
            <a:chExt cx="9150267" cy="3100651"/>
          </a:xfrm>
        </p:grpSpPr>
        <p:sp>
          <p:nvSpPr>
            <p:cNvPr id="36" name="Google Shape;36;p6"/>
            <p:cNvSpPr/>
            <p:nvPr/>
          </p:nvSpPr>
          <p:spPr>
            <a:xfrm>
              <a:off x="-8" y="5537200"/>
              <a:ext cx="9144009" cy="1574769"/>
            </a:xfrm>
            <a:custGeom>
              <a:avLst/>
              <a:gdLst/>
              <a:ahLst/>
              <a:cxnLst/>
              <a:rect l="l" t="t" r="r" b="b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 rot="5400000" flipH="1">
              <a:off x="3018543" y="1908579"/>
              <a:ext cx="3100651" cy="9150267"/>
            </a:xfrm>
            <a:custGeom>
              <a:avLst/>
              <a:gdLst/>
              <a:ahLst/>
              <a:cxnLst/>
              <a:rect l="l" t="t" r="r" b="b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-8" y="5740400"/>
              <a:ext cx="9144011" cy="1574769"/>
            </a:xfrm>
            <a:custGeom>
              <a:avLst/>
              <a:gdLst/>
              <a:ahLst/>
              <a:cxnLst/>
              <a:rect l="l" t="t" r="r" b="b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wave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3.xml"/><Relationship Id="rId13" Type="http://schemas.openxmlformats.org/officeDocument/2006/relationships/slide" Target="slide45.xml"/><Relationship Id="rId18" Type="http://schemas.openxmlformats.org/officeDocument/2006/relationships/slide" Target="slide47.xml"/><Relationship Id="rId26" Type="http://schemas.openxmlformats.org/officeDocument/2006/relationships/slide" Target="slide31.xml"/><Relationship Id="rId3" Type="http://schemas.openxmlformats.org/officeDocument/2006/relationships/slide" Target="slide2.xml"/><Relationship Id="rId21" Type="http://schemas.openxmlformats.org/officeDocument/2006/relationships/slide" Target="slide29.xml"/><Relationship Id="rId7" Type="http://schemas.openxmlformats.org/officeDocument/2006/relationships/slide" Target="slide33.xml"/><Relationship Id="rId12" Type="http://schemas.openxmlformats.org/officeDocument/2006/relationships/slide" Target="slide35.xml"/><Relationship Id="rId17" Type="http://schemas.openxmlformats.org/officeDocument/2006/relationships/slide" Target="slide37.xml"/><Relationship Id="rId25" Type="http://schemas.openxmlformats.org/officeDocument/2006/relationships/slide" Target="slide21.xml"/><Relationship Id="rId2" Type="http://schemas.openxmlformats.org/officeDocument/2006/relationships/notesSlide" Target="../notesSlides/notesSlide2.xml"/><Relationship Id="rId16" Type="http://schemas.openxmlformats.org/officeDocument/2006/relationships/slide" Target="slide27.xml"/><Relationship Id="rId20" Type="http://schemas.openxmlformats.org/officeDocument/2006/relationships/slide" Target="slide19.xml"/><Relationship Id="rId29" Type="http://schemas.openxmlformats.org/officeDocument/2006/relationships/slide" Target="slide5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3.xml"/><Relationship Id="rId11" Type="http://schemas.openxmlformats.org/officeDocument/2006/relationships/slide" Target="slide25.xml"/><Relationship Id="rId24" Type="http://schemas.openxmlformats.org/officeDocument/2006/relationships/slide" Target="slide11.xml"/><Relationship Id="rId5" Type="http://schemas.openxmlformats.org/officeDocument/2006/relationships/slide" Target="slide13.xml"/><Relationship Id="rId15" Type="http://schemas.openxmlformats.org/officeDocument/2006/relationships/slide" Target="slide17.xml"/><Relationship Id="rId23" Type="http://schemas.openxmlformats.org/officeDocument/2006/relationships/slide" Target="slide49.xml"/><Relationship Id="rId28" Type="http://schemas.openxmlformats.org/officeDocument/2006/relationships/slide" Target="slide51.xml"/><Relationship Id="rId10" Type="http://schemas.openxmlformats.org/officeDocument/2006/relationships/slide" Target="slide15.xml"/><Relationship Id="rId19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5.xml"/><Relationship Id="rId14" Type="http://schemas.openxmlformats.org/officeDocument/2006/relationships/slide" Target="slide7.xml"/><Relationship Id="rId22" Type="http://schemas.openxmlformats.org/officeDocument/2006/relationships/slide" Target="slide39.xml"/><Relationship Id="rId27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946165" y="2694005"/>
            <a:ext cx="7050900" cy="14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Earth Science Revision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475" y="1165425"/>
            <a:ext cx="6512300" cy="19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Crust, Mantle, Outer Core, Inner Core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35" name="Google Shape;135;p1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18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7" name="Google Shape;137;p1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List five physical properties of minerals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4" name="Google Shape;144;p1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19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1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Colour, Hardness, Lustre, Streak, Magnetism, Cleavage/Fracture, Tenacity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3" name="Google Shape;153;p2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20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5" name="Google Shape;155;p2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Rocks are made up of...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62" name="Google Shape;162;p2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4" name="Google Shape;164;p2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Minerals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71" name="Google Shape;171;p2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22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2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are the three types of rock?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0" name="Google Shape;180;p2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3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" name="Google Shape;182;p2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Igneous, Sedimentary &amp; Metamorphic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9" name="Google Shape;189;p2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4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1" name="Google Shape;191;p2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" sz="4800">
                <a:solidFill>
                  <a:srgbClr val="FFFFFF"/>
                </a:solidFill>
              </a:rPr>
              <a:t>he type of rock most likely to contain fossils is...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98" name="Google Shape;198;p2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25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0" name="Google Shape;200;p2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Sedimentary Rock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07" name="Google Shape;207;p2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26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" name="Google Shape;209;p2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the term given to describe if a rock has small spaces/holes in it?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16" name="Google Shape;216;p2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7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8" name="Google Shape;218;p2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33"/>
            <a:ext cx="49329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JEOPARDY BOARD</a:t>
            </a:r>
            <a:endParaRPr>
              <a:solidFill>
                <a:srgbClr val="FFFF00"/>
              </a:solidFill>
            </a:endParaRPr>
          </a:p>
        </p:txBody>
      </p:sp>
      <p:graphicFrame>
        <p:nvGraphicFramePr>
          <p:cNvPr id="64" name="Google Shape;64;p10"/>
          <p:cNvGraphicFramePr/>
          <p:nvPr/>
        </p:nvGraphicFramePr>
        <p:xfrm>
          <a:off x="84750" y="1417833"/>
          <a:ext cx="9009375" cy="5461195"/>
        </p:xfrm>
        <a:graphic>
          <a:graphicData uri="http://schemas.openxmlformats.org/drawingml/2006/table">
            <a:tbl>
              <a:tblPr>
                <a:noFill/>
                <a:tableStyleId>{C9D0C7F9-4175-48E3-B516-2825201E6278}</a:tableStyleId>
              </a:tblPr>
              <a:tblGrid>
                <a:gridCol w="180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1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</a:rPr>
                        <a:t>GEOLOGY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</a:rPr>
                        <a:t>TYPES OF ROCK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</a:rPr>
                        <a:t>ROCK CYCLE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FFFF"/>
                          </a:solidFill>
                        </a:rPr>
                        <a:t>MINING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>
                          <a:solidFill>
                            <a:srgbClr val="FFFFFF"/>
                          </a:solidFill>
                        </a:rPr>
                        <a:t>WILDCARD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32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$100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32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$200</a:t>
                      </a:r>
                      <a:endParaRPr sz="19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32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1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3200" b="1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r:id="rId2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$500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121900" marB="1219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" name="Google Shape;65;p10">
            <a:hlinkClick r:id="rId29" action="ppaction://hlinksldjump"/>
          </p:cNvPr>
          <p:cNvSpPr txBox="1"/>
          <p:nvPr/>
        </p:nvSpPr>
        <p:spPr>
          <a:xfrm>
            <a:off x="6405700" y="434767"/>
            <a:ext cx="2482500" cy="5748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00"/>
                </a:solidFill>
                <a:uFill>
                  <a:noFill/>
                </a:uFill>
                <a:hlinkClick r:id="rId2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JEOPARDY</a:t>
            </a:r>
            <a:endParaRPr sz="180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Porous/Porosity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25" name="Google Shape;225;p2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28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2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The difference in _______ of extrusive and intrusive igneous rock results in differing crystal size.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4" name="Google Shape;234;p2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29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6" name="Google Shape;236;p2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Cooling Rate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Slow = large crystals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Fast = small crystals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3" name="Google Shape;243;p3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2 -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30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5" name="Google Shape;245;p3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type of weathering would be used to describe a plants roots breaking a rock?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52" name="Google Shape;252;p3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3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4" name="Google Shape;254;p3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Physical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61" name="Google Shape;261;p3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32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3" name="Google Shape;263;p3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How do igneous and sedimentary rocks become metamorphic?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0" name="Google Shape;270;p3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33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2" name="Google Shape;272;p3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Heat and pressure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9" name="Google Shape;279;p3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34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1" name="Google Shape;281;p3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processes do sediments undergo to form sedimentary rock?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88" name="Google Shape;288;p3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35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0" name="Google Shape;290;p3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Compaction &amp; Cementation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97" name="Google Shape;297;p3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8" name="Google Shape;298;p36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9" name="Google Shape;299;p3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	If a rock has undergone the process of ‘remelting’ it is now likely to be what type of rock?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06" name="Google Shape;306;p3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37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8" name="Google Shape;308;p3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 scientist that studies rock is called a ...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2" name="Google Shape;72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4" name="Google Shape;74;p1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Igneous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15" name="Google Shape;315;p3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38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7" name="Google Shape;317;p3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the difference between weathering &amp; erosion?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24" name="Google Shape;324;p3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5" name="Google Shape;325;p39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6" name="Google Shape;326;p3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Weathering = physical and chemical breakdown of rocks</a:t>
            </a:r>
            <a:br>
              <a:rPr lang="en" sz="4800">
                <a:solidFill>
                  <a:srgbClr val="FFFFFF"/>
                </a:solidFill>
              </a:rPr>
            </a:br>
            <a:r>
              <a:rPr lang="en" sz="4800">
                <a:solidFill>
                  <a:srgbClr val="FFFFFF"/>
                </a:solidFill>
              </a:rPr>
              <a:t>Erosion = movement of broken down rock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33" name="Google Shape;333;p4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3 -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p40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5" name="Google Shape;335;p4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an ore?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42" name="Google Shape;342;p4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3" name="Google Shape;343;p4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4" name="Google Shape;344;p4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 rock containing a profitable mineral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51" name="Google Shape;351;p4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Google Shape;352;p42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3" name="Google Shape;353;p4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does EIA stand for?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60" name="Google Shape;360;p4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43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2" name="Google Shape;362;p4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Environmental Impact Assessment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69" name="Google Shape;369;p4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0" name="Google Shape;370;p44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1" name="Google Shape;371;p4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How are ‘tailings’ stored?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78" name="Google Shape;378;p4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9" name="Google Shape;379;p45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0" name="Google Shape;380;p4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Underwater in a ‘tailings dam’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Google Shape;387;p4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8" name="Google Shape;388;p46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9" name="Google Shape;389;p4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are two processes a mining company undertakes as part of their rehabilitation?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96" name="Google Shape;396;p4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Google Shape;397;p47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8" name="Google Shape;398;p4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Geologist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1" name="Google Shape;81;p1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" name="Google Shape;82;p12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3" name="Google Shape;83;p1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</a:rPr>
              <a:t>1.Topsoil replaced</a:t>
            </a:r>
            <a:endParaRPr sz="47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</a:rPr>
              <a:t>2. Water drainage considered</a:t>
            </a:r>
            <a:endParaRPr sz="47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</a:rPr>
              <a:t>3. Slope of land altered</a:t>
            </a:r>
            <a:endParaRPr sz="47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rgbClr val="FFFFFF"/>
                </a:solidFill>
              </a:rPr>
              <a:t>4. Area fertilised and replanted</a:t>
            </a:r>
            <a:endParaRPr sz="4700">
              <a:solidFill>
                <a:srgbClr val="FFFFFF"/>
              </a:solidFill>
            </a:endParaRPr>
          </a:p>
        </p:txBody>
      </p:sp>
      <p:sp>
        <p:nvSpPr>
          <p:cNvPr id="405" name="Google Shape;405;p4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6" name="Google Shape;406;p48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7" name="Google Shape;407;p4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List 3 types of aerial exploration methods?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14" name="Google Shape;414;p4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5" name="Google Shape;415;p49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6" name="Google Shape;416;p4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5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Magnetic</a:t>
            </a:r>
            <a:r>
              <a:rPr lang="en" sz="4800">
                <a:solidFill>
                  <a:srgbClr val="FFFFFF"/>
                </a:solidFill>
              </a:rPr>
              <a:t>: magnetometers </a:t>
            </a:r>
            <a:r>
              <a:rPr lang="en" sz="4800" b="1">
                <a:solidFill>
                  <a:srgbClr val="FFFFFF"/>
                </a:solidFill>
              </a:rPr>
              <a:t>Gravity</a:t>
            </a:r>
            <a:r>
              <a:rPr lang="en" sz="4800">
                <a:solidFill>
                  <a:srgbClr val="FFFFFF"/>
                </a:solidFill>
              </a:rPr>
              <a:t>: gravimeters </a:t>
            </a:r>
            <a:r>
              <a:rPr lang="en" sz="4800" b="1">
                <a:solidFill>
                  <a:srgbClr val="FFFFFF"/>
                </a:solidFill>
              </a:rPr>
              <a:t>Electromagnetic</a:t>
            </a:r>
            <a:r>
              <a:rPr lang="en" sz="4800">
                <a:solidFill>
                  <a:srgbClr val="FFFFFF"/>
                </a:solidFill>
              </a:rPr>
              <a:t>: magnetic field, transmitter &amp; receiver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23" name="Google Shape;423;p5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4 -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50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5" name="Google Shape;425;p5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Who is this?</a:t>
            </a:r>
            <a:endParaRPr sz="4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</a:endParaRPr>
          </a:p>
        </p:txBody>
      </p:sp>
      <p:sp>
        <p:nvSpPr>
          <p:cNvPr id="432" name="Google Shape;432;p5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3" name="Google Shape;433;p5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4" name="Google Shape;434;p5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5175" y="1896800"/>
            <a:ext cx="20955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Albert Einstein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42" name="Google Shape;442;p5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3" name="Google Shape;443;p52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4" name="Google Shape;444;p52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In the periodic table, what is the symbol for Zinc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51" name="Google Shape;451;p5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53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3" name="Google Shape;453;p5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Zn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60" name="Google Shape;460;p5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1" name="Google Shape;461;p54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2" name="Google Shape;462;p5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Which planet has the most moons?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69" name="Google Shape;469;p5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0" name="Google Shape;470;p55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1" name="Google Shape;471;p5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5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Jupiter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78" name="Google Shape;478;p5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Google Shape;479;p56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0" name="Google Shape;480;p5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Which frozen gas forms dry ice?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87" name="Google Shape;487;p5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57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9" name="Google Shape;489;p5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scale is used to measure the hardness of a mineral?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0" name="Google Shape;90;p1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3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3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8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Carbon Dioxide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496" name="Google Shape;496;p58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7" name="Google Shape;497;p58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8" name="Google Shape;498;p58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is the lightest metal?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05" name="Google Shape;505;p5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$500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59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7" name="Google Shape;507;p59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6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Lithium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14" name="Google Shape;514;p6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5 - $500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5" name="Google Shape;515;p60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6" name="Google Shape;516;p60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730225"/>
            <a:ext cx="8229600" cy="32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Topic: </a:t>
            </a:r>
            <a:r>
              <a:rPr lang="en" sz="4800">
                <a:solidFill>
                  <a:srgbClr val="FFFFFF"/>
                </a:solidFill>
              </a:rPr>
              <a:t>Mineral Hardness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23" name="Google Shape;523;p6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4" name="Google Shape;524;p61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</a:t>
            </a:r>
            <a:r>
              <a:rPr lang="en" sz="18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5" name="Google Shape;525;p61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61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163" y="967097"/>
            <a:ext cx="5731725" cy="1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62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List the 10 minerals found on Mohs Scale of Hardness.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533" name="Google Shape;533;p62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Jeopardy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62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35" name="Google Shape;535;p62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3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6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43644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508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AutoNum type="arabicPeriod"/>
            </a:pPr>
            <a:r>
              <a:rPr lang="en" sz="4400">
                <a:solidFill>
                  <a:srgbClr val="FFFFFF"/>
                </a:solidFill>
              </a:rPr>
              <a:t>Talc</a:t>
            </a:r>
            <a:endParaRPr sz="4400">
              <a:solidFill>
                <a:srgbClr val="FFFFFF"/>
              </a:solidFill>
            </a:endParaRPr>
          </a:p>
          <a:p>
            <a:pPr marL="457200" lvl="0" indent="-508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AutoNum type="arabicPeriod"/>
            </a:pPr>
            <a:r>
              <a:rPr lang="en" sz="4400">
                <a:solidFill>
                  <a:srgbClr val="FFFFFF"/>
                </a:solidFill>
              </a:rPr>
              <a:t>Gypsum </a:t>
            </a:r>
            <a:endParaRPr sz="4400">
              <a:solidFill>
                <a:srgbClr val="FFFFFF"/>
              </a:solidFill>
            </a:endParaRPr>
          </a:p>
          <a:p>
            <a:pPr marL="457200" lvl="0" indent="-508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AutoNum type="arabicPeriod"/>
            </a:pPr>
            <a:r>
              <a:rPr lang="en" sz="4400">
                <a:solidFill>
                  <a:srgbClr val="FFFFFF"/>
                </a:solidFill>
              </a:rPr>
              <a:t>Calcite</a:t>
            </a:r>
            <a:endParaRPr sz="4400">
              <a:solidFill>
                <a:srgbClr val="FFFFFF"/>
              </a:solidFill>
            </a:endParaRPr>
          </a:p>
          <a:p>
            <a:pPr marL="457200" lvl="0" indent="-508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AutoNum type="arabicPeriod"/>
            </a:pPr>
            <a:r>
              <a:rPr lang="en" sz="4400">
                <a:solidFill>
                  <a:srgbClr val="FFFFFF"/>
                </a:solidFill>
              </a:rPr>
              <a:t>Fluorite</a:t>
            </a:r>
            <a:endParaRPr sz="4400">
              <a:solidFill>
                <a:srgbClr val="FFFFFF"/>
              </a:solidFill>
            </a:endParaRPr>
          </a:p>
          <a:p>
            <a:pPr marL="457200" lvl="0" indent="-508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AutoNum type="arabicPeriod"/>
            </a:pPr>
            <a:r>
              <a:rPr lang="en" sz="4400">
                <a:solidFill>
                  <a:srgbClr val="FFFFFF"/>
                </a:solidFill>
              </a:rPr>
              <a:t>Apatite</a:t>
            </a:r>
            <a:endParaRPr sz="4400">
              <a:solidFill>
                <a:srgbClr val="FFFFFF"/>
              </a:solidFill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FFFFFF"/>
              </a:solidFill>
            </a:endParaRPr>
          </a:p>
        </p:txBody>
      </p:sp>
      <p:sp>
        <p:nvSpPr>
          <p:cNvPr id="542" name="Google Shape;542;p6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Jeopardy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63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4" name="Google Shape;544;p63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3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729300" y="1137275"/>
            <a:ext cx="43644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6. Feldspar</a:t>
            </a:r>
            <a:endParaRPr sz="4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7. Quartz</a:t>
            </a:r>
            <a:endParaRPr sz="4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8. Topaz</a:t>
            </a:r>
            <a:endParaRPr sz="4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9. Corundum</a:t>
            </a:r>
            <a:endParaRPr sz="4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10. Di</a:t>
            </a:r>
            <a:r>
              <a:rPr lang="en" sz="4800">
                <a:solidFill>
                  <a:srgbClr val="FFFFFF"/>
                </a:solidFill>
              </a:rPr>
              <a:t>amond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Mohs Scale of Hardness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9" name="Google Shape;99;p14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4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14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Which property is the </a:t>
            </a:r>
            <a:r>
              <a:rPr lang="en" sz="4800" b="1" u="sng">
                <a:solidFill>
                  <a:srgbClr val="FFFFFF"/>
                </a:solidFill>
              </a:rPr>
              <a:t>least</a:t>
            </a:r>
            <a:r>
              <a:rPr lang="en" sz="4800">
                <a:solidFill>
                  <a:srgbClr val="FFFFFF"/>
                </a:solidFill>
              </a:rPr>
              <a:t> reliable in helping to identify minerals?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8" name="Google Shape;108;p15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5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0" name="Google Shape;110;p15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Colour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17" name="Google Shape;117;p16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6">
            <a:hlinkClick r:id="rId4" action="ppaction://hlinksldjump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9" name="Google Shape;119;p16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76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>
            <a:hlinkClick r:id="rId3" action="ppaction://hlinksldjump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List the four layers of the Earth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6" name="Google Shape;126;p1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Topic 1 -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7">
            <a:hlinkClick r:id=""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8" name="Google Shape;128;p17">
            <a:hlinkClick r:id="" action="ppaction://hlinkshowjump?jump=nextslide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8133BC-23C3-4263-AB16-E2D86140E37E}"/>
</file>

<file path=customXml/itemProps2.xml><?xml version="1.0" encoding="utf-8"?>
<ds:datastoreItem xmlns:ds="http://schemas.openxmlformats.org/officeDocument/2006/customXml" ds:itemID="{9F905CA3-E911-4335-9390-CD97414BD9AF}"/>
</file>

<file path=customXml/itemProps3.xml><?xml version="1.0" encoding="utf-8"?>
<ds:datastoreItem xmlns:ds="http://schemas.openxmlformats.org/officeDocument/2006/customXml" ds:itemID="{8701237D-64D3-402E-8E09-1112DC4F544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Microsoft Macintosh PowerPoint</Application>
  <PresentationFormat>On-screen Show (4:3)</PresentationFormat>
  <Paragraphs>206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Trebuchet MS</vt:lpstr>
      <vt:lpstr>Wave</vt:lpstr>
      <vt:lpstr>Earth Science Revision</vt:lpstr>
      <vt:lpstr>JEOPARDY BOARD</vt:lpstr>
      <vt:lpstr>Topic 1 - $100 Question</vt:lpstr>
      <vt:lpstr>Topic 1 - $100 Answer</vt:lpstr>
      <vt:lpstr>Topic 1 - $200 Question</vt:lpstr>
      <vt:lpstr>Topic 1 - $200 Answer</vt:lpstr>
      <vt:lpstr>Topic 1 - $300 Question</vt:lpstr>
      <vt:lpstr>Topic 1 - $300 Answer</vt:lpstr>
      <vt:lpstr>Topic 1 - $400 Question</vt:lpstr>
      <vt:lpstr>Topic 1 - $400 Answer</vt:lpstr>
      <vt:lpstr>Topic 1 - $500 Question</vt:lpstr>
      <vt:lpstr>Topic 1 - $500 Answer</vt:lpstr>
      <vt:lpstr>Topic 2 - $100 Question</vt:lpstr>
      <vt:lpstr>Topic 2 - $100 Answer</vt:lpstr>
      <vt:lpstr>Topic 2 - $200 Question</vt:lpstr>
      <vt:lpstr>Topic 2 - $200 Answer</vt:lpstr>
      <vt:lpstr>Topic 2 - $300 Question</vt:lpstr>
      <vt:lpstr>Topic 2 - $300 Answer</vt:lpstr>
      <vt:lpstr>Topic 2 - $400 Question</vt:lpstr>
      <vt:lpstr>Topic 2 - $400 Answer</vt:lpstr>
      <vt:lpstr>Topic 2 - $500 Question</vt:lpstr>
      <vt:lpstr>Topic 2 - $500 Answer</vt:lpstr>
      <vt:lpstr>Topic 3 - $100 Question</vt:lpstr>
      <vt:lpstr>Topic 3 - $100 Answer</vt:lpstr>
      <vt:lpstr>Topic 3 - $200 Question</vt:lpstr>
      <vt:lpstr>Topic 3 - $200 Answer</vt:lpstr>
      <vt:lpstr>Topic 3 - $300 Question</vt:lpstr>
      <vt:lpstr>Topic 3 - $300 Answer</vt:lpstr>
      <vt:lpstr>Topic 3 - $400 Question</vt:lpstr>
      <vt:lpstr>Topic 3 - $400 Answer</vt:lpstr>
      <vt:lpstr>Topic 3 - $500 Question</vt:lpstr>
      <vt:lpstr>Topic 3 - $500 Answer</vt:lpstr>
      <vt:lpstr>Topic 4 - $100 Question</vt:lpstr>
      <vt:lpstr>Topic 4 - $100 Answer</vt:lpstr>
      <vt:lpstr>Topic 4 - $200 Question</vt:lpstr>
      <vt:lpstr>Topic 4 - $200 Answer</vt:lpstr>
      <vt:lpstr>Topic 4 - $300 Question</vt:lpstr>
      <vt:lpstr>Topic 4 - $300 Answer</vt:lpstr>
      <vt:lpstr>Topic 4 - $400 Question</vt:lpstr>
      <vt:lpstr>Topic 4 - $400 Answer</vt:lpstr>
      <vt:lpstr>Topic 4 - $500 Question</vt:lpstr>
      <vt:lpstr>Topic 4 - $500 Answer</vt:lpstr>
      <vt:lpstr>Topic 5 - $100 Question</vt:lpstr>
      <vt:lpstr>Topic 5 - $100 Answer</vt:lpstr>
      <vt:lpstr>Topic 5 - $200 Question</vt:lpstr>
      <vt:lpstr>Topic 5 - $200 Answer</vt:lpstr>
      <vt:lpstr>Topic 5 - $300 Question</vt:lpstr>
      <vt:lpstr>Topic 5 - $300 Answer</vt:lpstr>
      <vt:lpstr>Topic 5 - $400 Question</vt:lpstr>
      <vt:lpstr>Topic 5 - $400 Answer</vt:lpstr>
      <vt:lpstr>Topic 5 - $500 Question</vt:lpstr>
      <vt:lpstr>Topic 5 - $500 Answer</vt:lpstr>
      <vt:lpstr>FINAL</vt:lpstr>
      <vt:lpstr>Final Jeopardy Question</vt:lpstr>
      <vt:lpstr>Final Jeopardy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Science Revision</dc:title>
  <cp:lastModifiedBy>Joshua Arlidge</cp:lastModifiedBy>
  <cp:revision>1</cp:revision>
  <dcterms:modified xsi:type="dcterms:W3CDTF">2021-03-28T15:56:20Z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