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6" r:id="rId4"/>
  </p:sldMasterIdLst>
  <p:notesMasterIdLst>
    <p:notesMasterId r:id="rId21"/>
  </p:notesMasterIdLst>
  <p:handoutMasterIdLst>
    <p:handoutMasterId r:id="rId22"/>
  </p:handoutMasterIdLst>
  <p:sldIdLst>
    <p:sldId id="281" r:id="rId5"/>
    <p:sldId id="294" r:id="rId6"/>
    <p:sldId id="299" r:id="rId7"/>
    <p:sldId id="269" r:id="rId8"/>
    <p:sldId id="271" r:id="rId9"/>
    <p:sldId id="306" r:id="rId10"/>
    <p:sldId id="296" r:id="rId11"/>
    <p:sldId id="307" r:id="rId12"/>
    <p:sldId id="308" r:id="rId13"/>
    <p:sldId id="309" r:id="rId14"/>
    <p:sldId id="310" r:id="rId15"/>
    <p:sldId id="311" r:id="rId16"/>
    <p:sldId id="312" r:id="rId17"/>
    <p:sldId id="313" r:id="rId18"/>
    <p:sldId id="314" r:id="rId19"/>
    <p:sldId id="3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66C"/>
    <a:srgbClr val="A14986"/>
    <a:srgbClr val="674CA6"/>
    <a:srgbClr val="AC6851"/>
    <a:srgbClr val="B3FFFF"/>
    <a:srgbClr val="FFFFFF"/>
    <a:srgbClr val="3B8CC1"/>
    <a:srgbClr val="4799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4A9DCC-E3A6-43EC-9E69-A3C1EB41C65C}" v="1" dt="2024-09-03T03:17:55.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YHORN Yvonne [Southern River College]" userId="9964fc58-1de6-4ece-bc4f-fcbddc72e144" providerId="ADAL" clId="{9E4A9DCC-E3A6-43EC-9E69-A3C1EB41C65C}"/>
    <pc:docChg chg="custSel modSld">
      <pc:chgData name="TRYHORN Yvonne [Southern River College]" userId="9964fc58-1de6-4ece-bc4f-fcbddc72e144" providerId="ADAL" clId="{9E4A9DCC-E3A6-43EC-9E69-A3C1EB41C65C}" dt="2024-09-03T03:17:55.855" v="0" actId="27636"/>
      <pc:docMkLst>
        <pc:docMk/>
      </pc:docMkLst>
      <pc:sldChg chg="modSp mod">
        <pc:chgData name="TRYHORN Yvonne [Southern River College]" userId="9964fc58-1de6-4ece-bc4f-fcbddc72e144" providerId="ADAL" clId="{9E4A9DCC-E3A6-43EC-9E69-A3C1EB41C65C}" dt="2024-09-03T03:17:55.855" v="0" actId="27636"/>
        <pc:sldMkLst>
          <pc:docMk/>
          <pc:sldMk cId="894642921" sldId="308"/>
        </pc:sldMkLst>
        <pc:spChg chg="mod">
          <ac:chgData name="TRYHORN Yvonne [Southern River College]" userId="9964fc58-1de6-4ece-bc4f-fcbddc72e144" providerId="ADAL" clId="{9E4A9DCC-E3A6-43EC-9E69-A3C1EB41C65C}" dt="2024-09-03T03:17:55.855" v="0" actId="27636"/>
          <ac:spMkLst>
            <pc:docMk/>
            <pc:sldMk cId="894642921" sldId="308"/>
            <ac:spMk id="5" creationId="{946A4C62-537A-4088-BB06-E83623895F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9/2/2024</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5AC32-BD67-2C45-A28D-5517180A3BBA}"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EB0CA-5347-BE45-89FE-1F444883507D}" type="slidenum">
              <a:rPr lang="en-US" smtClean="0"/>
              <a:t>‹#›</a:t>
            </a:fld>
            <a:endParaRPr lang="en-US"/>
          </a:p>
        </p:txBody>
      </p:sp>
    </p:spTree>
    <p:extLst>
      <p:ext uri="{BB962C8B-B14F-4D97-AF65-F5344CB8AC3E}">
        <p14:creationId xmlns:p14="http://schemas.microsoft.com/office/powerpoint/2010/main" val="64590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Goal Setup">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53881"/>
            <a:ext cx="2572719" cy="495947"/>
          </a:xfrm>
          <a:prstGeom prst="rect">
            <a:avLst/>
          </a:prstGeom>
          <a:solidFill>
            <a:srgbClr val="23566C"/>
          </a:solidFill>
        </p:spPr>
        <p:txBody>
          <a:bodyPr wrap="square" rtlCol="0" anchor="ctr">
            <a:noAutofit/>
          </a:bodyPr>
          <a:lstStyle/>
          <a:p>
            <a:r>
              <a:rPr lang="en-US" sz="2400" b="1">
                <a:solidFill>
                  <a:srgbClr val="B3FFFF"/>
                </a:solidFill>
                <a:latin typeface="Futura Medium" panose="020B0602020204020303" pitchFamily="34" charset="-79"/>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a:solidFill>
                  <a:srgbClr val="23566C"/>
                </a:solidFill>
                <a:latin typeface="Futura Medium" panose="020B0602020204020303" pitchFamily="34" charset="-79"/>
                <a:cs typeface="Futura Medium" panose="020B0602020204020303" pitchFamily="34" charset="-79"/>
              </a:rPr>
              <a:t>Think </a:t>
            </a:r>
          </a:p>
          <a:p>
            <a:r>
              <a:rPr lang="en-US" sz="3600" b="1">
                <a:solidFill>
                  <a:srgbClr val="23566C"/>
                </a:solidFill>
                <a:latin typeface="Futura Medium" panose="020B0602020204020303" pitchFamily="34" charset="-79"/>
                <a:cs typeface="Futura Medium" panose="020B0602020204020303" pitchFamily="34" charset="-79"/>
              </a:rPr>
              <a:t>Pair</a:t>
            </a:r>
          </a:p>
          <a:p>
            <a:r>
              <a:rPr lang="en-US" sz="3600" b="1">
                <a:solidFill>
                  <a:srgbClr val="23566C"/>
                </a:solidFill>
                <a:latin typeface="Futura Medium" panose="020B0602020204020303" pitchFamily="34" charset="-79"/>
                <a:cs typeface="Futura Medium" panose="020B0602020204020303" pitchFamily="34" charset="-79"/>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3B8CC1"/>
          </a:solidFill>
        </p:spPr>
        <p:txBody>
          <a:bodyPr tIns="144000" bIns="0"/>
          <a:lstStyle>
            <a:lvl1pPr marL="0" indent="0">
              <a:buNone/>
              <a:defRPr sz="7200" b="1">
                <a:solidFill>
                  <a:schemeClr val="bg1"/>
                </a:solidFill>
                <a:latin typeface="OpenDyslexic" charset="0"/>
                <a:ea typeface="OpenDyslexic" charset="0"/>
                <a:cs typeface="OpenDyslexic" charset="0"/>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414937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3B8CC1"/>
          </a:solidFill>
        </p:spPr>
        <p:txBody>
          <a:bodyPr anchor="ctr">
            <a:normAutofit/>
          </a:bodyPr>
          <a:lstStyle>
            <a:lvl1pPr marL="0" indent="0" algn="l">
              <a:buNone/>
              <a:defRPr sz="1800" b="1">
                <a:solidFill>
                  <a:schemeClr val="bg1"/>
                </a:solidFill>
                <a:latin typeface="OpenDyslexic" charset="0"/>
                <a:ea typeface="OpenDyslexic" charset="0"/>
                <a:cs typeface="OpenDyslexic" charset="0"/>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23566C"/>
          </a:solidFill>
        </p:spPr>
        <p:txBody>
          <a:bodyPr wrap="square" rtlCol="0" anchor="ctr">
            <a:noAutofit/>
          </a:bodyPr>
          <a:lstStyle/>
          <a:p>
            <a:pPr algn="ctr"/>
            <a:r>
              <a:rPr lang="en-US" sz="1600" b="1">
                <a:solidFill>
                  <a:srgbClr val="B3FFFF"/>
                </a:solidFill>
                <a:latin typeface="Futura Medium" panose="020B0602020204020303" pitchFamily="34" charset="-79"/>
                <a:cs typeface="Futura Medium" panose="020B0602020204020303" pitchFamily="34" charset="-79"/>
              </a:rPr>
              <a:t>Independent Practice</a:t>
            </a:r>
          </a:p>
        </p:txBody>
      </p:sp>
      <p:sp>
        <p:nvSpPr>
          <p:cNvPr id="20" name="Text Placeholder 5">
            <a:extLst>
              <a:ext uri="{FF2B5EF4-FFF2-40B4-BE49-F238E27FC236}">
                <a16:creationId xmlns:a16="http://schemas.microsoft.com/office/drawing/2014/main" id="{2A7343F6-8A3F-024A-BAB1-A40A1A630C10}"/>
              </a:ext>
            </a:extLst>
          </p:cNvPr>
          <p:cNvSpPr>
            <a:spLocks noGrp="1"/>
          </p:cNvSpPr>
          <p:nvPr>
            <p:ph type="body" sz="quarter" idx="21" hasCustomPrompt="1"/>
          </p:nvPr>
        </p:nvSpPr>
        <p:spPr>
          <a:xfrm>
            <a:off x="9644135" y="287950"/>
            <a:ext cx="2162572" cy="288424"/>
          </a:xfrm>
          <a:prstGeom prst="rect">
            <a:avLst/>
          </a:prstGeom>
          <a:solidFill>
            <a:schemeClr val="accent2">
              <a:lumMod val="75000"/>
            </a:schemeClr>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Check for Understanding</a:t>
            </a:r>
            <a:endParaRPr lang="en-US"/>
          </a:p>
        </p:txBody>
      </p:sp>
      <p:sp>
        <p:nvSpPr>
          <p:cNvPr id="21" name="Text Placeholder 48">
            <a:extLst>
              <a:ext uri="{FF2B5EF4-FFF2-40B4-BE49-F238E27FC236}">
                <a16:creationId xmlns:a16="http://schemas.microsoft.com/office/drawing/2014/main" id="{81597401-FB89-084B-955C-A0C7FAB02436}"/>
              </a:ext>
            </a:extLst>
          </p:cNvPr>
          <p:cNvSpPr>
            <a:spLocks noGrp="1"/>
          </p:cNvSpPr>
          <p:nvPr>
            <p:ph type="body" sz="quarter" idx="18" hasCustomPrompt="1"/>
          </p:nvPr>
        </p:nvSpPr>
        <p:spPr>
          <a:xfrm>
            <a:off x="9646920" y="572262"/>
            <a:ext cx="215978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Questions</a:t>
            </a:r>
          </a:p>
        </p:txBody>
      </p:sp>
      <p:sp>
        <p:nvSpPr>
          <p:cNvPr id="22" name="Text Placeholder 5">
            <a:extLst>
              <a:ext uri="{FF2B5EF4-FFF2-40B4-BE49-F238E27FC236}">
                <a16:creationId xmlns:a16="http://schemas.microsoft.com/office/drawing/2014/main" id="{A82891C2-3E9D-4241-85E7-747B1595FB99}"/>
              </a:ext>
            </a:extLst>
          </p:cNvPr>
          <p:cNvSpPr>
            <a:spLocks noGrp="1"/>
          </p:cNvSpPr>
          <p:nvPr>
            <p:ph type="body" sz="quarter" idx="22" hasCustomPrompt="1"/>
          </p:nvPr>
        </p:nvSpPr>
        <p:spPr>
          <a:xfrm>
            <a:off x="9644135" y="2395402"/>
            <a:ext cx="2162572" cy="288424"/>
          </a:xfrm>
          <a:prstGeom prst="rect">
            <a:avLst/>
          </a:prstGeom>
          <a:solidFill>
            <a:srgbClr val="7030A0"/>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Hints</a:t>
            </a:r>
            <a:endParaRPr lang="en-US"/>
          </a:p>
        </p:txBody>
      </p:sp>
      <p:sp>
        <p:nvSpPr>
          <p:cNvPr id="23" name="Text Placeholder 48">
            <a:extLst>
              <a:ext uri="{FF2B5EF4-FFF2-40B4-BE49-F238E27FC236}">
                <a16:creationId xmlns:a16="http://schemas.microsoft.com/office/drawing/2014/main" id="{8A690C59-B342-0648-BCE5-1C98B5A89AD7}"/>
              </a:ext>
            </a:extLst>
          </p:cNvPr>
          <p:cNvSpPr>
            <a:spLocks noGrp="1"/>
          </p:cNvSpPr>
          <p:nvPr>
            <p:ph type="body" sz="quarter" idx="19" hasCustomPrompt="1"/>
          </p:nvPr>
        </p:nvSpPr>
        <p:spPr>
          <a:xfrm>
            <a:off x="9646920" y="2676906"/>
            <a:ext cx="216300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Tips for them</a:t>
            </a:r>
          </a:p>
        </p:txBody>
      </p:sp>
      <p:sp>
        <p:nvSpPr>
          <p:cNvPr id="24" name="Text Placeholder 5">
            <a:extLst>
              <a:ext uri="{FF2B5EF4-FFF2-40B4-BE49-F238E27FC236}">
                <a16:creationId xmlns:a16="http://schemas.microsoft.com/office/drawing/2014/main" id="{17B4E049-9FD5-E24B-B3BE-5C09B449C3F6}"/>
              </a:ext>
            </a:extLst>
          </p:cNvPr>
          <p:cNvSpPr>
            <a:spLocks noGrp="1"/>
          </p:cNvSpPr>
          <p:nvPr>
            <p:ph type="body" sz="quarter" idx="23" hasCustomPrompt="1"/>
          </p:nvPr>
        </p:nvSpPr>
        <p:spPr>
          <a:xfrm>
            <a:off x="9644135" y="4502854"/>
            <a:ext cx="2162572" cy="288424"/>
          </a:xfrm>
          <a:prstGeom prst="rect">
            <a:avLst/>
          </a:prstGeom>
          <a:solidFill>
            <a:srgbClr val="A14986"/>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Vocabulary</a:t>
            </a:r>
            <a:endParaRPr lang="en-US"/>
          </a:p>
        </p:txBody>
      </p:sp>
      <p:sp>
        <p:nvSpPr>
          <p:cNvPr id="25" name="Text Placeholder 48">
            <a:extLst>
              <a:ext uri="{FF2B5EF4-FFF2-40B4-BE49-F238E27FC236}">
                <a16:creationId xmlns:a16="http://schemas.microsoft.com/office/drawing/2014/main" id="{5E376940-61D8-D142-9880-9EE380DE8579}"/>
              </a:ext>
            </a:extLst>
          </p:cNvPr>
          <p:cNvSpPr>
            <a:spLocks noGrp="1"/>
          </p:cNvSpPr>
          <p:nvPr>
            <p:ph type="body" sz="quarter" idx="20" hasCustomPrompt="1"/>
          </p:nvPr>
        </p:nvSpPr>
        <p:spPr>
          <a:xfrm>
            <a:off x="9646920" y="4787720"/>
            <a:ext cx="2159787" cy="1062455"/>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words</a:t>
            </a:r>
          </a:p>
        </p:txBody>
      </p:sp>
      <p:sp>
        <p:nvSpPr>
          <p:cNvPr id="10" name="TextBox 9"/>
          <p:cNvSpPr txBox="1"/>
          <p:nvPr userDrawn="1"/>
        </p:nvSpPr>
        <p:spPr>
          <a:xfrm>
            <a:off x="522514" y="1378857"/>
            <a:ext cx="9054874" cy="4978400"/>
          </a:xfrm>
          <a:prstGeom prst="rect">
            <a:avLst/>
          </a:prstGeom>
          <a:noFill/>
          <a:ln>
            <a:noFill/>
          </a:ln>
        </p:spPr>
        <p:txBody>
          <a:bodyPr wrap="square" rtlCol="0" anchor="t" anchorCtr="0">
            <a:normAutofit/>
          </a:bodyPr>
          <a:lstStyle/>
          <a:p>
            <a:pPr algn="l"/>
            <a:endParaRPr lang="en-US" sz="2000">
              <a:solidFill>
                <a:srgbClr val="23566C"/>
              </a:solidFill>
              <a:latin typeface="OpenDyslexic" charset="0"/>
              <a:ea typeface="OpenDyslexic" charset="0"/>
              <a:cs typeface="OpenDyslexic" charset="0"/>
            </a:endParaRPr>
          </a:p>
        </p:txBody>
      </p:sp>
    </p:spTree>
    <p:extLst>
      <p:ext uri="{BB962C8B-B14F-4D97-AF65-F5344CB8AC3E}">
        <p14:creationId xmlns:p14="http://schemas.microsoft.com/office/powerpoint/2010/main" val="427372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53881"/>
            <a:ext cx="2572719" cy="495947"/>
          </a:xfrm>
          <a:prstGeom prst="rect">
            <a:avLst/>
          </a:prstGeom>
          <a:solidFill>
            <a:srgbClr val="23566C"/>
          </a:solidFill>
        </p:spPr>
        <p:txBody>
          <a:bodyPr wrap="square" rtlCol="0" anchor="ctr">
            <a:noAutofit/>
          </a:bodyPr>
          <a:lstStyle/>
          <a:p>
            <a:r>
              <a:rPr lang="en-US" sz="2400" b="1">
                <a:solidFill>
                  <a:srgbClr val="B3FFFF"/>
                </a:solidFill>
                <a:latin typeface="Futura Medium" panose="020B0602020204020303" pitchFamily="34" charset="-79"/>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3B8CC1"/>
          </a:solidFill>
        </p:spPr>
        <p:txBody>
          <a:bodyPr tIns="144000" bIns="0"/>
          <a:lstStyle>
            <a:lvl1pPr marL="0" indent="0">
              <a:buNone/>
              <a:defRPr sz="6000" b="1">
                <a:solidFill>
                  <a:schemeClr val="bg1"/>
                </a:solidFill>
                <a:latin typeface="OpenDyslexic" charset="0"/>
                <a:ea typeface="OpenDyslexic" charset="0"/>
                <a:cs typeface="OpenDyslexic" charset="0"/>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41960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13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7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509866" cy="515262"/>
          </a:xfrm>
          <a:prstGeom prst="rect">
            <a:avLst/>
          </a:prstGeom>
          <a:solidFill>
            <a:srgbClr val="23566C"/>
          </a:solidFill>
          <a:ln>
            <a:noFill/>
          </a:ln>
        </p:spPr>
        <p:txBody>
          <a:bodyPr wrap="square" rtlCol="0" anchor="ctr">
            <a:noAutofit/>
          </a:bodyPr>
          <a:lstStyle/>
          <a:p>
            <a:r>
              <a:rPr lang="en-US" sz="2400" b="1">
                <a:solidFill>
                  <a:srgbClr val="B3FFFF"/>
                </a:solidFill>
                <a:latin typeface="Futura Medium" panose="020B0602020204020303" pitchFamily="34" charset="-79"/>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5256496" cy="495947"/>
          </a:xfrm>
          <a:prstGeom prst="rect">
            <a:avLst/>
          </a:prstGeom>
          <a:solidFill>
            <a:srgbClr val="B3FFFF"/>
          </a:solidFill>
          <a:ln>
            <a:noFill/>
          </a:ln>
        </p:spPr>
        <p:txBody>
          <a:bodyPr wrap="square" rtlCol="0" anchor="ctr">
            <a:normAutofit/>
          </a:bodyPr>
          <a:lstStyle/>
          <a:p>
            <a:r>
              <a:rPr lang="en-US" sz="2400" b="1">
                <a:solidFill>
                  <a:srgbClr val="23566C"/>
                </a:solidFill>
                <a:latin typeface="Futura Medium" panose="020B0602020204020303" pitchFamily="34" charset="-79"/>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3B8CC1"/>
          </a:solidFill>
        </p:spPr>
        <p:txBody>
          <a:bodyPr tIns="144000" bIns="0"/>
          <a:lstStyle>
            <a:lvl1pPr marL="0" indent="0">
              <a:buNone/>
              <a:defRPr sz="6000" b="1">
                <a:solidFill>
                  <a:schemeClr val="bg1"/>
                </a:solidFill>
                <a:latin typeface="OpenDyslexic" charset="0"/>
                <a:ea typeface="OpenDyslexic" charset="0"/>
                <a:cs typeface="OpenDyslexic" charset="0"/>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a:solidFill>
                  <a:srgbClr val="23566C"/>
                </a:solidFill>
                <a:latin typeface="OpenDyslexic" charset="0"/>
                <a:ea typeface="OpenDyslexic" charset="0"/>
                <a:cs typeface="OpenDyslexic" charset="0"/>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definition</a:t>
            </a:r>
          </a:p>
        </p:txBody>
      </p:sp>
    </p:spTree>
    <p:extLst>
      <p:ext uri="{BB962C8B-B14F-4D97-AF65-F5344CB8AC3E}">
        <p14:creationId xmlns:p14="http://schemas.microsoft.com/office/powerpoint/2010/main" val="3877841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509866" cy="515262"/>
          </a:xfrm>
          <a:prstGeom prst="rect">
            <a:avLst/>
          </a:prstGeom>
          <a:solidFill>
            <a:srgbClr val="23566C"/>
          </a:solidFill>
          <a:ln>
            <a:noFill/>
          </a:ln>
        </p:spPr>
        <p:txBody>
          <a:bodyPr wrap="square" rtlCol="0" anchor="ctr">
            <a:noAutofit/>
          </a:bodyPr>
          <a:lstStyle/>
          <a:p>
            <a:r>
              <a:rPr lang="en-US" sz="2400" b="1">
                <a:solidFill>
                  <a:srgbClr val="B3FFFF"/>
                </a:solidFill>
                <a:latin typeface="Futura Medium" panose="020B0602020204020303" pitchFamily="34" charset="-79"/>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5256496" cy="495947"/>
          </a:xfrm>
          <a:prstGeom prst="rect">
            <a:avLst/>
          </a:prstGeom>
          <a:solidFill>
            <a:srgbClr val="B3FFFF"/>
          </a:solidFill>
          <a:ln>
            <a:noFill/>
          </a:ln>
        </p:spPr>
        <p:txBody>
          <a:bodyPr wrap="square" rtlCol="0" anchor="ctr">
            <a:normAutofit/>
          </a:bodyPr>
          <a:lstStyle/>
          <a:p>
            <a:r>
              <a:rPr lang="en-US" sz="2400" b="1">
                <a:solidFill>
                  <a:srgbClr val="23566C"/>
                </a:solidFill>
                <a:latin typeface="Futura Medium" panose="020B0602020204020303" pitchFamily="34" charset="-79"/>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3B8CC1"/>
          </a:solidFill>
        </p:spPr>
        <p:txBody>
          <a:bodyPr tIns="144000" bIns="0"/>
          <a:lstStyle>
            <a:lvl1pPr marL="0" indent="0">
              <a:buNone/>
              <a:defRPr sz="6000" b="1">
                <a:solidFill>
                  <a:schemeClr val="bg1"/>
                </a:solidFill>
                <a:latin typeface="OpenDyslexic" charset="0"/>
                <a:ea typeface="OpenDyslexic" charset="0"/>
                <a:cs typeface="OpenDyslexic" charset="0"/>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a:solidFill>
                  <a:srgbClr val="23566C"/>
                </a:solidFill>
                <a:latin typeface="OpenDyslexic" charset="0"/>
                <a:ea typeface="OpenDyslexic" charset="0"/>
                <a:cs typeface="OpenDyslexic" charset="0"/>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 is</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a:solidFill>
                  <a:srgbClr val="23566C"/>
                </a:solidFill>
                <a:latin typeface="OpenDyslexic" charset="0"/>
                <a:ea typeface="OpenDyslexic" charset="0"/>
                <a:cs typeface="OpenDyslexic" charset="0"/>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definition</a:t>
            </a:r>
          </a:p>
        </p:txBody>
      </p:sp>
    </p:spTree>
    <p:extLst>
      <p:ext uri="{BB962C8B-B14F-4D97-AF65-F5344CB8AC3E}">
        <p14:creationId xmlns:p14="http://schemas.microsoft.com/office/powerpoint/2010/main" val="37373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509866" cy="515262"/>
          </a:xfrm>
          <a:prstGeom prst="rect">
            <a:avLst/>
          </a:prstGeom>
          <a:solidFill>
            <a:srgbClr val="23566C"/>
          </a:solidFill>
          <a:ln>
            <a:noFill/>
          </a:ln>
        </p:spPr>
        <p:txBody>
          <a:bodyPr wrap="square" rtlCol="0" anchor="ctr">
            <a:noAutofit/>
          </a:bodyPr>
          <a:lstStyle/>
          <a:p>
            <a:r>
              <a:rPr lang="en-US" sz="2400" b="1">
                <a:solidFill>
                  <a:srgbClr val="B3FFFF"/>
                </a:solidFill>
                <a:latin typeface="Futura Medium" panose="020B0602020204020303" pitchFamily="34" charset="-79"/>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2203053" cy="495947"/>
          </a:xfrm>
          <a:prstGeom prst="rect">
            <a:avLst/>
          </a:prstGeom>
          <a:solidFill>
            <a:srgbClr val="B3FFFF"/>
          </a:solidFill>
          <a:ln>
            <a:noFill/>
          </a:ln>
        </p:spPr>
        <p:txBody>
          <a:bodyPr wrap="square" rtlCol="0" anchor="ctr">
            <a:normAutofit/>
          </a:bodyPr>
          <a:lstStyle/>
          <a:p>
            <a:r>
              <a:rPr lang="en-US" sz="2400" b="1">
                <a:solidFill>
                  <a:srgbClr val="23566C"/>
                </a:solidFill>
                <a:latin typeface="Futura Medium" panose="020B0602020204020303" pitchFamily="34" charset="-79"/>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3B8CC1"/>
          </a:solidFill>
        </p:spPr>
        <p:txBody>
          <a:bodyPr tIns="144000" bIns="0"/>
          <a:lstStyle>
            <a:lvl1pPr marL="0" indent="0">
              <a:buNone/>
              <a:defRPr sz="6000" b="1">
                <a:solidFill>
                  <a:schemeClr val="bg1"/>
                </a:solidFill>
                <a:latin typeface="OpenDyslexic" charset="0"/>
                <a:ea typeface="OpenDyslexic" charset="0"/>
                <a:cs typeface="OpenDyslexic" charset="0"/>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4209967"/>
          </a:xfrm>
          <a:prstGeom prst="rect">
            <a:avLst/>
          </a:prstGeom>
          <a:noFill/>
        </p:spPr>
        <p:txBody>
          <a:bodyPr tIns="144000" bIns="0" anchor="ctr"/>
          <a:lstStyle>
            <a:lvl1pPr marL="0" indent="0" algn="ctr">
              <a:buNone/>
              <a:defRPr sz="6000" b="1">
                <a:solidFill>
                  <a:srgbClr val="23566C"/>
                </a:solidFill>
                <a:latin typeface="OpenDyslexic" charset="0"/>
                <a:ea typeface="OpenDyslexic" charset="0"/>
                <a:cs typeface="OpenDyslexic" charset="0"/>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Target: Easy</a:t>
            </a:r>
          </a:p>
          <a:p>
            <a:pPr lvl="0"/>
            <a:r>
              <a:rPr lang="en-US"/>
              <a:t>Easy: Target</a:t>
            </a:r>
          </a:p>
        </p:txBody>
      </p:sp>
    </p:spTree>
    <p:extLst>
      <p:ext uri="{BB962C8B-B14F-4D97-AF65-F5344CB8AC3E}">
        <p14:creationId xmlns:p14="http://schemas.microsoft.com/office/powerpoint/2010/main" val="61999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3B8CC1"/>
          </a:solidFill>
        </p:spPr>
        <p:txBody>
          <a:bodyPr anchor="ctr">
            <a:normAutofit/>
          </a:bodyPr>
          <a:lstStyle>
            <a:lvl1pPr marL="0" indent="0" algn="l">
              <a:buNone/>
              <a:defRPr sz="1800" b="1">
                <a:solidFill>
                  <a:schemeClr val="bg1"/>
                </a:solidFill>
                <a:latin typeface="OpenDyslexic" charset="0"/>
                <a:ea typeface="OpenDyslexic" charset="0"/>
                <a:cs typeface="OpenDyslexic" charset="0"/>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23566C"/>
          </a:solidFill>
        </p:spPr>
        <p:txBody>
          <a:bodyPr wrap="square" rtlCol="0" anchor="ctr">
            <a:noAutofit/>
          </a:bodyPr>
          <a:lstStyle/>
          <a:p>
            <a:pPr algn="ctr"/>
            <a:r>
              <a:rPr lang="en-US" sz="1600" b="1">
                <a:solidFill>
                  <a:srgbClr val="B3FFFF"/>
                </a:solidFill>
                <a:latin typeface="Futura Medium" panose="020B0602020204020303" pitchFamily="34" charset="-79"/>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a:solidFill>
                <a:schemeClr val="bg1"/>
              </a:solidFill>
              <a:latin typeface="Futura Medium" panose="020B0602020204020303" pitchFamily="34" charset="-79"/>
              <a:cs typeface="Futura Medium" panose="020B0602020204020303" pitchFamily="34" charset="-79"/>
            </a:endParaRPr>
          </a:p>
        </p:txBody>
      </p:sp>
      <p:sp>
        <p:nvSpPr>
          <p:cNvPr id="59" name="Text Placeholder 5">
            <a:extLst>
              <a:ext uri="{FF2B5EF4-FFF2-40B4-BE49-F238E27FC236}">
                <a16:creationId xmlns:a16="http://schemas.microsoft.com/office/drawing/2014/main" id="{D065E96F-34B9-6940-8CF5-B5BC1E923DCB}"/>
              </a:ext>
            </a:extLst>
          </p:cNvPr>
          <p:cNvSpPr>
            <a:spLocks noGrp="1"/>
          </p:cNvSpPr>
          <p:nvPr>
            <p:ph type="body" sz="quarter" idx="21" hasCustomPrompt="1"/>
          </p:nvPr>
        </p:nvSpPr>
        <p:spPr>
          <a:xfrm>
            <a:off x="9644135" y="287950"/>
            <a:ext cx="2162572" cy="288424"/>
          </a:xfrm>
          <a:prstGeom prst="rect">
            <a:avLst/>
          </a:prstGeom>
          <a:solidFill>
            <a:schemeClr val="accent6">
              <a:lumMod val="75000"/>
            </a:schemeClr>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Make the connection</a:t>
            </a:r>
            <a:endParaRPr lang="en-US"/>
          </a:p>
        </p:txBody>
      </p:sp>
      <p:sp>
        <p:nvSpPr>
          <p:cNvPr id="60" name="Text Placeholder 48">
            <a:extLst>
              <a:ext uri="{FF2B5EF4-FFF2-40B4-BE49-F238E27FC236}">
                <a16:creationId xmlns:a16="http://schemas.microsoft.com/office/drawing/2014/main" id="{74718A69-45DC-3349-AC14-1CB203717716}"/>
              </a:ext>
            </a:extLst>
          </p:cNvPr>
          <p:cNvSpPr>
            <a:spLocks noGrp="1"/>
          </p:cNvSpPr>
          <p:nvPr>
            <p:ph type="body" sz="quarter" idx="18" hasCustomPrompt="1"/>
          </p:nvPr>
        </p:nvSpPr>
        <p:spPr>
          <a:xfrm>
            <a:off x="9646920" y="572262"/>
            <a:ext cx="215978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Questions</a:t>
            </a:r>
          </a:p>
        </p:txBody>
      </p:sp>
      <p:sp>
        <p:nvSpPr>
          <p:cNvPr id="61" name="Text Placeholder 5">
            <a:extLst>
              <a:ext uri="{FF2B5EF4-FFF2-40B4-BE49-F238E27FC236}">
                <a16:creationId xmlns:a16="http://schemas.microsoft.com/office/drawing/2014/main" id="{E8F06128-C65E-E74D-8888-C3B0265B87E5}"/>
              </a:ext>
            </a:extLst>
          </p:cNvPr>
          <p:cNvSpPr>
            <a:spLocks noGrp="1"/>
          </p:cNvSpPr>
          <p:nvPr>
            <p:ph type="body" sz="quarter" idx="22" hasCustomPrompt="1"/>
          </p:nvPr>
        </p:nvSpPr>
        <p:spPr>
          <a:xfrm>
            <a:off x="9644135" y="2395402"/>
            <a:ext cx="2162572" cy="288424"/>
          </a:xfrm>
          <a:prstGeom prst="rect">
            <a:avLst/>
          </a:prstGeom>
          <a:solidFill>
            <a:srgbClr val="7030A0"/>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Hints</a:t>
            </a:r>
            <a:endParaRPr lang="en-US"/>
          </a:p>
        </p:txBody>
      </p:sp>
      <p:sp>
        <p:nvSpPr>
          <p:cNvPr id="62" name="Text Placeholder 48">
            <a:extLst>
              <a:ext uri="{FF2B5EF4-FFF2-40B4-BE49-F238E27FC236}">
                <a16:creationId xmlns:a16="http://schemas.microsoft.com/office/drawing/2014/main" id="{9CC4C70C-1C88-8242-822E-8EB858DBE3EF}"/>
              </a:ext>
            </a:extLst>
          </p:cNvPr>
          <p:cNvSpPr>
            <a:spLocks noGrp="1"/>
          </p:cNvSpPr>
          <p:nvPr>
            <p:ph type="body" sz="quarter" idx="19" hasCustomPrompt="1"/>
          </p:nvPr>
        </p:nvSpPr>
        <p:spPr>
          <a:xfrm>
            <a:off x="9646920" y="2676906"/>
            <a:ext cx="216300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Tips for them</a:t>
            </a:r>
          </a:p>
        </p:txBody>
      </p:sp>
      <p:sp>
        <p:nvSpPr>
          <p:cNvPr id="63" name="Text Placeholder 5">
            <a:extLst>
              <a:ext uri="{FF2B5EF4-FFF2-40B4-BE49-F238E27FC236}">
                <a16:creationId xmlns:a16="http://schemas.microsoft.com/office/drawing/2014/main" id="{DB394B8D-09B6-2D4C-A89A-411FA179F6B4}"/>
              </a:ext>
            </a:extLst>
          </p:cNvPr>
          <p:cNvSpPr>
            <a:spLocks noGrp="1"/>
          </p:cNvSpPr>
          <p:nvPr>
            <p:ph type="body" sz="quarter" idx="23" hasCustomPrompt="1"/>
          </p:nvPr>
        </p:nvSpPr>
        <p:spPr>
          <a:xfrm>
            <a:off x="9644135" y="4502854"/>
            <a:ext cx="2162572" cy="288424"/>
          </a:xfrm>
          <a:prstGeom prst="rect">
            <a:avLst/>
          </a:prstGeom>
          <a:solidFill>
            <a:srgbClr val="A14986"/>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Vocabulary</a:t>
            </a:r>
            <a:endParaRPr lang="en-US"/>
          </a:p>
        </p:txBody>
      </p:sp>
      <p:sp>
        <p:nvSpPr>
          <p:cNvPr id="64" name="Text Placeholder 48">
            <a:extLst>
              <a:ext uri="{FF2B5EF4-FFF2-40B4-BE49-F238E27FC236}">
                <a16:creationId xmlns:a16="http://schemas.microsoft.com/office/drawing/2014/main" id="{9E7179FB-4670-E449-82E2-2342DFBACF6F}"/>
              </a:ext>
            </a:extLst>
          </p:cNvPr>
          <p:cNvSpPr>
            <a:spLocks noGrp="1"/>
          </p:cNvSpPr>
          <p:nvPr>
            <p:ph type="body" sz="quarter" idx="20" hasCustomPrompt="1"/>
          </p:nvPr>
        </p:nvSpPr>
        <p:spPr>
          <a:xfrm>
            <a:off x="9646920" y="4787720"/>
            <a:ext cx="2159787" cy="1062455"/>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words</a:t>
            </a:r>
          </a:p>
        </p:txBody>
      </p:sp>
      <p:sp>
        <p:nvSpPr>
          <p:cNvPr id="2" name="TextBox 1"/>
          <p:cNvSpPr txBox="1"/>
          <p:nvPr userDrawn="1"/>
        </p:nvSpPr>
        <p:spPr>
          <a:xfrm>
            <a:off x="522514" y="1378857"/>
            <a:ext cx="9054874" cy="4978400"/>
          </a:xfrm>
          <a:prstGeom prst="rect">
            <a:avLst/>
          </a:prstGeom>
          <a:noFill/>
          <a:ln>
            <a:noFill/>
          </a:ln>
        </p:spPr>
        <p:txBody>
          <a:bodyPr wrap="square" rtlCol="0" anchor="t" anchorCtr="0">
            <a:normAutofit/>
          </a:bodyPr>
          <a:lstStyle/>
          <a:p>
            <a:pPr algn="l"/>
            <a:endParaRPr lang="en-US" sz="2000">
              <a:solidFill>
                <a:srgbClr val="23566C"/>
              </a:solidFill>
              <a:latin typeface="OpenDyslexic" charset="0"/>
              <a:ea typeface="OpenDyslexic" charset="0"/>
              <a:cs typeface="OpenDyslexic" charset="0"/>
            </a:endParaRPr>
          </a:p>
        </p:txBody>
      </p:sp>
    </p:spTree>
    <p:extLst>
      <p:ext uri="{BB962C8B-B14F-4D97-AF65-F5344CB8AC3E}">
        <p14:creationId xmlns:p14="http://schemas.microsoft.com/office/powerpoint/2010/main" val="404094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3B8CC1"/>
          </a:solidFill>
        </p:spPr>
        <p:txBody>
          <a:bodyPr anchor="ctr">
            <a:normAutofit/>
          </a:bodyPr>
          <a:lstStyle>
            <a:lvl1pPr marL="0" indent="0" algn="l">
              <a:buNone/>
              <a:defRPr sz="1800" b="1">
                <a:solidFill>
                  <a:schemeClr val="bg1"/>
                </a:solidFill>
                <a:latin typeface="OpenDyslexic" charset="0"/>
                <a:ea typeface="OpenDyslexic" charset="0"/>
                <a:cs typeface="OpenDyslexic" charset="0"/>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23566C"/>
          </a:solidFill>
        </p:spPr>
        <p:txBody>
          <a:bodyPr wrap="square" rtlCol="0" anchor="ctr">
            <a:noAutofit/>
          </a:bodyPr>
          <a:lstStyle/>
          <a:p>
            <a:pPr algn="ctr"/>
            <a:r>
              <a:rPr lang="en-US" sz="1600" b="1">
                <a:solidFill>
                  <a:srgbClr val="B3FFFF"/>
                </a:solidFill>
                <a:latin typeface="Futura Medium" panose="020B0602020204020303" pitchFamily="34" charset="-79"/>
                <a:cs typeface="Futura Medium" panose="020B0602020204020303" pitchFamily="34" charset="-79"/>
              </a:rPr>
              <a:t>Content Development</a:t>
            </a:r>
          </a:p>
        </p:txBody>
      </p:sp>
      <p:sp>
        <p:nvSpPr>
          <p:cNvPr id="21" name="Text Placeholder 5">
            <a:extLst>
              <a:ext uri="{FF2B5EF4-FFF2-40B4-BE49-F238E27FC236}">
                <a16:creationId xmlns:a16="http://schemas.microsoft.com/office/drawing/2014/main" id="{578A17B0-D745-3C43-93AB-662F15D9C14B}"/>
              </a:ext>
            </a:extLst>
          </p:cNvPr>
          <p:cNvSpPr>
            <a:spLocks noGrp="1"/>
          </p:cNvSpPr>
          <p:nvPr>
            <p:ph type="body" sz="quarter" idx="21" hasCustomPrompt="1"/>
          </p:nvPr>
        </p:nvSpPr>
        <p:spPr>
          <a:xfrm>
            <a:off x="9644135" y="287950"/>
            <a:ext cx="2162572" cy="288424"/>
          </a:xfrm>
          <a:prstGeom prst="rect">
            <a:avLst/>
          </a:prstGeom>
          <a:solidFill>
            <a:schemeClr val="accent2">
              <a:lumMod val="75000"/>
            </a:schemeClr>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Check for Understanding</a:t>
            </a:r>
            <a:endParaRPr lang="en-US"/>
          </a:p>
        </p:txBody>
      </p:sp>
      <p:sp>
        <p:nvSpPr>
          <p:cNvPr id="22" name="Text Placeholder 48">
            <a:extLst>
              <a:ext uri="{FF2B5EF4-FFF2-40B4-BE49-F238E27FC236}">
                <a16:creationId xmlns:a16="http://schemas.microsoft.com/office/drawing/2014/main" id="{C5AFB84F-2B6E-D646-B782-34B1A586BAEE}"/>
              </a:ext>
            </a:extLst>
          </p:cNvPr>
          <p:cNvSpPr>
            <a:spLocks noGrp="1"/>
          </p:cNvSpPr>
          <p:nvPr>
            <p:ph type="body" sz="quarter" idx="18" hasCustomPrompt="1"/>
          </p:nvPr>
        </p:nvSpPr>
        <p:spPr>
          <a:xfrm>
            <a:off x="9646920" y="572262"/>
            <a:ext cx="215978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Questions</a:t>
            </a:r>
          </a:p>
        </p:txBody>
      </p:sp>
      <p:sp>
        <p:nvSpPr>
          <p:cNvPr id="23" name="Text Placeholder 5">
            <a:extLst>
              <a:ext uri="{FF2B5EF4-FFF2-40B4-BE49-F238E27FC236}">
                <a16:creationId xmlns:a16="http://schemas.microsoft.com/office/drawing/2014/main" id="{8579A7DA-1AA6-6348-9480-0ABDE8E7E869}"/>
              </a:ext>
            </a:extLst>
          </p:cNvPr>
          <p:cNvSpPr>
            <a:spLocks noGrp="1"/>
          </p:cNvSpPr>
          <p:nvPr>
            <p:ph type="body" sz="quarter" idx="22" hasCustomPrompt="1"/>
          </p:nvPr>
        </p:nvSpPr>
        <p:spPr>
          <a:xfrm>
            <a:off x="9644135" y="2395402"/>
            <a:ext cx="2162572" cy="288424"/>
          </a:xfrm>
          <a:prstGeom prst="rect">
            <a:avLst/>
          </a:prstGeom>
          <a:solidFill>
            <a:srgbClr val="7030A0"/>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Hints</a:t>
            </a:r>
            <a:endParaRPr lang="en-US"/>
          </a:p>
        </p:txBody>
      </p:sp>
      <p:sp>
        <p:nvSpPr>
          <p:cNvPr id="24" name="Text Placeholder 48">
            <a:extLst>
              <a:ext uri="{FF2B5EF4-FFF2-40B4-BE49-F238E27FC236}">
                <a16:creationId xmlns:a16="http://schemas.microsoft.com/office/drawing/2014/main" id="{3DC620B8-B5B6-A546-998D-BB0D780266B1}"/>
              </a:ext>
            </a:extLst>
          </p:cNvPr>
          <p:cNvSpPr>
            <a:spLocks noGrp="1"/>
          </p:cNvSpPr>
          <p:nvPr>
            <p:ph type="body" sz="quarter" idx="19" hasCustomPrompt="1"/>
          </p:nvPr>
        </p:nvSpPr>
        <p:spPr>
          <a:xfrm>
            <a:off x="9646920" y="2676906"/>
            <a:ext cx="216300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Tips for them</a:t>
            </a:r>
          </a:p>
        </p:txBody>
      </p:sp>
      <p:sp>
        <p:nvSpPr>
          <p:cNvPr id="25" name="Text Placeholder 5">
            <a:extLst>
              <a:ext uri="{FF2B5EF4-FFF2-40B4-BE49-F238E27FC236}">
                <a16:creationId xmlns:a16="http://schemas.microsoft.com/office/drawing/2014/main" id="{33D9DD79-4FA4-9441-9CD5-FD3E0E184E36}"/>
              </a:ext>
            </a:extLst>
          </p:cNvPr>
          <p:cNvSpPr>
            <a:spLocks noGrp="1"/>
          </p:cNvSpPr>
          <p:nvPr>
            <p:ph type="body" sz="quarter" idx="23" hasCustomPrompt="1"/>
          </p:nvPr>
        </p:nvSpPr>
        <p:spPr>
          <a:xfrm>
            <a:off x="9644135" y="4502854"/>
            <a:ext cx="2162572" cy="288424"/>
          </a:xfrm>
          <a:prstGeom prst="rect">
            <a:avLst/>
          </a:prstGeom>
          <a:solidFill>
            <a:srgbClr val="A14986"/>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Vocabulary</a:t>
            </a:r>
            <a:endParaRPr lang="en-US"/>
          </a:p>
        </p:txBody>
      </p:sp>
      <p:sp>
        <p:nvSpPr>
          <p:cNvPr id="26" name="Text Placeholder 48">
            <a:extLst>
              <a:ext uri="{FF2B5EF4-FFF2-40B4-BE49-F238E27FC236}">
                <a16:creationId xmlns:a16="http://schemas.microsoft.com/office/drawing/2014/main" id="{40DC7D38-E5DA-C74E-92F3-A6FCC9CC0E70}"/>
              </a:ext>
            </a:extLst>
          </p:cNvPr>
          <p:cNvSpPr>
            <a:spLocks noGrp="1"/>
          </p:cNvSpPr>
          <p:nvPr>
            <p:ph type="body" sz="quarter" idx="20" hasCustomPrompt="1"/>
          </p:nvPr>
        </p:nvSpPr>
        <p:spPr>
          <a:xfrm>
            <a:off x="9646920" y="4787720"/>
            <a:ext cx="2159787" cy="1062455"/>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words</a:t>
            </a:r>
          </a:p>
        </p:txBody>
      </p:sp>
      <p:sp>
        <p:nvSpPr>
          <p:cNvPr id="10" name="TextBox 9"/>
          <p:cNvSpPr txBox="1"/>
          <p:nvPr userDrawn="1"/>
        </p:nvSpPr>
        <p:spPr>
          <a:xfrm>
            <a:off x="522514" y="1378857"/>
            <a:ext cx="9054874" cy="4978400"/>
          </a:xfrm>
          <a:prstGeom prst="rect">
            <a:avLst/>
          </a:prstGeom>
          <a:noFill/>
          <a:ln>
            <a:noFill/>
          </a:ln>
        </p:spPr>
        <p:txBody>
          <a:bodyPr wrap="square" rtlCol="0" anchor="t" anchorCtr="0">
            <a:normAutofit/>
          </a:bodyPr>
          <a:lstStyle/>
          <a:p>
            <a:pPr algn="l"/>
            <a:endParaRPr lang="en-US" sz="2000">
              <a:solidFill>
                <a:srgbClr val="23566C"/>
              </a:solidFill>
              <a:latin typeface="OpenDyslexic" charset="0"/>
              <a:ea typeface="OpenDyslexic" charset="0"/>
              <a:cs typeface="OpenDyslexic" charset="0"/>
            </a:endParaRPr>
          </a:p>
        </p:txBody>
      </p:sp>
    </p:spTree>
    <p:extLst>
      <p:ext uri="{BB962C8B-B14F-4D97-AF65-F5344CB8AC3E}">
        <p14:creationId xmlns:p14="http://schemas.microsoft.com/office/powerpoint/2010/main" val="166987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kill Steps /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3B8CC1"/>
          </a:solidFill>
        </p:spPr>
        <p:txBody>
          <a:bodyPr anchor="ctr">
            <a:normAutofit/>
          </a:bodyPr>
          <a:lstStyle>
            <a:lvl1pPr marL="0" indent="0" algn="l">
              <a:buNone/>
              <a:defRPr sz="1800" b="1">
                <a:solidFill>
                  <a:schemeClr val="bg1"/>
                </a:solidFill>
                <a:latin typeface="OpenDyslexic" charset="0"/>
                <a:ea typeface="OpenDyslexic" charset="0"/>
                <a:cs typeface="OpenDyslexic" charset="0"/>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3779478" cy="317139"/>
          </a:xfrm>
          <a:prstGeom prst="rect">
            <a:avLst/>
          </a:prstGeom>
          <a:solidFill>
            <a:srgbClr val="23566C"/>
          </a:solidFill>
        </p:spPr>
        <p:txBody>
          <a:bodyPr wrap="square" rtlCol="0" anchor="ctr">
            <a:noAutofit/>
          </a:bodyPr>
          <a:lstStyle/>
          <a:p>
            <a:pPr algn="ctr"/>
            <a:r>
              <a:rPr lang="en-US" sz="1600" b="1">
                <a:solidFill>
                  <a:srgbClr val="B3FFFF"/>
                </a:solidFill>
                <a:latin typeface="Futura Medium" panose="020B0602020204020303" pitchFamily="34" charset="-79"/>
                <a:cs typeface="Futura Medium" panose="020B0602020204020303" pitchFamily="34" charset="-79"/>
              </a:rPr>
              <a:t>Skill Steps / Guided Practice</a:t>
            </a:r>
          </a:p>
        </p:txBody>
      </p:sp>
      <p:sp>
        <p:nvSpPr>
          <p:cNvPr id="22" name="Text Placeholder 5">
            <a:extLst>
              <a:ext uri="{FF2B5EF4-FFF2-40B4-BE49-F238E27FC236}">
                <a16:creationId xmlns:a16="http://schemas.microsoft.com/office/drawing/2014/main" id="{6FCF9CE4-B167-C647-830E-926D9BC11CD7}"/>
              </a:ext>
            </a:extLst>
          </p:cNvPr>
          <p:cNvSpPr>
            <a:spLocks noGrp="1"/>
          </p:cNvSpPr>
          <p:nvPr>
            <p:ph type="body" sz="quarter" idx="21" hasCustomPrompt="1"/>
          </p:nvPr>
        </p:nvSpPr>
        <p:spPr>
          <a:xfrm>
            <a:off x="9644135" y="287950"/>
            <a:ext cx="2162572" cy="288424"/>
          </a:xfrm>
          <a:prstGeom prst="rect">
            <a:avLst/>
          </a:prstGeom>
          <a:solidFill>
            <a:schemeClr val="accent2">
              <a:lumMod val="75000"/>
            </a:schemeClr>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Check for Understanding</a:t>
            </a:r>
            <a:endParaRPr lang="en-US"/>
          </a:p>
        </p:txBody>
      </p:sp>
      <p:sp>
        <p:nvSpPr>
          <p:cNvPr id="23" name="Text Placeholder 48">
            <a:extLst>
              <a:ext uri="{FF2B5EF4-FFF2-40B4-BE49-F238E27FC236}">
                <a16:creationId xmlns:a16="http://schemas.microsoft.com/office/drawing/2014/main" id="{0749FB8D-5908-B440-BF2C-3B703391AAE5}"/>
              </a:ext>
            </a:extLst>
          </p:cNvPr>
          <p:cNvSpPr>
            <a:spLocks noGrp="1"/>
          </p:cNvSpPr>
          <p:nvPr>
            <p:ph type="body" sz="quarter" idx="18" hasCustomPrompt="1"/>
          </p:nvPr>
        </p:nvSpPr>
        <p:spPr>
          <a:xfrm>
            <a:off x="9646920" y="572262"/>
            <a:ext cx="215978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Questions</a:t>
            </a:r>
          </a:p>
        </p:txBody>
      </p:sp>
      <p:sp>
        <p:nvSpPr>
          <p:cNvPr id="24" name="Text Placeholder 5">
            <a:extLst>
              <a:ext uri="{FF2B5EF4-FFF2-40B4-BE49-F238E27FC236}">
                <a16:creationId xmlns:a16="http://schemas.microsoft.com/office/drawing/2014/main" id="{B5210779-8122-F342-AF13-26D8416493B0}"/>
              </a:ext>
            </a:extLst>
          </p:cNvPr>
          <p:cNvSpPr>
            <a:spLocks noGrp="1"/>
          </p:cNvSpPr>
          <p:nvPr>
            <p:ph type="body" sz="quarter" idx="22" hasCustomPrompt="1"/>
          </p:nvPr>
        </p:nvSpPr>
        <p:spPr>
          <a:xfrm>
            <a:off x="9644135" y="2395402"/>
            <a:ext cx="2162572" cy="288424"/>
          </a:xfrm>
          <a:prstGeom prst="rect">
            <a:avLst/>
          </a:prstGeom>
          <a:solidFill>
            <a:srgbClr val="7030A0"/>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Hints</a:t>
            </a:r>
            <a:endParaRPr lang="en-US"/>
          </a:p>
        </p:txBody>
      </p:sp>
      <p:sp>
        <p:nvSpPr>
          <p:cNvPr id="25" name="Text Placeholder 48">
            <a:extLst>
              <a:ext uri="{FF2B5EF4-FFF2-40B4-BE49-F238E27FC236}">
                <a16:creationId xmlns:a16="http://schemas.microsoft.com/office/drawing/2014/main" id="{2564DDFE-656D-C84E-991A-DC05015CC956}"/>
              </a:ext>
            </a:extLst>
          </p:cNvPr>
          <p:cNvSpPr>
            <a:spLocks noGrp="1"/>
          </p:cNvSpPr>
          <p:nvPr>
            <p:ph type="body" sz="quarter" idx="19" hasCustomPrompt="1"/>
          </p:nvPr>
        </p:nvSpPr>
        <p:spPr>
          <a:xfrm>
            <a:off x="9646920" y="2676906"/>
            <a:ext cx="216300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Tips for them</a:t>
            </a:r>
          </a:p>
        </p:txBody>
      </p:sp>
      <p:sp>
        <p:nvSpPr>
          <p:cNvPr id="26" name="Text Placeholder 5">
            <a:extLst>
              <a:ext uri="{FF2B5EF4-FFF2-40B4-BE49-F238E27FC236}">
                <a16:creationId xmlns:a16="http://schemas.microsoft.com/office/drawing/2014/main" id="{842EB6E0-B7AD-6C40-89B8-5521B528F9C5}"/>
              </a:ext>
            </a:extLst>
          </p:cNvPr>
          <p:cNvSpPr>
            <a:spLocks noGrp="1"/>
          </p:cNvSpPr>
          <p:nvPr>
            <p:ph type="body" sz="quarter" idx="23" hasCustomPrompt="1"/>
          </p:nvPr>
        </p:nvSpPr>
        <p:spPr>
          <a:xfrm>
            <a:off x="9644135" y="4502854"/>
            <a:ext cx="2162572" cy="288424"/>
          </a:xfrm>
          <a:prstGeom prst="rect">
            <a:avLst/>
          </a:prstGeom>
          <a:solidFill>
            <a:srgbClr val="A14986"/>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Vocabulary</a:t>
            </a:r>
            <a:endParaRPr lang="en-US"/>
          </a:p>
        </p:txBody>
      </p:sp>
      <p:sp>
        <p:nvSpPr>
          <p:cNvPr id="27" name="Text Placeholder 48">
            <a:extLst>
              <a:ext uri="{FF2B5EF4-FFF2-40B4-BE49-F238E27FC236}">
                <a16:creationId xmlns:a16="http://schemas.microsoft.com/office/drawing/2014/main" id="{A21C2D16-2A8E-4B4B-8D58-4B389AAA67A7}"/>
              </a:ext>
            </a:extLst>
          </p:cNvPr>
          <p:cNvSpPr>
            <a:spLocks noGrp="1"/>
          </p:cNvSpPr>
          <p:nvPr>
            <p:ph type="body" sz="quarter" idx="20" hasCustomPrompt="1"/>
          </p:nvPr>
        </p:nvSpPr>
        <p:spPr>
          <a:xfrm>
            <a:off x="9646920" y="4787720"/>
            <a:ext cx="2159787" cy="1062455"/>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words</a:t>
            </a:r>
          </a:p>
        </p:txBody>
      </p:sp>
      <p:sp>
        <p:nvSpPr>
          <p:cNvPr id="10" name="TextBox 9"/>
          <p:cNvSpPr txBox="1"/>
          <p:nvPr userDrawn="1"/>
        </p:nvSpPr>
        <p:spPr>
          <a:xfrm>
            <a:off x="522514" y="1378857"/>
            <a:ext cx="9054874" cy="4978400"/>
          </a:xfrm>
          <a:prstGeom prst="rect">
            <a:avLst/>
          </a:prstGeom>
          <a:noFill/>
          <a:ln>
            <a:noFill/>
          </a:ln>
        </p:spPr>
        <p:txBody>
          <a:bodyPr wrap="square" rtlCol="0" anchor="t" anchorCtr="0">
            <a:normAutofit/>
          </a:bodyPr>
          <a:lstStyle/>
          <a:p>
            <a:pPr algn="l"/>
            <a:endParaRPr lang="en-US" sz="2000">
              <a:solidFill>
                <a:srgbClr val="23566C"/>
              </a:solidFill>
              <a:latin typeface="OpenDyslexic" charset="0"/>
              <a:ea typeface="OpenDyslexic" charset="0"/>
              <a:cs typeface="OpenDyslexic" charset="0"/>
            </a:endParaRPr>
          </a:p>
        </p:txBody>
      </p:sp>
    </p:spTree>
    <p:extLst>
      <p:ext uri="{BB962C8B-B14F-4D97-AF65-F5344CB8AC3E}">
        <p14:creationId xmlns:p14="http://schemas.microsoft.com/office/powerpoint/2010/main" val="252716456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kills Check">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3B8CC1"/>
          </a:solidFill>
        </p:spPr>
        <p:txBody>
          <a:bodyPr anchor="ctr">
            <a:normAutofit/>
          </a:bodyPr>
          <a:lstStyle>
            <a:lvl1pPr marL="0" indent="0" algn="l">
              <a:buNone/>
              <a:defRPr sz="1800" b="1">
                <a:solidFill>
                  <a:schemeClr val="bg1"/>
                </a:solidFill>
                <a:latin typeface="OpenDyslexic" charset="0"/>
                <a:ea typeface="OpenDyslexic" charset="0"/>
                <a:cs typeface="OpenDyslexic" charset="0"/>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23566C"/>
          </a:solidFill>
        </p:spPr>
        <p:txBody>
          <a:bodyPr wrap="square" rtlCol="0" anchor="ctr">
            <a:noAutofit/>
          </a:bodyPr>
          <a:lstStyle/>
          <a:p>
            <a:pPr algn="ctr"/>
            <a:r>
              <a:rPr lang="en-US" sz="1600" b="1">
                <a:solidFill>
                  <a:srgbClr val="B3FFFF"/>
                </a:solidFill>
                <a:latin typeface="Futura Medium" panose="020B0602020204020303" pitchFamily="34" charset="-79"/>
                <a:cs typeface="Futura Medium" panose="020B0602020204020303" pitchFamily="34" charset="-79"/>
              </a:rPr>
              <a:t>Skills Check</a:t>
            </a:r>
          </a:p>
        </p:txBody>
      </p:sp>
      <p:sp>
        <p:nvSpPr>
          <p:cNvPr id="24" name="Text Placeholder 5">
            <a:extLst>
              <a:ext uri="{FF2B5EF4-FFF2-40B4-BE49-F238E27FC236}">
                <a16:creationId xmlns:a16="http://schemas.microsoft.com/office/drawing/2014/main" id="{2D6AD4E2-8B86-1A42-B6B1-9794F63D2421}"/>
              </a:ext>
            </a:extLst>
          </p:cNvPr>
          <p:cNvSpPr>
            <a:spLocks noGrp="1"/>
          </p:cNvSpPr>
          <p:nvPr>
            <p:ph type="body" sz="quarter" idx="21" hasCustomPrompt="1"/>
          </p:nvPr>
        </p:nvSpPr>
        <p:spPr>
          <a:xfrm>
            <a:off x="9644135" y="287950"/>
            <a:ext cx="2162572" cy="288424"/>
          </a:xfrm>
          <a:prstGeom prst="rect">
            <a:avLst/>
          </a:prstGeom>
          <a:solidFill>
            <a:schemeClr val="accent2">
              <a:lumMod val="75000"/>
            </a:schemeClr>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Check for Understanding</a:t>
            </a:r>
            <a:endParaRPr lang="en-US"/>
          </a:p>
        </p:txBody>
      </p:sp>
      <p:sp>
        <p:nvSpPr>
          <p:cNvPr id="25" name="Text Placeholder 48">
            <a:extLst>
              <a:ext uri="{FF2B5EF4-FFF2-40B4-BE49-F238E27FC236}">
                <a16:creationId xmlns:a16="http://schemas.microsoft.com/office/drawing/2014/main" id="{3824608F-B525-2D45-9CFD-FDDDDC6F3A6B}"/>
              </a:ext>
            </a:extLst>
          </p:cNvPr>
          <p:cNvSpPr>
            <a:spLocks noGrp="1"/>
          </p:cNvSpPr>
          <p:nvPr>
            <p:ph type="body" sz="quarter" idx="18" hasCustomPrompt="1"/>
          </p:nvPr>
        </p:nvSpPr>
        <p:spPr>
          <a:xfrm>
            <a:off x="9646920" y="572262"/>
            <a:ext cx="215978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Questions</a:t>
            </a:r>
          </a:p>
        </p:txBody>
      </p:sp>
      <p:sp>
        <p:nvSpPr>
          <p:cNvPr id="26" name="Text Placeholder 5">
            <a:extLst>
              <a:ext uri="{FF2B5EF4-FFF2-40B4-BE49-F238E27FC236}">
                <a16:creationId xmlns:a16="http://schemas.microsoft.com/office/drawing/2014/main" id="{78FBBDF4-8B54-6D40-BB00-9DB79EE3BD87}"/>
              </a:ext>
            </a:extLst>
          </p:cNvPr>
          <p:cNvSpPr>
            <a:spLocks noGrp="1"/>
          </p:cNvSpPr>
          <p:nvPr>
            <p:ph type="body" sz="quarter" idx="22" hasCustomPrompt="1"/>
          </p:nvPr>
        </p:nvSpPr>
        <p:spPr>
          <a:xfrm>
            <a:off x="9644135" y="2395402"/>
            <a:ext cx="2162572" cy="288424"/>
          </a:xfrm>
          <a:prstGeom prst="rect">
            <a:avLst/>
          </a:prstGeom>
          <a:solidFill>
            <a:srgbClr val="7030A0"/>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Hints</a:t>
            </a:r>
            <a:endParaRPr lang="en-US"/>
          </a:p>
        </p:txBody>
      </p:sp>
      <p:sp>
        <p:nvSpPr>
          <p:cNvPr id="27" name="Text Placeholder 48">
            <a:extLst>
              <a:ext uri="{FF2B5EF4-FFF2-40B4-BE49-F238E27FC236}">
                <a16:creationId xmlns:a16="http://schemas.microsoft.com/office/drawing/2014/main" id="{CF892DE4-0989-9F4F-B9B9-0D50497971BE}"/>
              </a:ext>
            </a:extLst>
          </p:cNvPr>
          <p:cNvSpPr>
            <a:spLocks noGrp="1"/>
          </p:cNvSpPr>
          <p:nvPr>
            <p:ph type="body" sz="quarter" idx="19" hasCustomPrompt="1"/>
          </p:nvPr>
        </p:nvSpPr>
        <p:spPr>
          <a:xfrm>
            <a:off x="9646920" y="2676906"/>
            <a:ext cx="216300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Tips for them</a:t>
            </a:r>
          </a:p>
        </p:txBody>
      </p:sp>
      <p:sp>
        <p:nvSpPr>
          <p:cNvPr id="28" name="Text Placeholder 5">
            <a:extLst>
              <a:ext uri="{FF2B5EF4-FFF2-40B4-BE49-F238E27FC236}">
                <a16:creationId xmlns:a16="http://schemas.microsoft.com/office/drawing/2014/main" id="{504DAC59-2F1B-D344-B5E4-3DD118198D9F}"/>
              </a:ext>
            </a:extLst>
          </p:cNvPr>
          <p:cNvSpPr>
            <a:spLocks noGrp="1"/>
          </p:cNvSpPr>
          <p:nvPr>
            <p:ph type="body" sz="quarter" idx="23" hasCustomPrompt="1"/>
          </p:nvPr>
        </p:nvSpPr>
        <p:spPr>
          <a:xfrm>
            <a:off x="9644135" y="4502854"/>
            <a:ext cx="2162572" cy="288424"/>
          </a:xfrm>
          <a:prstGeom prst="rect">
            <a:avLst/>
          </a:prstGeom>
          <a:solidFill>
            <a:srgbClr val="A14986"/>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Vocabulary</a:t>
            </a:r>
            <a:endParaRPr lang="en-US"/>
          </a:p>
        </p:txBody>
      </p:sp>
      <p:sp>
        <p:nvSpPr>
          <p:cNvPr id="29" name="Text Placeholder 48">
            <a:extLst>
              <a:ext uri="{FF2B5EF4-FFF2-40B4-BE49-F238E27FC236}">
                <a16:creationId xmlns:a16="http://schemas.microsoft.com/office/drawing/2014/main" id="{EA6CD3E8-8EA8-D643-BBB5-EB619A565567}"/>
              </a:ext>
            </a:extLst>
          </p:cNvPr>
          <p:cNvSpPr>
            <a:spLocks noGrp="1"/>
          </p:cNvSpPr>
          <p:nvPr>
            <p:ph type="body" sz="quarter" idx="20" hasCustomPrompt="1"/>
          </p:nvPr>
        </p:nvSpPr>
        <p:spPr>
          <a:xfrm>
            <a:off x="9646920" y="4787720"/>
            <a:ext cx="2159787" cy="1062455"/>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words</a:t>
            </a:r>
          </a:p>
        </p:txBody>
      </p:sp>
      <p:sp>
        <p:nvSpPr>
          <p:cNvPr id="12" name="TextBox 11"/>
          <p:cNvSpPr txBox="1"/>
          <p:nvPr userDrawn="1"/>
        </p:nvSpPr>
        <p:spPr>
          <a:xfrm>
            <a:off x="522514" y="1378857"/>
            <a:ext cx="9054874" cy="4978400"/>
          </a:xfrm>
          <a:prstGeom prst="rect">
            <a:avLst/>
          </a:prstGeom>
          <a:noFill/>
          <a:ln>
            <a:noFill/>
          </a:ln>
        </p:spPr>
        <p:txBody>
          <a:bodyPr wrap="square" rtlCol="0" anchor="t" anchorCtr="0">
            <a:normAutofit/>
          </a:bodyPr>
          <a:lstStyle/>
          <a:p>
            <a:pPr algn="l"/>
            <a:endParaRPr lang="en-US" sz="2000">
              <a:solidFill>
                <a:srgbClr val="23566C"/>
              </a:solidFill>
              <a:latin typeface="OpenDyslexic" charset="0"/>
              <a:ea typeface="OpenDyslexic" charset="0"/>
              <a:cs typeface="OpenDyslexic" charset="0"/>
            </a:endParaRPr>
          </a:p>
        </p:txBody>
      </p:sp>
    </p:spTree>
    <p:extLst>
      <p:ext uri="{BB962C8B-B14F-4D97-AF65-F5344CB8AC3E}">
        <p14:creationId xmlns:p14="http://schemas.microsoft.com/office/powerpoint/2010/main" val="25062687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3B8CC1"/>
          </a:solidFill>
        </p:spPr>
        <p:txBody>
          <a:bodyPr anchor="ctr">
            <a:normAutofit/>
          </a:bodyPr>
          <a:lstStyle>
            <a:lvl1pPr marL="0" indent="0" algn="l">
              <a:buNone/>
              <a:defRPr sz="1800" b="1">
                <a:solidFill>
                  <a:schemeClr val="bg1"/>
                </a:solidFill>
                <a:latin typeface="OpenDyslexic" charset="0"/>
                <a:ea typeface="OpenDyslexic" charset="0"/>
                <a:cs typeface="OpenDyslexic" charset="0"/>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23566C"/>
          </a:solidFill>
        </p:spPr>
        <p:txBody>
          <a:bodyPr wrap="square" rtlCol="0" anchor="ctr">
            <a:noAutofit/>
          </a:bodyPr>
          <a:lstStyle/>
          <a:p>
            <a:pPr algn="ctr"/>
            <a:r>
              <a:rPr lang="en-US" sz="1600" b="1">
                <a:solidFill>
                  <a:srgbClr val="B3FFFF"/>
                </a:solidFill>
                <a:latin typeface="Futura Medium" panose="020B0602020204020303" pitchFamily="34" charset="-79"/>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a:latin typeface="Futura Medium" panose="020B0602020204020303" pitchFamily="34" charset="-79"/>
              <a:cs typeface="Futura Medium" panose="020B0602020204020303" pitchFamily="34" charset="-79"/>
            </a:endParaRPr>
          </a:p>
        </p:txBody>
      </p:sp>
      <p:sp>
        <p:nvSpPr>
          <p:cNvPr id="28" name="Text Placeholder 5">
            <a:extLst>
              <a:ext uri="{FF2B5EF4-FFF2-40B4-BE49-F238E27FC236}">
                <a16:creationId xmlns:a16="http://schemas.microsoft.com/office/drawing/2014/main" id="{476A4E78-E152-CE41-A402-F83EB570A417}"/>
              </a:ext>
            </a:extLst>
          </p:cNvPr>
          <p:cNvSpPr>
            <a:spLocks noGrp="1"/>
          </p:cNvSpPr>
          <p:nvPr>
            <p:ph type="body" sz="quarter" idx="21" hasCustomPrompt="1"/>
          </p:nvPr>
        </p:nvSpPr>
        <p:spPr>
          <a:xfrm>
            <a:off x="9644135" y="287950"/>
            <a:ext cx="2162572" cy="288424"/>
          </a:xfrm>
          <a:prstGeom prst="rect">
            <a:avLst/>
          </a:prstGeom>
          <a:solidFill>
            <a:schemeClr val="accent2">
              <a:lumMod val="75000"/>
            </a:schemeClr>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Check for Understanding</a:t>
            </a:r>
            <a:endParaRPr lang="en-US"/>
          </a:p>
        </p:txBody>
      </p:sp>
      <p:sp>
        <p:nvSpPr>
          <p:cNvPr id="29" name="Text Placeholder 48">
            <a:extLst>
              <a:ext uri="{FF2B5EF4-FFF2-40B4-BE49-F238E27FC236}">
                <a16:creationId xmlns:a16="http://schemas.microsoft.com/office/drawing/2014/main" id="{BB7D38D9-00D0-E94F-A56B-68FEB60A7FFF}"/>
              </a:ext>
            </a:extLst>
          </p:cNvPr>
          <p:cNvSpPr>
            <a:spLocks noGrp="1"/>
          </p:cNvSpPr>
          <p:nvPr>
            <p:ph type="body" sz="quarter" idx="18" hasCustomPrompt="1"/>
          </p:nvPr>
        </p:nvSpPr>
        <p:spPr>
          <a:xfrm>
            <a:off x="9646920" y="572262"/>
            <a:ext cx="215978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Questions</a:t>
            </a:r>
          </a:p>
        </p:txBody>
      </p:sp>
      <p:sp>
        <p:nvSpPr>
          <p:cNvPr id="30" name="Text Placeholder 5">
            <a:extLst>
              <a:ext uri="{FF2B5EF4-FFF2-40B4-BE49-F238E27FC236}">
                <a16:creationId xmlns:a16="http://schemas.microsoft.com/office/drawing/2014/main" id="{75A649CF-6F35-6240-8694-7D985FF77DF1}"/>
              </a:ext>
            </a:extLst>
          </p:cNvPr>
          <p:cNvSpPr>
            <a:spLocks noGrp="1"/>
          </p:cNvSpPr>
          <p:nvPr>
            <p:ph type="body" sz="quarter" idx="22" hasCustomPrompt="1"/>
          </p:nvPr>
        </p:nvSpPr>
        <p:spPr>
          <a:xfrm>
            <a:off x="9644135" y="2395402"/>
            <a:ext cx="2162572" cy="288424"/>
          </a:xfrm>
          <a:prstGeom prst="rect">
            <a:avLst/>
          </a:prstGeom>
          <a:solidFill>
            <a:srgbClr val="7030A0"/>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Hints</a:t>
            </a:r>
            <a:endParaRPr lang="en-US"/>
          </a:p>
        </p:txBody>
      </p:sp>
      <p:sp>
        <p:nvSpPr>
          <p:cNvPr id="31" name="Text Placeholder 48">
            <a:extLst>
              <a:ext uri="{FF2B5EF4-FFF2-40B4-BE49-F238E27FC236}">
                <a16:creationId xmlns:a16="http://schemas.microsoft.com/office/drawing/2014/main" id="{73A7D846-854A-F34B-A7E6-331D90F8028C}"/>
              </a:ext>
            </a:extLst>
          </p:cNvPr>
          <p:cNvSpPr>
            <a:spLocks noGrp="1"/>
          </p:cNvSpPr>
          <p:nvPr>
            <p:ph type="body" sz="quarter" idx="19" hasCustomPrompt="1"/>
          </p:nvPr>
        </p:nvSpPr>
        <p:spPr>
          <a:xfrm>
            <a:off x="9646920" y="2676906"/>
            <a:ext cx="2163007" cy="1754886"/>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Tips for them</a:t>
            </a:r>
          </a:p>
        </p:txBody>
      </p:sp>
      <p:sp>
        <p:nvSpPr>
          <p:cNvPr id="32" name="Text Placeholder 5">
            <a:extLst>
              <a:ext uri="{FF2B5EF4-FFF2-40B4-BE49-F238E27FC236}">
                <a16:creationId xmlns:a16="http://schemas.microsoft.com/office/drawing/2014/main" id="{B421E4A7-84CE-D441-9E4B-33DE3CF3ACE2}"/>
              </a:ext>
            </a:extLst>
          </p:cNvPr>
          <p:cNvSpPr>
            <a:spLocks noGrp="1"/>
          </p:cNvSpPr>
          <p:nvPr>
            <p:ph type="body" sz="quarter" idx="23" hasCustomPrompt="1"/>
          </p:nvPr>
        </p:nvSpPr>
        <p:spPr>
          <a:xfrm>
            <a:off x="9644135" y="4502854"/>
            <a:ext cx="2162572" cy="288424"/>
          </a:xfrm>
          <a:prstGeom prst="rect">
            <a:avLst/>
          </a:prstGeom>
          <a:solidFill>
            <a:srgbClr val="A14986"/>
          </a:solidFill>
        </p:spPr>
        <p:txBody>
          <a:bodyPr anchor="ctr"/>
          <a:lstStyle>
            <a:lvl1pPr marL="0" indent="0">
              <a:buNone/>
              <a:defRPr sz="1200">
                <a:solidFill>
                  <a:schemeClr val="bg1"/>
                </a:solidFill>
                <a:latin typeface="Futura Medium" panose="020B0602020204020303" pitchFamily="34" charset="-79"/>
                <a:cs typeface="Futura Medium" panose="020B0602020204020303" pitchFamily="34" charset="-79"/>
              </a:defRPr>
            </a:lvl1pPr>
          </a:lstStyle>
          <a:p>
            <a:pPr lvl="0"/>
            <a:r>
              <a:rPr lang="en-US" sz="1200">
                <a:latin typeface="Futura Medium" panose="020B0602020204020303" pitchFamily="34" charset="-79"/>
                <a:cs typeface="Futura Medium" panose="020B0602020204020303" pitchFamily="34" charset="-79"/>
              </a:rPr>
              <a:t>Vocabulary</a:t>
            </a:r>
            <a:endParaRPr lang="en-US"/>
          </a:p>
        </p:txBody>
      </p:sp>
      <p:sp>
        <p:nvSpPr>
          <p:cNvPr id="33" name="Text Placeholder 48">
            <a:extLst>
              <a:ext uri="{FF2B5EF4-FFF2-40B4-BE49-F238E27FC236}">
                <a16:creationId xmlns:a16="http://schemas.microsoft.com/office/drawing/2014/main" id="{DC7FFA7A-C37D-F846-868C-88068206D29C}"/>
              </a:ext>
            </a:extLst>
          </p:cNvPr>
          <p:cNvSpPr>
            <a:spLocks noGrp="1"/>
          </p:cNvSpPr>
          <p:nvPr>
            <p:ph type="body" sz="quarter" idx="20" hasCustomPrompt="1"/>
          </p:nvPr>
        </p:nvSpPr>
        <p:spPr>
          <a:xfrm>
            <a:off x="9646920" y="4787720"/>
            <a:ext cx="2159787" cy="1062455"/>
          </a:xfrm>
          <a:prstGeom prst="rect">
            <a:avLst/>
          </a:prstGeom>
          <a:ln>
            <a:solidFill>
              <a:schemeClr val="tx1"/>
            </a:solidFill>
          </a:ln>
        </p:spPr>
        <p:txBody>
          <a:bodyPr/>
          <a:lstStyle>
            <a:lvl1pPr marL="0" indent="0">
              <a:buNone/>
              <a:defRPr sz="1200">
                <a:latin typeface="Futura Medium" panose="020B0602020204020303" pitchFamily="34" charset="-79"/>
                <a:cs typeface="Futura Medium" panose="020B0602020204020303" pitchFamily="34" charset="-79"/>
              </a:defRPr>
            </a:lvl1pPr>
            <a:lvl2pPr marL="457200" indent="0">
              <a:buNone/>
              <a:defRPr sz="1200">
                <a:latin typeface="Futura Medium" panose="020B0602020204020303" pitchFamily="34" charset="-79"/>
                <a:cs typeface="Futura Medium" panose="020B0602020204020303" pitchFamily="34" charset="-79"/>
              </a:defRPr>
            </a:lvl2pPr>
            <a:lvl3pPr marL="914400" indent="0">
              <a:buNone/>
              <a:defRPr sz="1200">
                <a:latin typeface="Futura Medium" panose="020B0602020204020303" pitchFamily="34" charset="-79"/>
                <a:cs typeface="Futura Medium" panose="020B0602020204020303" pitchFamily="34" charset="-79"/>
              </a:defRPr>
            </a:lvl3pPr>
            <a:lvl4pPr marL="1371600" indent="0">
              <a:buNone/>
              <a:defRPr sz="1200">
                <a:latin typeface="Futura Medium" panose="020B0602020204020303" pitchFamily="34" charset="-79"/>
                <a:cs typeface="Futura Medium" panose="020B0602020204020303" pitchFamily="34" charset="-79"/>
              </a:defRPr>
            </a:lvl4pPr>
            <a:lvl5pPr marL="1828800" indent="0">
              <a:buNone/>
              <a:defRPr sz="1200">
                <a:latin typeface="Futura Medium" panose="020B0602020204020303" pitchFamily="34" charset="-79"/>
                <a:cs typeface="Futura Medium" panose="020B0602020204020303" pitchFamily="34" charset="-79"/>
              </a:defRPr>
            </a:lvl5pPr>
          </a:lstStyle>
          <a:p>
            <a:pPr lvl="0"/>
            <a:r>
              <a:rPr lang="en-US"/>
              <a:t>words</a:t>
            </a:r>
          </a:p>
        </p:txBody>
      </p:sp>
      <p:sp>
        <p:nvSpPr>
          <p:cNvPr id="11" name="TextBox 10"/>
          <p:cNvSpPr txBox="1"/>
          <p:nvPr userDrawn="1"/>
        </p:nvSpPr>
        <p:spPr>
          <a:xfrm>
            <a:off x="522514" y="1378857"/>
            <a:ext cx="9054874" cy="4978400"/>
          </a:xfrm>
          <a:prstGeom prst="rect">
            <a:avLst/>
          </a:prstGeom>
          <a:noFill/>
          <a:ln>
            <a:noFill/>
          </a:ln>
        </p:spPr>
        <p:txBody>
          <a:bodyPr wrap="square" rtlCol="0" anchor="t" anchorCtr="0">
            <a:normAutofit/>
          </a:bodyPr>
          <a:lstStyle/>
          <a:p>
            <a:pPr algn="l"/>
            <a:endParaRPr lang="en-US" sz="2000">
              <a:solidFill>
                <a:srgbClr val="23566C"/>
              </a:solidFill>
              <a:latin typeface="OpenDyslexic" charset="0"/>
              <a:ea typeface="OpenDyslexic" charset="0"/>
              <a:cs typeface="OpenDyslexic" charset="0"/>
            </a:endParaRPr>
          </a:p>
        </p:txBody>
      </p:sp>
    </p:spTree>
    <p:extLst>
      <p:ext uri="{BB962C8B-B14F-4D97-AF65-F5344CB8AC3E}">
        <p14:creationId xmlns:p14="http://schemas.microsoft.com/office/powerpoint/2010/main" val="266911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436070"/>
      </p:ext>
    </p:extLst>
  </p:cSld>
  <p:clrMap bg1="lt1" tx1="dk1" bg2="lt2" tx2="dk2" accent1="accent1" accent2="accent2" accent3="accent3" accent4="accent4" accent5="accent5" accent6="accent6" hlink="hlink" folHlink="folHlink"/>
  <p:sldLayoutIdLst>
    <p:sldLayoutId id="2147484217" r:id="rId1"/>
    <p:sldLayoutId id="2147484228" r:id="rId2"/>
    <p:sldLayoutId id="2147484229" r:id="rId3"/>
    <p:sldLayoutId id="2147484230" r:id="rId4"/>
    <p:sldLayoutId id="2147484222" r:id="rId5"/>
    <p:sldLayoutId id="2147484219" r:id="rId6"/>
    <p:sldLayoutId id="2147484220" r:id="rId7"/>
    <p:sldLayoutId id="2147484221" r:id="rId8"/>
    <p:sldLayoutId id="2147484218" r:id="rId9"/>
    <p:sldLayoutId id="2147484223" r:id="rId10"/>
    <p:sldLayoutId id="2147484231" r:id="rId11"/>
    <p:sldLayoutId id="2147484232" r:id="rId12"/>
    <p:sldLayoutId id="214748423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6.xml"/><Relationship Id="rId1" Type="http://schemas.openxmlformats.org/officeDocument/2006/relationships/video" Target="https://www.youtube.com/embed/tg_ObDJEaGo?feature=oembe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199" y="1494971"/>
            <a:ext cx="10798630" cy="2583543"/>
          </a:xfrm>
          <a:prstGeom prst="rect">
            <a:avLst/>
          </a:prstGeom>
          <a:noFill/>
          <a:ln>
            <a:noFill/>
          </a:ln>
        </p:spPr>
        <p:txBody>
          <a:bodyPr wrap="square" rtlCol="0" anchor="t" anchorCtr="0">
            <a:noAutofit/>
          </a:bodyPr>
          <a:lstStyle/>
          <a:p>
            <a:pPr algn="l"/>
            <a:r>
              <a:rPr lang="en-US" sz="8000">
                <a:solidFill>
                  <a:srgbClr val="23566C"/>
                </a:solidFill>
                <a:latin typeface="OpenDyslexic" charset="0"/>
                <a:ea typeface="OpenDyslexic" charset="0"/>
                <a:cs typeface="OpenDyslexic" charset="0"/>
              </a:rPr>
              <a:t>THE CIRCULATORY SYSTEM</a:t>
            </a:r>
          </a:p>
        </p:txBody>
      </p:sp>
    </p:spTree>
    <p:extLst>
      <p:ext uri="{BB962C8B-B14F-4D97-AF65-F5344CB8AC3E}">
        <p14:creationId xmlns:p14="http://schemas.microsoft.com/office/powerpoint/2010/main" val="1285244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96116-3B9C-4475-B51F-F4F842F80AEF}"/>
              </a:ext>
            </a:extLst>
          </p:cNvPr>
          <p:cNvSpPr>
            <a:spLocks noGrp="1"/>
          </p:cNvSpPr>
          <p:nvPr>
            <p:ph type="body" sz="quarter" idx="14"/>
          </p:nvPr>
        </p:nvSpPr>
        <p:spPr/>
        <p:txBody>
          <a:bodyPr/>
          <a:lstStyle/>
          <a:p>
            <a:r>
              <a:rPr lang="en-US"/>
              <a:t>Name, locate and know the function of parts of the circulatory system</a:t>
            </a:r>
          </a:p>
        </p:txBody>
      </p:sp>
      <p:sp>
        <p:nvSpPr>
          <p:cNvPr id="5" name="TextBox 4">
            <a:extLst>
              <a:ext uri="{FF2B5EF4-FFF2-40B4-BE49-F238E27FC236}">
                <a16:creationId xmlns:a16="http://schemas.microsoft.com/office/drawing/2014/main" id="{946A4C62-537A-4088-BB06-E83623895FF5}"/>
              </a:ext>
            </a:extLst>
          </p:cNvPr>
          <p:cNvSpPr txBox="1"/>
          <p:nvPr/>
        </p:nvSpPr>
        <p:spPr>
          <a:xfrm>
            <a:off x="702446" y="1498123"/>
            <a:ext cx="2961504" cy="4525055"/>
          </a:xfrm>
          <a:prstGeom prst="rect">
            <a:avLst/>
          </a:prstGeom>
          <a:noFill/>
          <a:ln>
            <a:noFill/>
          </a:ln>
        </p:spPr>
        <p:txBody>
          <a:bodyPr wrap="square" rtlCol="0" anchor="t" anchorCtr="0">
            <a:normAutofit fontScale="85000" lnSpcReduction="20000"/>
          </a:bodyPr>
          <a:lstStyle/>
          <a:p>
            <a:pPr algn="l"/>
            <a:r>
              <a:rPr lang="en-GB" sz="6600">
                <a:latin typeface="Futura Medium" panose="020B0602020204020303" pitchFamily="34" charset="-79"/>
                <a:cs typeface="Futura Medium" panose="020B0602020204020303" pitchFamily="34" charset="-79"/>
              </a:rPr>
              <a:t>Label your second heart in your book</a:t>
            </a:r>
            <a:endParaRPr lang="en-AU" sz="6600">
              <a:latin typeface="Futura Medium" panose="020B0602020204020303" pitchFamily="34" charset="-79"/>
              <a:cs typeface="Futura Medium" panose="020B0602020204020303" pitchFamily="34" charset="-79"/>
            </a:endParaRPr>
          </a:p>
        </p:txBody>
      </p:sp>
      <p:pic>
        <p:nvPicPr>
          <p:cNvPr id="54" name="Picture 3">
            <a:extLst>
              <a:ext uri="{FF2B5EF4-FFF2-40B4-BE49-F238E27FC236}">
                <a16:creationId xmlns:a16="http://schemas.microsoft.com/office/drawing/2014/main" id="{E2AE1F05-C6D0-4E7A-8F7B-E698EDF1E7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6414" y="215154"/>
            <a:ext cx="4848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54">
            <a:extLst>
              <a:ext uri="{FF2B5EF4-FFF2-40B4-BE49-F238E27FC236}">
                <a16:creationId xmlns:a16="http://schemas.microsoft.com/office/drawing/2014/main" id="{FD35F28F-6D3C-4AC3-9C98-92E645B028CA}"/>
              </a:ext>
            </a:extLst>
          </p:cNvPr>
          <p:cNvSpPr txBox="1"/>
          <p:nvPr/>
        </p:nvSpPr>
        <p:spPr>
          <a:xfrm>
            <a:off x="9031514" y="1682004"/>
            <a:ext cx="2854325" cy="369887"/>
          </a:xfrm>
          <a:prstGeom prst="rect">
            <a:avLst/>
          </a:prstGeom>
          <a:solidFill>
            <a:schemeClr val="accent2">
              <a:lumMod val="60000"/>
              <a:lumOff val="40000"/>
            </a:schemeClr>
          </a:solidFill>
        </p:spPr>
        <p:txBody>
          <a:bodyPr>
            <a:spAutoFit/>
          </a:bodyPr>
          <a:lstStyle/>
          <a:p>
            <a:pPr algn="ctr" eaLnBrk="1" fontAlgn="auto" hangingPunct="1">
              <a:spcBef>
                <a:spcPts val="0"/>
              </a:spcBef>
              <a:spcAft>
                <a:spcPts val="0"/>
              </a:spcAft>
              <a:defRPr/>
            </a:pPr>
            <a:r>
              <a:rPr lang="en-AU">
                <a:solidFill>
                  <a:schemeClr val="bg1"/>
                </a:solidFill>
                <a:latin typeface="+mn-lt"/>
              </a:rPr>
              <a:t>right atrium </a:t>
            </a:r>
            <a:endParaRPr lang="en-GB">
              <a:solidFill>
                <a:schemeClr val="bg1"/>
              </a:solidFill>
              <a:latin typeface="+mn-lt"/>
            </a:endParaRPr>
          </a:p>
        </p:txBody>
      </p:sp>
      <p:sp>
        <p:nvSpPr>
          <p:cNvPr id="56" name="TextBox 55">
            <a:extLst>
              <a:ext uri="{FF2B5EF4-FFF2-40B4-BE49-F238E27FC236}">
                <a16:creationId xmlns:a16="http://schemas.microsoft.com/office/drawing/2014/main" id="{714B58B4-9C69-4859-B990-D7DCEC9DC31E}"/>
              </a:ext>
            </a:extLst>
          </p:cNvPr>
          <p:cNvSpPr txBox="1"/>
          <p:nvPr/>
        </p:nvSpPr>
        <p:spPr>
          <a:xfrm>
            <a:off x="9031514" y="2166191"/>
            <a:ext cx="2854325" cy="369888"/>
          </a:xfrm>
          <a:prstGeom prst="rect">
            <a:avLst/>
          </a:prstGeom>
          <a:solidFill>
            <a:schemeClr val="accent2">
              <a:lumMod val="60000"/>
              <a:lumOff val="40000"/>
            </a:schemeClr>
          </a:solidFill>
        </p:spPr>
        <p:txBody>
          <a:bodyPr>
            <a:spAutoFit/>
          </a:bodyPr>
          <a:lstStyle/>
          <a:p>
            <a:pPr algn="ctr" eaLnBrk="1" fontAlgn="auto" hangingPunct="1">
              <a:spcBef>
                <a:spcPts val="0"/>
              </a:spcBef>
              <a:spcAft>
                <a:spcPts val="0"/>
              </a:spcAft>
              <a:defRPr/>
            </a:pPr>
            <a:r>
              <a:rPr lang="en-AU">
                <a:solidFill>
                  <a:schemeClr val="bg1"/>
                </a:solidFill>
                <a:latin typeface="+mn-lt"/>
              </a:rPr>
              <a:t>right ventricle </a:t>
            </a:r>
            <a:endParaRPr lang="en-GB">
              <a:solidFill>
                <a:schemeClr val="bg1"/>
              </a:solidFill>
              <a:latin typeface="+mn-lt"/>
            </a:endParaRPr>
          </a:p>
        </p:txBody>
      </p:sp>
      <p:sp>
        <p:nvSpPr>
          <p:cNvPr id="57" name="TextBox 56">
            <a:extLst>
              <a:ext uri="{FF2B5EF4-FFF2-40B4-BE49-F238E27FC236}">
                <a16:creationId xmlns:a16="http://schemas.microsoft.com/office/drawing/2014/main" id="{FC417C3B-3FE7-45FB-84FB-5F1DC4119151}"/>
              </a:ext>
            </a:extLst>
          </p:cNvPr>
          <p:cNvSpPr txBox="1"/>
          <p:nvPr/>
        </p:nvSpPr>
        <p:spPr>
          <a:xfrm>
            <a:off x="9031514" y="2651966"/>
            <a:ext cx="2854325" cy="369888"/>
          </a:xfrm>
          <a:prstGeom prst="rect">
            <a:avLst/>
          </a:prstGeom>
          <a:solidFill>
            <a:schemeClr val="accent2">
              <a:lumMod val="60000"/>
              <a:lumOff val="40000"/>
            </a:schemeClr>
          </a:solidFill>
        </p:spPr>
        <p:txBody>
          <a:bodyPr>
            <a:spAutoFit/>
          </a:bodyPr>
          <a:lstStyle/>
          <a:p>
            <a:pPr algn="ctr" eaLnBrk="1" fontAlgn="auto" hangingPunct="1">
              <a:spcBef>
                <a:spcPts val="0"/>
              </a:spcBef>
              <a:spcAft>
                <a:spcPts val="0"/>
              </a:spcAft>
              <a:defRPr/>
            </a:pPr>
            <a:r>
              <a:rPr lang="en-AU">
                <a:solidFill>
                  <a:schemeClr val="bg1"/>
                </a:solidFill>
                <a:latin typeface="+mn-lt"/>
              </a:rPr>
              <a:t>pulmonic valve</a:t>
            </a:r>
            <a:endParaRPr lang="en-GB">
              <a:solidFill>
                <a:schemeClr val="bg1"/>
              </a:solidFill>
              <a:latin typeface="+mn-lt"/>
            </a:endParaRPr>
          </a:p>
        </p:txBody>
      </p:sp>
      <p:sp>
        <p:nvSpPr>
          <p:cNvPr id="58" name="TextBox 57">
            <a:extLst>
              <a:ext uri="{FF2B5EF4-FFF2-40B4-BE49-F238E27FC236}">
                <a16:creationId xmlns:a16="http://schemas.microsoft.com/office/drawing/2014/main" id="{FC6C0BCB-4298-4DCE-A28C-F95397A0293B}"/>
              </a:ext>
            </a:extLst>
          </p:cNvPr>
          <p:cNvSpPr txBox="1"/>
          <p:nvPr/>
        </p:nvSpPr>
        <p:spPr>
          <a:xfrm>
            <a:off x="9031514" y="3132979"/>
            <a:ext cx="2854325" cy="368300"/>
          </a:xfrm>
          <a:prstGeom prst="rect">
            <a:avLst/>
          </a:prstGeom>
          <a:solidFill>
            <a:schemeClr val="accent2">
              <a:lumMod val="60000"/>
              <a:lumOff val="40000"/>
            </a:schemeClr>
          </a:solidFill>
        </p:spPr>
        <p:txBody>
          <a:bodyPr>
            <a:spAutoFit/>
          </a:bodyPr>
          <a:lstStyle/>
          <a:p>
            <a:pPr algn="ctr" eaLnBrk="1" fontAlgn="auto" hangingPunct="1">
              <a:spcBef>
                <a:spcPts val="0"/>
              </a:spcBef>
              <a:spcAft>
                <a:spcPts val="0"/>
              </a:spcAft>
              <a:defRPr/>
            </a:pPr>
            <a:r>
              <a:rPr lang="en-AU">
                <a:solidFill>
                  <a:schemeClr val="bg1"/>
                </a:solidFill>
                <a:latin typeface="+mn-lt"/>
              </a:rPr>
              <a:t>pulmonary artery (left)</a:t>
            </a:r>
            <a:endParaRPr lang="en-GB">
              <a:solidFill>
                <a:schemeClr val="bg1"/>
              </a:solidFill>
              <a:latin typeface="+mn-lt"/>
            </a:endParaRPr>
          </a:p>
        </p:txBody>
      </p:sp>
      <p:sp>
        <p:nvSpPr>
          <p:cNvPr id="59" name="TextBox 58">
            <a:extLst>
              <a:ext uri="{FF2B5EF4-FFF2-40B4-BE49-F238E27FC236}">
                <a16:creationId xmlns:a16="http://schemas.microsoft.com/office/drawing/2014/main" id="{8141654D-4F39-4AAF-992C-44AEE831EAE7}"/>
              </a:ext>
            </a:extLst>
          </p:cNvPr>
          <p:cNvSpPr txBox="1"/>
          <p:nvPr/>
        </p:nvSpPr>
        <p:spPr>
          <a:xfrm>
            <a:off x="9031514" y="3610816"/>
            <a:ext cx="2854325" cy="368300"/>
          </a:xfrm>
          <a:prstGeom prst="rect">
            <a:avLst/>
          </a:prstGeom>
          <a:solidFill>
            <a:schemeClr val="accent2">
              <a:lumMod val="60000"/>
              <a:lumOff val="40000"/>
            </a:schemeClr>
          </a:solidFill>
        </p:spPr>
        <p:txBody>
          <a:bodyPr>
            <a:spAutoFit/>
          </a:bodyPr>
          <a:lstStyle/>
          <a:p>
            <a:pPr algn="ctr" eaLnBrk="1" fontAlgn="auto" hangingPunct="1">
              <a:spcBef>
                <a:spcPts val="0"/>
              </a:spcBef>
              <a:spcAft>
                <a:spcPts val="0"/>
              </a:spcAft>
              <a:defRPr/>
            </a:pPr>
            <a:r>
              <a:rPr lang="en-AU">
                <a:solidFill>
                  <a:schemeClr val="bg1"/>
                </a:solidFill>
                <a:latin typeface="+mn-lt"/>
              </a:rPr>
              <a:t>left pulmonary veins</a:t>
            </a:r>
            <a:endParaRPr lang="en-GB">
              <a:solidFill>
                <a:schemeClr val="bg1"/>
              </a:solidFill>
              <a:latin typeface="+mn-lt"/>
            </a:endParaRPr>
          </a:p>
        </p:txBody>
      </p:sp>
      <p:sp>
        <p:nvSpPr>
          <p:cNvPr id="60" name="TextBox 59">
            <a:extLst>
              <a:ext uri="{FF2B5EF4-FFF2-40B4-BE49-F238E27FC236}">
                <a16:creationId xmlns:a16="http://schemas.microsoft.com/office/drawing/2014/main" id="{21777AC1-78B4-40CE-9E16-EBA48339F5E6}"/>
              </a:ext>
            </a:extLst>
          </p:cNvPr>
          <p:cNvSpPr txBox="1"/>
          <p:nvPr/>
        </p:nvSpPr>
        <p:spPr>
          <a:xfrm>
            <a:off x="9031514" y="4088654"/>
            <a:ext cx="2854325" cy="368300"/>
          </a:xfrm>
          <a:prstGeom prst="rect">
            <a:avLst/>
          </a:prstGeom>
          <a:solidFill>
            <a:schemeClr val="accent2">
              <a:lumMod val="60000"/>
              <a:lumOff val="40000"/>
            </a:schemeClr>
          </a:solidFill>
        </p:spPr>
        <p:txBody>
          <a:bodyPr>
            <a:spAutoFit/>
          </a:bodyPr>
          <a:lstStyle/>
          <a:p>
            <a:pPr algn="ctr" eaLnBrk="1" fontAlgn="auto" hangingPunct="1">
              <a:spcBef>
                <a:spcPts val="0"/>
              </a:spcBef>
              <a:spcAft>
                <a:spcPts val="0"/>
              </a:spcAft>
              <a:defRPr/>
            </a:pPr>
            <a:r>
              <a:rPr lang="en-AU">
                <a:solidFill>
                  <a:schemeClr val="bg1"/>
                </a:solidFill>
                <a:latin typeface="+mn-lt"/>
              </a:rPr>
              <a:t>left atrium</a:t>
            </a:r>
            <a:endParaRPr lang="en-GB">
              <a:solidFill>
                <a:schemeClr val="bg1"/>
              </a:solidFill>
              <a:latin typeface="+mn-lt"/>
            </a:endParaRPr>
          </a:p>
        </p:txBody>
      </p:sp>
      <p:sp>
        <p:nvSpPr>
          <p:cNvPr id="61" name="TextBox 60">
            <a:extLst>
              <a:ext uri="{FF2B5EF4-FFF2-40B4-BE49-F238E27FC236}">
                <a16:creationId xmlns:a16="http://schemas.microsoft.com/office/drawing/2014/main" id="{03E30185-FABB-4124-B856-95AD308D2BB9}"/>
              </a:ext>
            </a:extLst>
          </p:cNvPr>
          <p:cNvSpPr txBox="1"/>
          <p:nvPr/>
        </p:nvSpPr>
        <p:spPr>
          <a:xfrm>
            <a:off x="9031514" y="4566491"/>
            <a:ext cx="2854325" cy="369888"/>
          </a:xfrm>
          <a:prstGeom prst="rect">
            <a:avLst/>
          </a:prstGeom>
          <a:solidFill>
            <a:schemeClr val="accent2">
              <a:lumMod val="60000"/>
              <a:lumOff val="40000"/>
            </a:schemeClr>
          </a:solidFill>
        </p:spPr>
        <p:txBody>
          <a:bodyPr>
            <a:spAutoFit/>
          </a:bodyPr>
          <a:lstStyle/>
          <a:p>
            <a:pPr algn="ctr" eaLnBrk="1" fontAlgn="auto" hangingPunct="1">
              <a:spcBef>
                <a:spcPts val="0"/>
              </a:spcBef>
              <a:spcAft>
                <a:spcPts val="0"/>
              </a:spcAft>
              <a:defRPr/>
            </a:pPr>
            <a:r>
              <a:rPr lang="en-AU">
                <a:solidFill>
                  <a:schemeClr val="bg1"/>
                </a:solidFill>
                <a:latin typeface="+mn-lt"/>
              </a:rPr>
              <a:t>left ventricle</a:t>
            </a:r>
            <a:endParaRPr lang="en-GB">
              <a:solidFill>
                <a:schemeClr val="bg1"/>
              </a:solidFill>
              <a:latin typeface="+mn-lt"/>
            </a:endParaRPr>
          </a:p>
        </p:txBody>
      </p:sp>
      <p:sp>
        <p:nvSpPr>
          <p:cNvPr id="62" name="TextBox 61">
            <a:extLst>
              <a:ext uri="{FF2B5EF4-FFF2-40B4-BE49-F238E27FC236}">
                <a16:creationId xmlns:a16="http://schemas.microsoft.com/office/drawing/2014/main" id="{A1BB5809-6B3C-49D8-A5E5-19ADD4737E16}"/>
              </a:ext>
            </a:extLst>
          </p:cNvPr>
          <p:cNvSpPr txBox="1"/>
          <p:nvPr/>
        </p:nvSpPr>
        <p:spPr>
          <a:xfrm>
            <a:off x="9031514" y="5044329"/>
            <a:ext cx="2854325" cy="369887"/>
          </a:xfrm>
          <a:prstGeom prst="rect">
            <a:avLst/>
          </a:prstGeom>
          <a:solidFill>
            <a:schemeClr val="accent2">
              <a:lumMod val="60000"/>
              <a:lumOff val="40000"/>
            </a:schemeClr>
          </a:solidFill>
        </p:spPr>
        <p:txBody>
          <a:bodyPr>
            <a:spAutoFit/>
          </a:bodyPr>
          <a:lstStyle/>
          <a:p>
            <a:pPr algn="ctr" eaLnBrk="1" fontAlgn="auto" hangingPunct="1">
              <a:spcBef>
                <a:spcPts val="0"/>
              </a:spcBef>
              <a:spcAft>
                <a:spcPts val="0"/>
              </a:spcAft>
              <a:defRPr/>
            </a:pPr>
            <a:r>
              <a:rPr lang="en-AU">
                <a:solidFill>
                  <a:schemeClr val="bg1"/>
                </a:solidFill>
                <a:latin typeface="+mn-lt"/>
              </a:rPr>
              <a:t>aortic valve</a:t>
            </a:r>
            <a:endParaRPr lang="en-GB">
              <a:solidFill>
                <a:schemeClr val="bg1"/>
              </a:solidFill>
              <a:latin typeface="+mn-lt"/>
            </a:endParaRPr>
          </a:p>
        </p:txBody>
      </p:sp>
      <p:sp>
        <p:nvSpPr>
          <p:cNvPr id="63" name="TextBox 62">
            <a:extLst>
              <a:ext uri="{FF2B5EF4-FFF2-40B4-BE49-F238E27FC236}">
                <a16:creationId xmlns:a16="http://schemas.microsoft.com/office/drawing/2014/main" id="{CA19E8B0-F3A0-4B65-A3B3-75BAF39A1207}"/>
              </a:ext>
            </a:extLst>
          </p:cNvPr>
          <p:cNvSpPr txBox="1"/>
          <p:nvPr/>
        </p:nvSpPr>
        <p:spPr>
          <a:xfrm>
            <a:off x="9031514" y="5522166"/>
            <a:ext cx="2854325" cy="369888"/>
          </a:xfrm>
          <a:prstGeom prst="rect">
            <a:avLst/>
          </a:prstGeom>
          <a:solidFill>
            <a:schemeClr val="accent2">
              <a:lumMod val="60000"/>
              <a:lumOff val="40000"/>
            </a:schemeClr>
          </a:solidFill>
        </p:spPr>
        <p:txBody>
          <a:bodyPr>
            <a:spAutoFit/>
          </a:bodyPr>
          <a:lstStyle/>
          <a:p>
            <a:pPr algn="ctr" eaLnBrk="1" fontAlgn="auto" hangingPunct="1">
              <a:spcBef>
                <a:spcPts val="0"/>
              </a:spcBef>
              <a:spcAft>
                <a:spcPts val="0"/>
              </a:spcAft>
              <a:defRPr/>
            </a:pPr>
            <a:r>
              <a:rPr lang="en-AU">
                <a:solidFill>
                  <a:schemeClr val="bg1"/>
                </a:solidFill>
                <a:latin typeface="+mn-lt"/>
              </a:rPr>
              <a:t>aorta</a:t>
            </a:r>
            <a:endParaRPr lang="en-GB">
              <a:solidFill>
                <a:schemeClr val="bg1"/>
              </a:solidFill>
              <a:latin typeface="+mn-lt"/>
            </a:endParaRPr>
          </a:p>
        </p:txBody>
      </p:sp>
      <p:sp>
        <p:nvSpPr>
          <p:cNvPr id="64" name="Down Arrow 13">
            <a:extLst>
              <a:ext uri="{FF2B5EF4-FFF2-40B4-BE49-F238E27FC236}">
                <a16:creationId xmlns:a16="http://schemas.microsoft.com/office/drawing/2014/main" id="{1A2B4342-4C43-4AF7-9B08-314657E16381}"/>
              </a:ext>
            </a:extLst>
          </p:cNvPr>
          <p:cNvSpPr/>
          <p:nvPr/>
        </p:nvSpPr>
        <p:spPr>
          <a:xfrm rot="20890932">
            <a:off x="4943702" y="1221629"/>
            <a:ext cx="260350" cy="598487"/>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5" name="Curved Left Arrow 16">
            <a:extLst>
              <a:ext uri="{FF2B5EF4-FFF2-40B4-BE49-F238E27FC236}">
                <a16:creationId xmlns:a16="http://schemas.microsoft.com/office/drawing/2014/main" id="{882D89DD-7F79-4D47-9E9C-F650CFA5C0E1}"/>
              </a:ext>
            </a:extLst>
          </p:cNvPr>
          <p:cNvSpPr/>
          <p:nvPr/>
        </p:nvSpPr>
        <p:spPr>
          <a:xfrm rot="13931485" flipH="1">
            <a:off x="5873977" y="4380754"/>
            <a:ext cx="590550" cy="768350"/>
          </a:xfrm>
          <a:prstGeom prst="curvedLeft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solidFill>
                <a:schemeClr val="tx1"/>
              </a:solidFill>
            </a:endParaRPr>
          </a:p>
        </p:txBody>
      </p:sp>
      <p:sp>
        <p:nvSpPr>
          <p:cNvPr id="66" name="Down Arrow 17">
            <a:extLst>
              <a:ext uri="{FF2B5EF4-FFF2-40B4-BE49-F238E27FC236}">
                <a16:creationId xmlns:a16="http://schemas.microsoft.com/office/drawing/2014/main" id="{F6A6C05C-CAA5-47F1-9A29-0811A3329E2D}"/>
              </a:ext>
            </a:extLst>
          </p:cNvPr>
          <p:cNvSpPr/>
          <p:nvPr/>
        </p:nvSpPr>
        <p:spPr>
          <a:xfrm rot="11127646">
            <a:off x="5939064" y="3453654"/>
            <a:ext cx="260350" cy="600075"/>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7" name="Down Arrow 18">
            <a:extLst>
              <a:ext uri="{FF2B5EF4-FFF2-40B4-BE49-F238E27FC236}">
                <a16:creationId xmlns:a16="http://schemas.microsoft.com/office/drawing/2014/main" id="{0DF34F1F-BB2A-4996-99B8-012DAA68F6F5}"/>
              </a:ext>
            </a:extLst>
          </p:cNvPr>
          <p:cNvSpPr/>
          <p:nvPr/>
        </p:nvSpPr>
        <p:spPr>
          <a:xfrm rot="15630214">
            <a:off x="6256565" y="2255091"/>
            <a:ext cx="260350" cy="600075"/>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8" name="Down Arrow 19">
            <a:extLst>
              <a:ext uri="{FF2B5EF4-FFF2-40B4-BE49-F238E27FC236}">
                <a16:creationId xmlns:a16="http://schemas.microsoft.com/office/drawing/2014/main" id="{CA2B40BE-3A07-453E-A5D4-6600091EBB7F}"/>
              </a:ext>
            </a:extLst>
          </p:cNvPr>
          <p:cNvSpPr/>
          <p:nvPr/>
        </p:nvSpPr>
        <p:spPr>
          <a:xfrm rot="5400000">
            <a:off x="7890102" y="2715466"/>
            <a:ext cx="260350" cy="600075"/>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9" name="Down Arrow 20">
            <a:extLst>
              <a:ext uri="{FF2B5EF4-FFF2-40B4-BE49-F238E27FC236}">
                <a16:creationId xmlns:a16="http://schemas.microsoft.com/office/drawing/2014/main" id="{0C059EC9-BE41-4F4E-BEA3-90576AE45C7A}"/>
              </a:ext>
            </a:extLst>
          </p:cNvPr>
          <p:cNvSpPr/>
          <p:nvPr/>
        </p:nvSpPr>
        <p:spPr>
          <a:xfrm rot="5400000">
            <a:off x="8020277" y="3115516"/>
            <a:ext cx="260350" cy="600075"/>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70" name="Down Arrow 21">
            <a:extLst>
              <a:ext uri="{FF2B5EF4-FFF2-40B4-BE49-F238E27FC236}">
                <a16:creationId xmlns:a16="http://schemas.microsoft.com/office/drawing/2014/main" id="{186FB65E-8AAC-4220-9ACA-AB0040FCA46F}"/>
              </a:ext>
            </a:extLst>
          </p:cNvPr>
          <p:cNvSpPr/>
          <p:nvPr/>
        </p:nvSpPr>
        <p:spPr>
          <a:xfrm rot="19567512">
            <a:off x="6751864" y="3169491"/>
            <a:ext cx="258763" cy="600075"/>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71" name="Curved Left Arrow 22">
            <a:extLst>
              <a:ext uri="{FF2B5EF4-FFF2-40B4-BE49-F238E27FC236}">
                <a16:creationId xmlns:a16="http://schemas.microsoft.com/office/drawing/2014/main" id="{7A379431-801C-4C9A-A94F-6072E11735B0}"/>
              </a:ext>
            </a:extLst>
          </p:cNvPr>
          <p:cNvSpPr/>
          <p:nvPr/>
        </p:nvSpPr>
        <p:spPr>
          <a:xfrm rot="3869089">
            <a:off x="6802664" y="3928316"/>
            <a:ext cx="590550" cy="704850"/>
          </a:xfrm>
          <a:prstGeom prst="curvedLeft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solidFill>
                <a:schemeClr val="tx1"/>
              </a:solidFill>
            </a:endParaRPr>
          </a:p>
        </p:txBody>
      </p:sp>
      <p:sp>
        <p:nvSpPr>
          <p:cNvPr id="72" name="Down Arrow 23">
            <a:extLst>
              <a:ext uri="{FF2B5EF4-FFF2-40B4-BE49-F238E27FC236}">
                <a16:creationId xmlns:a16="http://schemas.microsoft.com/office/drawing/2014/main" id="{2CEC7B91-87A0-429B-9718-358A17C7478C}"/>
              </a:ext>
            </a:extLst>
          </p:cNvPr>
          <p:cNvSpPr/>
          <p:nvPr/>
        </p:nvSpPr>
        <p:spPr>
          <a:xfrm rot="8510794">
            <a:off x="6321652" y="3577479"/>
            <a:ext cx="260350" cy="447675"/>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grpSp>
        <p:nvGrpSpPr>
          <p:cNvPr id="73" name="Group 72">
            <a:extLst>
              <a:ext uri="{FF2B5EF4-FFF2-40B4-BE49-F238E27FC236}">
                <a16:creationId xmlns:a16="http://schemas.microsoft.com/office/drawing/2014/main" id="{A4AC92D6-0050-4F8E-917F-305E10770AD3}"/>
              </a:ext>
            </a:extLst>
          </p:cNvPr>
          <p:cNvGrpSpPr>
            <a:grpSpLocks/>
          </p:cNvGrpSpPr>
          <p:nvPr/>
        </p:nvGrpSpPr>
        <p:grpSpPr bwMode="auto">
          <a:xfrm>
            <a:off x="5573939" y="1031129"/>
            <a:ext cx="1331913" cy="688975"/>
            <a:chOff x="2375407" y="1411292"/>
            <a:chExt cx="1330690" cy="688639"/>
          </a:xfrm>
        </p:grpSpPr>
        <p:sp>
          <p:nvSpPr>
            <p:cNvPr id="74" name="Down Arrow 24">
              <a:extLst>
                <a:ext uri="{FF2B5EF4-FFF2-40B4-BE49-F238E27FC236}">
                  <a16:creationId xmlns:a16="http://schemas.microsoft.com/office/drawing/2014/main" id="{6ABF5EFB-B423-4DE3-AB57-4FB3BC9482A2}"/>
                </a:ext>
              </a:extLst>
            </p:cNvPr>
            <p:cNvSpPr/>
            <p:nvPr/>
          </p:nvSpPr>
          <p:spPr>
            <a:xfrm rot="9321177">
              <a:off x="2375407" y="1500149"/>
              <a:ext cx="260111" cy="599782"/>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75" name="Down Arrow 25">
              <a:extLst>
                <a:ext uri="{FF2B5EF4-FFF2-40B4-BE49-F238E27FC236}">
                  <a16:creationId xmlns:a16="http://schemas.microsoft.com/office/drawing/2014/main" id="{F0F96D00-3C54-4E91-BDDD-29E9026CB610}"/>
                </a:ext>
              </a:extLst>
            </p:cNvPr>
            <p:cNvSpPr/>
            <p:nvPr/>
          </p:nvSpPr>
          <p:spPr>
            <a:xfrm rot="11086622">
              <a:off x="2932108" y="1411292"/>
              <a:ext cx="260111" cy="599782"/>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76" name="Down Arrow 26">
              <a:extLst>
                <a:ext uri="{FF2B5EF4-FFF2-40B4-BE49-F238E27FC236}">
                  <a16:creationId xmlns:a16="http://schemas.microsoft.com/office/drawing/2014/main" id="{EFCBF651-DD20-4159-B7E3-E35EA487A77A}"/>
                </a:ext>
              </a:extLst>
            </p:cNvPr>
            <p:cNvSpPr/>
            <p:nvPr/>
          </p:nvSpPr>
          <p:spPr>
            <a:xfrm rot="12676520">
              <a:off x="3445986" y="1498561"/>
              <a:ext cx="260111" cy="599782"/>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grpSp>
      <p:sp>
        <p:nvSpPr>
          <p:cNvPr id="77" name="TextBox 28">
            <a:extLst>
              <a:ext uri="{FF2B5EF4-FFF2-40B4-BE49-F238E27FC236}">
                <a16:creationId xmlns:a16="http://schemas.microsoft.com/office/drawing/2014/main" id="{B89109AA-9881-4039-B4BE-26798302D9DF}"/>
              </a:ext>
            </a:extLst>
          </p:cNvPr>
          <p:cNvSpPr txBox="1">
            <a:spLocks noChangeArrowheads="1"/>
          </p:cNvSpPr>
          <p:nvPr/>
        </p:nvSpPr>
        <p:spPr bwMode="auto">
          <a:xfrm>
            <a:off x="9031514" y="986679"/>
            <a:ext cx="2844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eaLnBrk="1" hangingPunct="1">
              <a:lnSpc>
                <a:spcPct val="100000"/>
              </a:lnSpc>
              <a:spcBef>
                <a:spcPct val="0"/>
              </a:spcBef>
              <a:buFontTx/>
              <a:buNone/>
            </a:pPr>
            <a:r>
              <a:rPr lang="en-AU" altLang="en-US">
                <a:solidFill>
                  <a:schemeClr val="tx1"/>
                </a:solidFill>
              </a:rPr>
              <a:t>Click to go through each stage of the process. </a:t>
            </a:r>
            <a:endParaRPr lang="en-GB" altLang="en-US">
              <a:solidFill>
                <a:schemeClr val="tx1"/>
              </a:solidFill>
            </a:endParaRPr>
          </a:p>
        </p:txBody>
      </p:sp>
    </p:spTree>
    <p:extLst>
      <p:ext uri="{BB962C8B-B14F-4D97-AF65-F5344CB8AC3E}">
        <p14:creationId xmlns:p14="http://schemas.microsoft.com/office/powerpoint/2010/main" val="3113865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49" presetClass="path" presetSubtype="0" accel="50000" decel="50000" fill="hold" grpId="1" nodeType="afterEffect">
                                  <p:stCondLst>
                                    <p:cond delay="0"/>
                                  </p:stCondLst>
                                  <p:childTnLst>
                                    <p:animMotion origin="layout" path="M -4.72222E-6 -3.33333E-6 L 0.04271 0.37963 " pathEditMode="relative" rAng="0" ptsTypes="AA">
                                      <p:cBhvr>
                                        <p:cTn id="9" dur="2750" fill="hold"/>
                                        <p:tgtEl>
                                          <p:spTgt spid="64"/>
                                        </p:tgtEl>
                                        <p:attrNameLst>
                                          <p:attrName>ppt_x</p:attrName>
                                          <p:attrName>ppt_y</p:attrName>
                                        </p:attrNameLst>
                                      </p:cBhvr>
                                      <p:rCtr x="2135" y="18981"/>
                                    </p:animMotion>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2" nodeType="clickEffect">
                                  <p:stCondLst>
                                    <p:cond delay="0"/>
                                  </p:stCondLst>
                                  <p:childTnLst>
                                    <p:animEffect transition="out" filter="fade">
                                      <p:cBhvr>
                                        <p:cTn id="13" dur="500"/>
                                        <p:tgtEl>
                                          <p:spTgt spid="64"/>
                                        </p:tgtEl>
                                      </p:cBhvr>
                                    </p:animEffect>
                                    <p:set>
                                      <p:cBhvr>
                                        <p:cTn id="14" dur="1" fill="hold">
                                          <p:stCondLst>
                                            <p:cond delay="499"/>
                                          </p:stCondLst>
                                        </p:cTn>
                                        <p:tgtEl>
                                          <p:spTgt spid="64"/>
                                        </p:tgtEl>
                                        <p:attrNameLst>
                                          <p:attrName>style.visibility</p:attrName>
                                        </p:attrNameLst>
                                      </p:cBhvr>
                                      <p:to>
                                        <p:strVal val="hidden"/>
                                      </p:to>
                                    </p:set>
                                  </p:childTnLst>
                                </p:cTn>
                              </p:par>
                            </p:childTnLst>
                          </p:cTn>
                        </p:par>
                      </p:childTnLst>
                    </p:cTn>
                  </p:par>
                </p:childTnLst>
              </p:cTn>
              <p:nextCondLst>
                <p:cond evt="onClick" delay="0">
                  <p:tgtEl>
                    <p:spTgt spid="55"/>
                  </p:tgtEl>
                </p:cond>
              </p:nextCondLst>
            </p:seq>
            <p:seq concurrent="1" nextAc="seek">
              <p:cTn id="15" restart="whenNotActive" fill="hold" evtFilter="cancelBubble" nodeType="interactiveSeq">
                <p:stCondLst>
                  <p:cond evt="onClick" delay="0">
                    <p:tgtEl>
                      <p:spTgt spid="56"/>
                    </p:tgtEl>
                  </p:cond>
                </p:stCondLst>
                <p:endSync evt="end" delay="0">
                  <p:rtn val="all"/>
                </p:endSync>
                <p:childTnLst>
                  <p:par>
                    <p:cTn id="16" fill="hold">
                      <p:stCondLst>
                        <p:cond delay="0"/>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wheel(1)">
                                      <p:cBhvr>
                                        <p:cTn id="20" dur="20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5"/>
                                        </p:tgtEl>
                                        <p:attrNameLst>
                                          <p:attrName>style.visibility</p:attrName>
                                        </p:attrNameLst>
                                      </p:cBhvr>
                                      <p:to>
                                        <p:strVal val="hidden"/>
                                      </p:to>
                                    </p:set>
                                  </p:childTnLst>
                                </p:cTn>
                              </p:par>
                            </p:childTnLst>
                          </p:cTn>
                        </p:par>
                      </p:childTnLst>
                    </p:cTn>
                  </p:par>
                </p:childTnLst>
              </p:cTn>
              <p:nextCondLst>
                <p:cond evt="onClick" delay="0">
                  <p:tgtEl>
                    <p:spTgt spid="56"/>
                  </p:tgtEl>
                </p:cond>
              </p:nextCondLst>
            </p:seq>
            <p:seq concurrent="1" nextAc="seek">
              <p:cTn id="25" restart="whenNotActive" fill="hold" evtFilter="cancelBubble" nodeType="interactiveSeq">
                <p:stCondLst>
                  <p:cond evt="onClick" delay="0">
                    <p:tgtEl>
                      <p:spTgt spid="57"/>
                    </p:tgtEl>
                  </p:cond>
                </p:stCondLst>
                <p:endSync evt="end" delay="0">
                  <p:rtn val="all"/>
                </p:endSync>
                <p:childTnLst>
                  <p:par>
                    <p:cTn id="26" fill="hold">
                      <p:stCondLst>
                        <p:cond delay="0"/>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6"/>
                                        </p:tgtEl>
                                        <p:attrNameLst>
                                          <p:attrName>style.visibility</p:attrName>
                                        </p:attrNameLst>
                                      </p:cBhvr>
                                      <p:to>
                                        <p:strVal val="visible"/>
                                      </p:to>
                                    </p:set>
                                  </p:childTnLst>
                                </p:cTn>
                              </p:par>
                            </p:childTnLst>
                          </p:cTn>
                        </p:par>
                        <p:par>
                          <p:cTn id="30" fill="hold">
                            <p:stCondLst>
                              <p:cond delay="0"/>
                            </p:stCondLst>
                            <p:childTnLst>
                              <p:par>
                                <p:cTn id="31" presetID="49" presetClass="path" presetSubtype="0" accel="50000" decel="50000" fill="hold" grpId="1" nodeType="afterEffect">
                                  <p:stCondLst>
                                    <p:cond delay="0"/>
                                  </p:stCondLst>
                                  <p:childTnLst>
                                    <p:animMotion origin="layout" path="M 1.11111E-6 2.22222E-6 L 0.00799 -0.12824 " pathEditMode="relative" rAng="0" ptsTypes="AA">
                                      <p:cBhvr>
                                        <p:cTn id="32" dur="2750" fill="hold"/>
                                        <p:tgtEl>
                                          <p:spTgt spid="66"/>
                                        </p:tgtEl>
                                        <p:attrNameLst>
                                          <p:attrName>ppt_x</p:attrName>
                                          <p:attrName>ppt_y</p:attrName>
                                        </p:attrNameLst>
                                      </p:cBhvr>
                                      <p:rCtr x="399" y="-6412"/>
                                    </p:animMotion>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2" nodeType="clickEffect">
                                  <p:stCondLst>
                                    <p:cond delay="0"/>
                                  </p:stCondLst>
                                  <p:childTnLst>
                                    <p:set>
                                      <p:cBhvr>
                                        <p:cTn id="36" dur="1" fill="hold">
                                          <p:stCondLst>
                                            <p:cond delay="0"/>
                                          </p:stCondLst>
                                        </p:cTn>
                                        <p:tgtEl>
                                          <p:spTgt spid="66"/>
                                        </p:tgtEl>
                                        <p:attrNameLst>
                                          <p:attrName>style.visibility</p:attrName>
                                        </p:attrNameLst>
                                      </p:cBhvr>
                                      <p:to>
                                        <p:strVal val="hidden"/>
                                      </p:to>
                                    </p:set>
                                  </p:childTnLst>
                                </p:cTn>
                              </p:par>
                            </p:childTnLst>
                          </p:cTn>
                        </p:par>
                      </p:childTnLst>
                    </p:cTn>
                  </p:par>
                </p:childTnLst>
              </p:cTn>
              <p:nextCondLst>
                <p:cond evt="onClick" delay="0">
                  <p:tgtEl>
                    <p:spTgt spid="57"/>
                  </p:tgtEl>
                </p:cond>
              </p:nextCondLst>
            </p:seq>
            <p:seq concurrent="1" nextAc="seek">
              <p:cTn id="37" restart="whenNotActive" fill="hold" evtFilter="cancelBubble" nodeType="interactiveSeq">
                <p:stCondLst>
                  <p:cond evt="onClick" delay="0">
                    <p:tgtEl>
                      <p:spTgt spid="58"/>
                    </p:tgtEl>
                  </p:cond>
                </p:stCondLst>
                <p:endSync evt="end" delay="0">
                  <p:rtn val="all"/>
                </p:endSync>
                <p:childTnLst>
                  <p:par>
                    <p:cTn id="38" fill="hold">
                      <p:stCondLst>
                        <p:cond delay="0"/>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childTnLst>
                          </p:cTn>
                        </p:par>
                        <p:par>
                          <p:cTn id="42" fill="hold">
                            <p:stCondLst>
                              <p:cond delay="0"/>
                            </p:stCondLst>
                            <p:childTnLst>
                              <p:par>
                                <p:cTn id="43" presetID="49" presetClass="path" presetSubtype="0" accel="50000" decel="50000" fill="hold" grpId="1" nodeType="afterEffect">
                                  <p:stCondLst>
                                    <p:cond delay="0"/>
                                  </p:stCondLst>
                                  <p:childTnLst>
                                    <p:animMotion origin="layout" path="M -1.11111E-6 7.40741E-7 L 0.11285 -0.02546 " pathEditMode="relative" rAng="0" ptsTypes="AA">
                                      <p:cBhvr>
                                        <p:cTn id="44" dur="2750" fill="hold"/>
                                        <p:tgtEl>
                                          <p:spTgt spid="67"/>
                                        </p:tgtEl>
                                        <p:attrNameLst>
                                          <p:attrName>ppt_x</p:attrName>
                                          <p:attrName>ppt_y</p:attrName>
                                        </p:attrNameLst>
                                      </p:cBhvr>
                                      <p:rCtr x="5642" y="-1273"/>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67"/>
                                        </p:tgtEl>
                                        <p:attrNameLst>
                                          <p:attrName>style.visibility</p:attrName>
                                        </p:attrNameLst>
                                      </p:cBhvr>
                                      <p:to>
                                        <p:strVal val="hidden"/>
                                      </p:to>
                                    </p:set>
                                  </p:childTnLst>
                                </p:cTn>
                              </p:par>
                            </p:childTnLst>
                          </p:cTn>
                        </p:par>
                      </p:childTnLst>
                    </p:cTn>
                  </p:par>
                </p:childTnLst>
              </p:cTn>
              <p:nextCondLst>
                <p:cond evt="onClick" delay="0">
                  <p:tgtEl>
                    <p:spTgt spid="58"/>
                  </p:tgtEl>
                </p:cond>
              </p:nextCondLst>
            </p:seq>
            <p:seq concurrent="1" nextAc="seek">
              <p:cTn id="49" restart="whenNotActive" fill="hold" evtFilter="cancelBubble" nodeType="interactiveSeq">
                <p:stCondLst>
                  <p:cond evt="onClick" delay="0">
                    <p:tgtEl>
                      <p:spTgt spid="59"/>
                    </p:tgtEl>
                  </p:cond>
                </p:stCondLst>
                <p:endSync evt="end" delay="0">
                  <p:rtn val="all"/>
                </p:endSync>
                <p:childTnLst>
                  <p:par>
                    <p:cTn id="50" fill="hold">
                      <p:stCondLst>
                        <p:cond delay="0"/>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fade">
                                      <p:cBhvr>
                                        <p:cTn id="54" dur="500"/>
                                        <p:tgtEl>
                                          <p:spTgt spid="6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68"/>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69"/>
                                        </p:tgtEl>
                                        <p:attrNameLst>
                                          <p:attrName>style.visibility</p:attrName>
                                        </p:attrNameLst>
                                      </p:cBhvr>
                                      <p:to>
                                        <p:strVal val="hidden"/>
                                      </p:to>
                                    </p:set>
                                  </p:childTnLst>
                                </p:cTn>
                              </p:par>
                            </p:childTnLst>
                          </p:cTn>
                        </p:par>
                      </p:childTnLst>
                    </p:cTn>
                  </p:par>
                </p:childTnLst>
              </p:cTn>
              <p:nextCondLst>
                <p:cond evt="onClick" delay="0">
                  <p:tgtEl>
                    <p:spTgt spid="59"/>
                  </p:tgtEl>
                </p:cond>
              </p:nextCondLst>
            </p:seq>
            <p:seq concurrent="1" nextAc="seek">
              <p:cTn id="64" restart="whenNotActive" fill="hold" evtFilter="cancelBubble" nodeType="interactiveSeq">
                <p:stCondLst>
                  <p:cond evt="onClick" delay="0">
                    <p:tgtEl>
                      <p:spTgt spid="60"/>
                    </p:tgtEl>
                  </p:cond>
                </p:stCondLst>
                <p:endSync evt="end" delay="0">
                  <p:rtn val="all"/>
                </p:endSync>
                <p:childTnLst>
                  <p:par>
                    <p:cTn id="65" fill="hold">
                      <p:stCondLst>
                        <p:cond delay="0"/>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fade">
                                      <p:cBhvr>
                                        <p:cTn id="69" dur="500"/>
                                        <p:tgtEl>
                                          <p:spTgt spid="70"/>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70"/>
                                        </p:tgtEl>
                                        <p:attrNameLst>
                                          <p:attrName>style.visibility</p:attrName>
                                        </p:attrNameLst>
                                      </p:cBhvr>
                                      <p:to>
                                        <p:strVal val="hidden"/>
                                      </p:to>
                                    </p:set>
                                  </p:childTnLst>
                                </p:cTn>
                              </p:par>
                            </p:childTnLst>
                          </p:cTn>
                        </p:par>
                      </p:childTnLst>
                    </p:cTn>
                  </p:par>
                </p:childTnLst>
              </p:cTn>
              <p:nextCondLst>
                <p:cond evt="onClick" delay="0">
                  <p:tgtEl>
                    <p:spTgt spid="60"/>
                  </p:tgtEl>
                </p:cond>
              </p:nextCondLst>
            </p:seq>
            <p:seq concurrent="1" nextAc="seek">
              <p:cTn id="74" restart="whenNotActive" fill="hold" evtFilter="cancelBubble" nodeType="interactiveSeq">
                <p:stCondLst>
                  <p:cond evt="onClick" delay="0">
                    <p:tgtEl>
                      <p:spTgt spid="61"/>
                    </p:tgtEl>
                  </p:cond>
                </p:stCondLst>
                <p:endSync evt="end" delay="0">
                  <p:rtn val="all"/>
                </p:endSync>
                <p:childTnLst>
                  <p:par>
                    <p:cTn id="75" fill="hold">
                      <p:stCondLst>
                        <p:cond delay="0"/>
                      </p:stCondLst>
                      <p:childTnLst>
                        <p:par>
                          <p:cTn id="76" fill="hold">
                            <p:stCondLst>
                              <p:cond delay="0"/>
                            </p:stCondLst>
                            <p:childTnLst>
                              <p:par>
                                <p:cTn id="77" presetID="21" presetClass="entr" presetSubtype="1" fill="hold" grpId="0" nodeType="clickEffect">
                                  <p:stCondLst>
                                    <p:cond delay="0"/>
                                  </p:stCondLst>
                                  <p:childTnLst>
                                    <p:set>
                                      <p:cBhvr>
                                        <p:cTn id="78" dur="1" fill="hold">
                                          <p:stCondLst>
                                            <p:cond delay="0"/>
                                          </p:stCondLst>
                                        </p:cTn>
                                        <p:tgtEl>
                                          <p:spTgt spid="71"/>
                                        </p:tgtEl>
                                        <p:attrNameLst>
                                          <p:attrName>style.visibility</p:attrName>
                                        </p:attrNameLst>
                                      </p:cBhvr>
                                      <p:to>
                                        <p:strVal val="visible"/>
                                      </p:to>
                                    </p:set>
                                    <p:animEffect transition="in" filter="wheel(1)">
                                      <p:cBhvr>
                                        <p:cTn id="79" dur="2000"/>
                                        <p:tgtEl>
                                          <p:spTgt spid="71"/>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71"/>
                                        </p:tgtEl>
                                        <p:attrNameLst>
                                          <p:attrName>style.visibility</p:attrName>
                                        </p:attrNameLst>
                                      </p:cBhvr>
                                      <p:to>
                                        <p:strVal val="hidden"/>
                                      </p:to>
                                    </p:set>
                                  </p:childTnLst>
                                </p:cTn>
                              </p:par>
                            </p:childTnLst>
                          </p:cTn>
                        </p:par>
                      </p:childTnLst>
                    </p:cTn>
                  </p:par>
                </p:childTnLst>
              </p:cTn>
              <p:nextCondLst>
                <p:cond evt="onClick" delay="0">
                  <p:tgtEl>
                    <p:spTgt spid="61"/>
                  </p:tgtEl>
                </p:cond>
              </p:nextCondLst>
            </p:seq>
            <p:seq concurrent="1" nextAc="seek">
              <p:cTn id="84" restart="whenNotActive" fill="hold" evtFilter="cancelBubble" nodeType="interactiveSeq">
                <p:stCondLst>
                  <p:cond evt="onClick" delay="0">
                    <p:tgtEl>
                      <p:spTgt spid="62"/>
                    </p:tgtEl>
                  </p:cond>
                </p:stCondLst>
                <p:endSync evt="end" delay="0">
                  <p:rtn val="all"/>
                </p:endSync>
                <p:childTnLst>
                  <p:par>
                    <p:cTn id="85" fill="hold">
                      <p:stCondLst>
                        <p:cond delay="0"/>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fad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72"/>
                                        </p:tgtEl>
                                        <p:attrNameLst>
                                          <p:attrName>style.visibility</p:attrName>
                                        </p:attrNameLst>
                                      </p:cBhvr>
                                      <p:to>
                                        <p:strVal val="hidden"/>
                                      </p:to>
                                    </p:set>
                                  </p:childTnLst>
                                </p:cTn>
                              </p:par>
                            </p:childTnLst>
                          </p:cTn>
                        </p:par>
                      </p:childTnLst>
                    </p:cTn>
                  </p:par>
                </p:childTnLst>
              </p:cTn>
              <p:nextCondLst>
                <p:cond evt="onClick" delay="0">
                  <p:tgtEl>
                    <p:spTgt spid="62"/>
                  </p:tgtEl>
                </p:cond>
              </p:nextCondLst>
            </p:seq>
            <p:seq concurrent="1" nextAc="seek">
              <p:cTn id="94" restart="whenNotActive" fill="hold" evtFilter="cancelBubble" nodeType="interactiveSeq">
                <p:stCondLst>
                  <p:cond evt="onClick" delay="0">
                    <p:tgtEl>
                      <p:spTgt spid="63"/>
                    </p:tgtEl>
                  </p:cond>
                </p:stCondLst>
                <p:endSync evt="end" delay="0">
                  <p:rtn val="all"/>
                </p:endSync>
                <p:childTnLst>
                  <p:par>
                    <p:cTn id="95" fill="hold">
                      <p:stCondLst>
                        <p:cond delay="0"/>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73"/>
                                        </p:tgtEl>
                                        <p:attrNameLst>
                                          <p:attrName>style.visibility</p:attrName>
                                        </p:attrNameLst>
                                      </p:cBhvr>
                                      <p:to>
                                        <p:strVal val="hidden"/>
                                      </p:to>
                                    </p:set>
                                  </p:childTnLst>
                                </p:cTn>
                              </p:par>
                            </p:childTnLst>
                          </p:cTn>
                        </p:par>
                      </p:childTnLst>
                    </p:cTn>
                  </p:par>
                </p:childTnLst>
              </p:cTn>
              <p:nextCondLst>
                <p:cond evt="onClick" delay="0">
                  <p:tgtEl>
                    <p:spTgt spid="63"/>
                  </p:tgtEl>
                </p:cond>
              </p:nextCondLst>
            </p:seq>
          </p:childTnLst>
        </p:cTn>
      </p:par>
    </p:tnLst>
    <p:bldLst>
      <p:bldP spid="64" grpId="0" animBg="1"/>
      <p:bldP spid="64" grpId="1" animBg="1"/>
      <p:bldP spid="64" grpId="2" animBg="1"/>
      <p:bldP spid="65" grpId="0" animBg="1"/>
      <p:bldP spid="65" grpId="1" animBg="1"/>
      <p:bldP spid="66" grpId="0" animBg="1"/>
      <p:bldP spid="66" grpId="1" animBg="1"/>
      <p:bldP spid="66" grpId="2" animBg="1"/>
      <p:bldP spid="67" grpId="0" animBg="1"/>
      <p:bldP spid="67" grpId="1" animBg="1"/>
      <p:bldP spid="67" grpId="2"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96116-3B9C-4475-B51F-F4F842F80AEF}"/>
              </a:ext>
            </a:extLst>
          </p:cNvPr>
          <p:cNvSpPr>
            <a:spLocks noGrp="1"/>
          </p:cNvSpPr>
          <p:nvPr>
            <p:ph type="body" sz="quarter" idx="14"/>
          </p:nvPr>
        </p:nvSpPr>
        <p:spPr/>
        <p:txBody>
          <a:bodyPr/>
          <a:lstStyle/>
          <a:p>
            <a:r>
              <a:rPr lang="en-US"/>
              <a:t>Name, locate and know the function of parts of the circulatory system</a:t>
            </a:r>
          </a:p>
        </p:txBody>
      </p:sp>
      <p:sp>
        <p:nvSpPr>
          <p:cNvPr id="3" name="Text Placeholder 2">
            <a:extLst>
              <a:ext uri="{FF2B5EF4-FFF2-40B4-BE49-F238E27FC236}">
                <a16:creationId xmlns:a16="http://schemas.microsoft.com/office/drawing/2014/main" id="{BCA2F7B5-98FA-4958-B136-7D328562842F}"/>
              </a:ext>
            </a:extLst>
          </p:cNvPr>
          <p:cNvSpPr>
            <a:spLocks noGrp="1"/>
          </p:cNvSpPr>
          <p:nvPr>
            <p:ph type="body" sz="quarter" idx="21"/>
          </p:nvPr>
        </p:nvSpPr>
        <p:spPr/>
        <p:txBody>
          <a:bodyPr/>
          <a:lstStyle/>
          <a:p>
            <a:endParaRPr lang="en-AU"/>
          </a:p>
        </p:txBody>
      </p:sp>
      <p:sp>
        <p:nvSpPr>
          <p:cNvPr id="4" name="Text Placeholder 3">
            <a:extLst>
              <a:ext uri="{FF2B5EF4-FFF2-40B4-BE49-F238E27FC236}">
                <a16:creationId xmlns:a16="http://schemas.microsoft.com/office/drawing/2014/main" id="{0284D094-C54F-40D6-84FE-8B95D3B081CD}"/>
              </a:ext>
            </a:extLst>
          </p:cNvPr>
          <p:cNvSpPr>
            <a:spLocks noGrp="1"/>
          </p:cNvSpPr>
          <p:nvPr>
            <p:ph type="body" sz="quarter" idx="18"/>
          </p:nvPr>
        </p:nvSpPr>
        <p:spPr/>
        <p:txBody>
          <a:bodyPr/>
          <a:lstStyle/>
          <a:p>
            <a:r>
              <a:rPr lang="en-GB" sz="2800"/>
              <a:t>Where do we get the oxygen from?</a:t>
            </a:r>
            <a:endParaRPr lang="en-AU" sz="2800"/>
          </a:p>
        </p:txBody>
      </p:sp>
      <p:sp>
        <p:nvSpPr>
          <p:cNvPr id="7" name="Text Placeholder 6">
            <a:extLst>
              <a:ext uri="{FF2B5EF4-FFF2-40B4-BE49-F238E27FC236}">
                <a16:creationId xmlns:a16="http://schemas.microsoft.com/office/drawing/2014/main" id="{75FB26E4-DD3C-4B90-8F7D-62E659C9656D}"/>
              </a:ext>
            </a:extLst>
          </p:cNvPr>
          <p:cNvSpPr>
            <a:spLocks noGrp="1"/>
          </p:cNvSpPr>
          <p:nvPr>
            <p:ph type="body" sz="quarter" idx="23"/>
          </p:nvPr>
        </p:nvSpPr>
        <p:spPr>
          <a:xfrm>
            <a:off x="9641350" y="2324190"/>
            <a:ext cx="2162572" cy="288424"/>
          </a:xfrm>
        </p:spPr>
        <p:txBody>
          <a:bodyPr/>
          <a:lstStyle/>
          <a:p>
            <a:endParaRPr lang="en-AU"/>
          </a:p>
        </p:txBody>
      </p:sp>
      <p:sp>
        <p:nvSpPr>
          <p:cNvPr id="8" name="Text Placeholder 7">
            <a:extLst>
              <a:ext uri="{FF2B5EF4-FFF2-40B4-BE49-F238E27FC236}">
                <a16:creationId xmlns:a16="http://schemas.microsoft.com/office/drawing/2014/main" id="{FE2C5C18-CE00-45A6-B37C-846DFA39B51E}"/>
              </a:ext>
            </a:extLst>
          </p:cNvPr>
          <p:cNvSpPr>
            <a:spLocks noGrp="1"/>
          </p:cNvSpPr>
          <p:nvPr>
            <p:ph type="body" sz="quarter" idx="20"/>
          </p:nvPr>
        </p:nvSpPr>
        <p:spPr>
          <a:xfrm>
            <a:off x="9644135" y="2609056"/>
            <a:ext cx="2159787" cy="1062455"/>
          </a:xfrm>
        </p:spPr>
        <p:txBody>
          <a:bodyPr/>
          <a:lstStyle/>
          <a:p>
            <a:r>
              <a:rPr lang="en-GB"/>
              <a:t>Heart: A hollow muscular organ that pumps the blood through the circulatory system</a:t>
            </a:r>
            <a:endParaRPr lang="en-US"/>
          </a:p>
          <a:p>
            <a:r>
              <a:rPr lang="en-GB"/>
              <a:t>.</a:t>
            </a:r>
            <a:endParaRPr lang="en-US"/>
          </a:p>
          <a:p>
            <a:endParaRPr lang="en-AU"/>
          </a:p>
        </p:txBody>
      </p:sp>
      <p:sp>
        <p:nvSpPr>
          <p:cNvPr id="27" name="Title 1">
            <a:extLst>
              <a:ext uri="{FF2B5EF4-FFF2-40B4-BE49-F238E27FC236}">
                <a16:creationId xmlns:a16="http://schemas.microsoft.com/office/drawing/2014/main" id="{090017CD-5490-4B2B-B599-C2ABB76EFBCC}"/>
              </a:ext>
            </a:extLst>
          </p:cNvPr>
          <p:cNvSpPr txBox="1">
            <a:spLocks/>
          </p:cNvSpPr>
          <p:nvPr/>
        </p:nvSpPr>
        <p:spPr>
          <a:xfrm>
            <a:off x="295275" y="1038113"/>
            <a:ext cx="8220075" cy="993775"/>
          </a:xfrm>
          <a:prstGeom prst="roundRect">
            <a:avLst>
              <a:gd name="adj" fmla="val 9639"/>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ltLang="en-US" b="1"/>
              <a:t>The Function of the Lungs</a:t>
            </a:r>
            <a:endParaRPr lang="en-GB" altLang="en-US" b="1"/>
          </a:p>
        </p:txBody>
      </p:sp>
      <p:sp>
        <p:nvSpPr>
          <p:cNvPr id="28" name="TextBox 4">
            <a:extLst>
              <a:ext uri="{FF2B5EF4-FFF2-40B4-BE49-F238E27FC236}">
                <a16:creationId xmlns:a16="http://schemas.microsoft.com/office/drawing/2014/main" id="{F5EC8DC5-A829-46D9-A4B9-102867AD24E2}"/>
              </a:ext>
            </a:extLst>
          </p:cNvPr>
          <p:cNvSpPr txBox="1">
            <a:spLocks noChangeArrowheads="1"/>
          </p:cNvSpPr>
          <p:nvPr/>
        </p:nvSpPr>
        <p:spPr bwMode="auto">
          <a:xfrm>
            <a:off x="523333" y="1870074"/>
            <a:ext cx="384968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eaLnBrk="1" hangingPunct="1">
              <a:lnSpc>
                <a:spcPct val="100000"/>
              </a:lnSpc>
              <a:spcBef>
                <a:spcPct val="0"/>
              </a:spcBef>
              <a:buFontTx/>
              <a:buNone/>
            </a:pPr>
            <a:r>
              <a:rPr lang="en-AU" altLang="en-US">
                <a:solidFill>
                  <a:schemeClr val="tx1"/>
                </a:solidFill>
              </a:rPr>
              <a:t>When we breathe in (inhale), the intercostal muscles contract and the diaphragm pulls down, making the chest expand. This causes air to be sucked into the lungs. </a:t>
            </a:r>
            <a:endParaRPr lang="en-GB" altLang="en-US">
              <a:solidFill>
                <a:schemeClr val="tx1"/>
              </a:solidFill>
            </a:endParaRPr>
          </a:p>
        </p:txBody>
      </p:sp>
      <p:sp>
        <p:nvSpPr>
          <p:cNvPr id="30" name="TextBox 11">
            <a:extLst>
              <a:ext uri="{FF2B5EF4-FFF2-40B4-BE49-F238E27FC236}">
                <a16:creationId xmlns:a16="http://schemas.microsoft.com/office/drawing/2014/main" id="{B67DBDD9-9712-4421-A4BC-AA264C3ECD1E}"/>
              </a:ext>
            </a:extLst>
          </p:cNvPr>
          <p:cNvSpPr txBox="1">
            <a:spLocks noChangeArrowheads="1"/>
          </p:cNvSpPr>
          <p:nvPr/>
        </p:nvSpPr>
        <p:spPr bwMode="auto">
          <a:xfrm>
            <a:off x="5453063" y="1940133"/>
            <a:ext cx="4124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eaLnBrk="1" hangingPunct="1">
              <a:lnSpc>
                <a:spcPct val="100000"/>
              </a:lnSpc>
              <a:spcBef>
                <a:spcPct val="0"/>
              </a:spcBef>
              <a:buFontTx/>
              <a:buNone/>
            </a:pPr>
            <a:r>
              <a:rPr lang="en-AU" altLang="en-US">
                <a:solidFill>
                  <a:schemeClr val="tx1"/>
                </a:solidFill>
              </a:rPr>
              <a:t>The intercostal muscles and diaphragm then relax and the air is pushed out of the lungs (exhale) as the ribcage falls downward and inhale. </a:t>
            </a:r>
            <a:endParaRPr lang="en-GB" altLang="en-US">
              <a:solidFill>
                <a:schemeClr val="tx1"/>
              </a:solidFill>
            </a:endParaRPr>
          </a:p>
        </p:txBody>
      </p:sp>
      <p:pic>
        <p:nvPicPr>
          <p:cNvPr id="32" name="Picture 2">
            <a:extLst>
              <a:ext uri="{FF2B5EF4-FFF2-40B4-BE49-F238E27FC236}">
                <a16:creationId xmlns:a16="http://schemas.microsoft.com/office/drawing/2014/main" id="{3A172F4B-1811-4F6B-A2BF-CCDEC44B68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3378201"/>
            <a:ext cx="23622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5">
            <a:extLst>
              <a:ext uri="{FF2B5EF4-FFF2-40B4-BE49-F238E27FC236}">
                <a16:creationId xmlns:a16="http://schemas.microsoft.com/office/drawing/2014/main" id="{54E275A2-7373-48EB-A063-303A40687299}"/>
              </a:ext>
            </a:extLst>
          </p:cNvPr>
          <p:cNvSpPr txBox="1">
            <a:spLocks noChangeArrowheads="1"/>
          </p:cNvSpPr>
          <p:nvPr/>
        </p:nvSpPr>
        <p:spPr bwMode="auto">
          <a:xfrm>
            <a:off x="469900" y="3543301"/>
            <a:ext cx="1377950" cy="307975"/>
          </a:xfrm>
          <a:prstGeom prst="rect">
            <a:avLst/>
          </a:prstGeom>
          <a:solidFill>
            <a:schemeClr val="bg1"/>
          </a:solidFill>
          <a:ln w="12700">
            <a:solidFill>
              <a:schemeClr val="tx1"/>
            </a:solidFill>
            <a:miter lim="800000"/>
            <a:headEnd/>
            <a:tailEnd/>
          </a:ln>
        </p:spPr>
        <p:txBody>
          <a:bodyPr wrap="square">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eaLnBrk="1" hangingPunct="1">
              <a:lnSpc>
                <a:spcPct val="100000"/>
              </a:lnSpc>
              <a:spcBef>
                <a:spcPct val="0"/>
              </a:spcBef>
              <a:buFontTx/>
              <a:buNone/>
            </a:pPr>
            <a:r>
              <a:rPr lang="en-AU" altLang="en-US" sz="1400">
                <a:solidFill>
                  <a:schemeClr val="tx1"/>
                </a:solidFill>
              </a:rPr>
              <a:t>lung expands</a:t>
            </a:r>
            <a:endParaRPr lang="en-GB" altLang="en-US" sz="1400">
              <a:solidFill>
                <a:schemeClr val="tx1"/>
              </a:solidFill>
            </a:endParaRPr>
          </a:p>
        </p:txBody>
      </p:sp>
      <p:cxnSp>
        <p:nvCxnSpPr>
          <p:cNvPr id="34" name="Straight Connector 33">
            <a:extLst>
              <a:ext uri="{FF2B5EF4-FFF2-40B4-BE49-F238E27FC236}">
                <a16:creationId xmlns:a16="http://schemas.microsoft.com/office/drawing/2014/main" id="{5F86C8E7-41FF-4A77-A531-CBB0A0571382}"/>
              </a:ext>
            </a:extLst>
          </p:cNvPr>
          <p:cNvCxnSpPr/>
          <p:nvPr/>
        </p:nvCxnSpPr>
        <p:spPr>
          <a:xfrm flipH="1" flipV="1">
            <a:off x="1060450" y="3851276"/>
            <a:ext cx="412750" cy="6508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7">
            <a:extLst>
              <a:ext uri="{FF2B5EF4-FFF2-40B4-BE49-F238E27FC236}">
                <a16:creationId xmlns:a16="http://schemas.microsoft.com/office/drawing/2014/main" id="{8677E0AC-4487-4508-B7A5-321CFB822893}"/>
              </a:ext>
            </a:extLst>
          </p:cNvPr>
          <p:cNvSpPr txBox="1">
            <a:spLocks noChangeArrowheads="1"/>
          </p:cNvSpPr>
          <p:nvPr/>
        </p:nvSpPr>
        <p:spPr bwMode="auto">
          <a:xfrm>
            <a:off x="2538413" y="3851276"/>
            <a:ext cx="1522412"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eaLnBrk="1" hangingPunct="1">
              <a:lnSpc>
                <a:spcPct val="100000"/>
              </a:lnSpc>
              <a:spcBef>
                <a:spcPct val="0"/>
              </a:spcBef>
              <a:buFontTx/>
              <a:buNone/>
            </a:pPr>
            <a:r>
              <a:rPr lang="en-AU" altLang="en-US" sz="1400">
                <a:solidFill>
                  <a:schemeClr val="tx1"/>
                </a:solidFill>
              </a:rPr>
              <a:t>muscles contract</a:t>
            </a:r>
            <a:endParaRPr lang="en-GB" altLang="en-US" sz="1400">
              <a:solidFill>
                <a:schemeClr val="tx1"/>
              </a:solidFill>
            </a:endParaRPr>
          </a:p>
        </p:txBody>
      </p:sp>
      <p:sp>
        <p:nvSpPr>
          <p:cNvPr id="36" name="Down Arrow 9">
            <a:extLst>
              <a:ext uri="{FF2B5EF4-FFF2-40B4-BE49-F238E27FC236}">
                <a16:creationId xmlns:a16="http://schemas.microsoft.com/office/drawing/2014/main" id="{5BDDD46D-1F2D-40DF-A26C-AE2378AAC1C2}"/>
              </a:ext>
            </a:extLst>
          </p:cNvPr>
          <p:cNvSpPr/>
          <p:nvPr/>
        </p:nvSpPr>
        <p:spPr>
          <a:xfrm>
            <a:off x="1587500" y="6010276"/>
            <a:ext cx="260350" cy="600075"/>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37" name="TextBox 8">
            <a:extLst>
              <a:ext uri="{FF2B5EF4-FFF2-40B4-BE49-F238E27FC236}">
                <a16:creationId xmlns:a16="http://schemas.microsoft.com/office/drawing/2014/main" id="{27781489-2978-4EC8-A45A-4007FCFFED5C}"/>
              </a:ext>
            </a:extLst>
          </p:cNvPr>
          <p:cNvSpPr txBox="1">
            <a:spLocks noChangeArrowheads="1"/>
          </p:cNvSpPr>
          <p:nvPr/>
        </p:nvSpPr>
        <p:spPr bwMode="auto">
          <a:xfrm>
            <a:off x="1349375" y="5811838"/>
            <a:ext cx="2711450"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diaphragm pulls downwards</a:t>
            </a:r>
            <a:endParaRPr lang="en-GB" altLang="en-US" sz="1400">
              <a:solidFill>
                <a:schemeClr val="tx1"/>
              </a:solidFill>
            </a:endParaRPr>
          </a:p>
        </p:txBody>
      </p:sp>
      <p:pic>
        <p:nvPicPr>
          <p:cNvPr id="38" name="Picture 10">
            <a:extLst>
              <a:ext uri="{FF2B5EF4-FFF2-40B4-BE49-F238E27FC236}">
                <a16:creationId xmlns:a16="http://schemas.microsoft.com/office/drawing/2014/main" id="{B6E8538B-BD82-4BCD-88BA-F886FAF69C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5378" y="3378201"/>
            <a:ext cx="23622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2">
            <a:extLst>
              <a:ext uri="{FF2B5EF4-FFF2-40B4-BE49-F238E27FC236}">
                <a16:creationId xmlns:a16="http://schemas.microsoft.com/office/drawing/2014/main" id="{0573E6BE-9EE5-4557-AA5D-4D57DE34A3B0}"/>
              </a:ext>
            </a:extLst>
          </p:cNvPr>
          <p:cNvSpPr txBox="1">
            <a:spLocks noChangeArrowheads="1"/>
          </p:cNvSpPr>
          <p:nvPr/>
        </p:nvSpPr>
        <p:spPr bwMode="auto">
          <a:xfrm>
            <a:off x="5741015" y="3543301"/>
            <a:ext cx="1228725"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eaLnBrk="1" hangingPunct="1">
              <a:lnSpc>
                <a:spcPct val="100000"/>
              </a:lnSpc>
              <a:spcBef>
                <a:spcPct val="0"/>
              </a:spcBef>
              <a:buFontTx/>
              <a:buNone/>
            </a:pPr>
            <a:r>
              <a:rPr lang="en-AU" altLang="en-US" sz="1400">
                <a:solidFill>
                  <a:schemeClr val="tx1"/>
                </a:solidFill>
              </a:rPr>
              <a:t>lung shrinks</a:t>
            </a:r>
            <a:endParaRPr lang="en-GB" altLang="en-US" sz="1400">
              <a:solidFill>
                <a:schemeClr val="tx1"/>
              </a:solidFill>
            </a:endParaRPr>
          </a:p>
        </p:txBody>
      </p:sp>
      <p:cxnSp>
        <p:nvCxnSpPr>
          <p:cNvPr id="40" name="Straight Connector 39">
            <a:extLst>
              <a:ext uri="{FF2B5EF4-FFF2-40B4-BE49-F238E27FC236}">
                <a16:creationId xmlns:a16="http://schemas.microsoft.com/office/drawing/2014/main" id="{43E0322C-E8C6-4017-A7C5-3D77BBD0CBA3}"/>
              </a:ext>
            </a:extLst>
          </p:cNvPr>
          <p:cNvCxnSpPr/>
          <p:nvPr/>
        </p:nvCxnSpPr>
        <p:spPr>
          <a:xfrm flipH="1" flipV="1">
            <a:off x="6331565" y="3851276"/>
            <a:ext cx="412750" cy="6508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14">
            <a:extLst>
              <a:ext uri="{FF2B5EF4-FFF2-40B4-BE49-F238E27FC236}">
                <a16:creationId xmlns:a16="http://schemas.microsoft.com/office/drawing/2014/main" id="{9D6E7029-E577-4768-AC39-70E79369E7FC}"/>
              </a:ext>
            </a:extLst>
          </p:cNvPr>
          <p:cNvSpPr txBox="1">
            <a:spLocks noChangeArrowheads="1"/>
          </p:cNvSpPr>
          <p:nvPr/>
        </p:nvSpPr>
        <p:spPr bwMode="auto">
          <a:xfrm>
            <a:off x="8152428" y="3933826"/>
            <a:ext cx="1292225"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muscles relax</a:t>
            </a:r>
            <a:endParaRPr lang="en-GB" altLang="en-US" sz="1400">
              <a:solidFill>
                <a:schemeClr val="tx1"/>
              </a:solidFill>
            </a:endParaRPr>
          </a:p>
        </p:txBody>
      </p:sp>
      <p:sp>
        <p:nvSpPr>
          <p:cNvPr id="42" name="TextBox 16">
            <a:extLst>
              <a:ext uri="{FF2B5EF4-FFF2-40B4-BE49-F238E27FC236}">
                <a16:creationId xmlns:a16="http://schemas.microsoft.com/office/drawing/2014/main" id="{7252EBC6-3A73-4F52-AF10-2430BB6CFD19}"/>
              </a:ext>
            </a:extLst>
          </p:cNvPr>
          <p:cNvSpPr txBox="1">
            <a:spLocks noChangeArrowheads="1"/>
          </p:cNvSpPr>
          <p:nvPr/>
        </p:nvSpPr>
        <p:spPr bwMode="auto">
          <a:xfrm>
            <a:off x="6380778" y="5867401"/>
            <a:ext cx="1771650"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diaphragm relaxes</a:t>
            </a:r>
            <a:endParaRPr lang="en-GB" altLang="en-US" sz="1400">
              <a:solidFill>
                <a:schemeClr val="tx1"/>
              </a:solidFill>
            </a:endParaRPr>
          </a:p>
        </p:txBody>
      </p:sp>
      <p:sp>
        <p:nvSpPr>
          <p:cNvPr id="43" name="Down Arrow 15">
            <a:extLst>
              <a:ext uri="{FF2B5EF4-FFF2-40B4-BE49-F238E27FC236}">
                <a16:creationId xmlns:a16="http://schemas.microsoft.com/office/drawing/2014/main" id="{1202C1D5-3D06-4A6C-A0DA-0213DB52DF90}"/>
              </a:ext>
            </a:extLst>
          </p:cNvPr>
          <p:cNvSpPr/>
          <p:nvPr/>
        </p:nvSpPr>
        <p:spPr>
          <a:xfrm rot="10800000">
            <a:off x="6283940" y="6040439"/>
            <a:ext cx="260350" cy="600075"/>
          </a:xfrm>
          <a:prstGeom prst="downArrow">
            <a:avLst/>
          </a:prstGeom>
          <a:solidFill>
            <a:schemeClr val="bg1"/>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TextBox 5">
            <a:extLst>
              <a:ext uri="{FF2B5EF4-FFF2-40B4-BE49-F238E27FC236}">
                <a16:creationId xmlns:a16="http://schemas.microsoft.com/office/drawing/2014/main" id="{4321F872-2E93-4795-9772-6BFE40BE823C}"/>
              </a:ext>
            </a:extLst>
          </p:cNvPr>
          <p:cNvSpPr txBox="1"/>
          <p:nvPr/>
        </p:nvSpPr>
        <p:spPr>
          <a:xfrm rot="1761859">
            <a:off x="6969740" y="1038113"/>
            <a:ext cx="1747838" cy="571613"/>
          </a:xfrm>
          <a:prstGeom prst="rect">
            <a:avLst/>
          </a:prstGeom>
          <a:noFill/>
          <a:ln>
            <a:noFill/>
          </a:ln>
        </p:spPr>
        <p:txBody>
          <a:bodyPr wrap="square" rtlCol="0" anchor="t" anchorCtr="0">
            <a:normAutofit fontScale="92500" lnSpcReduction="20000"/>
          </a:bodyPr>
          <a:lstStyle/>
          <a:p>
            <a:pPr algn="l"/>
            <a:r>
              <a:rPr lang="en-GB" sz="4000">
                <a:solidFill>
                  <a:srgbClr val="FF0000"/>
                </a:solidFill>
                <a:latin typeface="Futura Medium" panose="020B0602020204020303" pitchFamily="34" charset="-79"/>
                <a:cs typeface="Futura Medium" panose="020B0602020204020303" pitchFamily="34" charset="-79"/>
              </a:rPr>
              <a:t>review</a:t>
            </a:r>
            <a:endParaRPr lang="en-AU" sz="4000">
              <a:solidFill>
                <a:srgbClr val="FF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54123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9" grpId="0" animBg="1"/>
      <p:bldP spid="41" grpId="0" animBg="1"/>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96116-3B9C-4475-B51F-F4F842F80AEF}"/>
              </a:ext>
            </a:extLst>
          </p:cNvPr>
          <p:cNvSpPr>
            <a:spLocks noGrp="1"/>
          </p:cNvSpPr>
          <p:nvPr>
            <p:ph type="body" sz="quarter" idx="14"/>
          </p:nvPr>
        </p:nvSpPr>
        <p:spPr/>
        <p:txBody>
          <a:bodyPr/>
          <a:lstStyle/>
          <a:p>
            <a:r>
              <a:rPr lang="en-US"/>
              <a:t>Name, locate and know the function of parts of the circulatory system</a:t>
            </a:r>
          </a:p>
        </p:txBody>
      </p:sp>
      <p:sp>
        <p:nvSpPr>
          <p:cNvPr id="3" name="Text Placeholder 2">
            <a:extLst>
              <a:ext uri="{FF2B5EF4-FFF2-40B4-BE49-F238E27FC236}">
                <a16:creationId xmlns:a16="http://schemas.microsoft.com/office/drawing/2014/main" id="{BCA2F7B5-98FA-4958-B136-7D328562842F}"/>
              </a:ext>
            </a:extLst>
          </p:cNvPr>
          <p:cNvSpPr>
            <a:spLocks noGrp="1"/>
          </p:cNvSpPr>
          <p:nvPr>
            <p:ph type="body" sz="quarter" idx="21"/>
          </p:nvPr>
        </p:nvSpPr>
        <p:spPr/>
        <p:txBody>
          <a:bodyPr/>
          <a:lstStyle/>
          <a:p>
            <a:endParaRPr lang="en-AU"/>
          </a:p>
        </p:txBody>
      </p:sp>
      <p:sp>
        <p:nvSpPr>
          <p:cNvPr id="4" name="Text Placeholder 3">
            <a:extLst>
              <a:ext uri="{FF2B5EF4-FFF2-40B4-BE49-F238E27FC236}">
                <a16:creationId xmlns:a16="http://schemas.microsoft.com/office/drawing/2014/main" id="{0284D094-C54F-40D6-84FE-8B95D3B081CD}"/>
              </a:ext>
            </a:extLst>
          </p:cNvPr>
          <p:cNvSpPr>
            <a:spLocks noGrp="1"/>
          </p:cNvSpPr>
          <p:nvPr>
            <p:ph type="body" sz="quarter" idx="18"/>
          </p:nvPr>
        </p:nvSpPr>
        <p:spPr/>
        <p:txBody>
          <a:bodyPr/>
          <a:lstStyle/>
          <a:p>
            <a:r>
              <a:rPr lang="en-GB" sz="2800"/>
              <a:t>Where do we get the oxygen from?</a:t>
            </a:r>
            <a:endParaRPr lang="en-AU" sz="2800"/>
          </a:p>
        </p:txBody>
      </p:sp>
      <p:sp>
        <p:nvSpPr>
          <p:cNvPr id="7" name="Text Placeholder 6">
            <a:extLst>
              <a:ext uri="{FF2B5EF4-FFF2-40B4-BE49-F238E27FC236}">
                <a16:creationId xmlns:a16="http://schemas.microsoft.com/office/drawing/2014/main" id="{75FB26E4-DD3C-4B90-8F7D-62E659C9656D}"/>
              </a:ext>
            </a:extLst>
          </p:cNvPr>
          <p:cNvSpPr>
            <a:spLocks noGrp="1"/>
          </p:cNvSpPr>
          <p:nvPr>
            <p:ph type="body" sz="quarter" idx="23"/>
          </p:nvPr>
        </p:nvSpPr>
        <p:spPr>
          <a:xfrm>
            <a:off x="9641350" y="2324190"/>
            <a:ext cx="2162572" cy="288424"/>
          </a:xfrm>
        </p:spPr>
        <p:txBody>
          <a:bodyPr/>
          <a:lstStyle/>
          <a:p>
            <a:endParaRPr lang="en-AU"/>
          </a:p>
        </p:txBody>
      </p:sp>
      <p:sp>
        <p:nvSpPr>
          <p:cNvPr id="8" name="Text Placeholder 7">
            <a:extLst>
              <a:ext uri="{FF2B5EF4-FFF2-40B4-BE49-F238E27FC236}">
                <a16:creationId xmlns:a16="http://schemas.microsoft.com/office/drawing/2014/main" id="{FE2C5C18-CE00-45A6-B37C-846DFA39B51E}"/>
              </a:ext>
            </a:extLst>
          </p:cNvPr>
          <p:cNvSpPr>
            <a:spLocks noGrp="1"/>
          </p:cNvSpPr>
          <p:nvPr>
            <p:ph type="body" sz="quarter" idx="20"/>
          </p:nvPr>
        </p:nvSpPr>
        <p:spPr>
          <a:xfrm>
            <a:off x="9644135" y="2609056"/>
            <a:ext cx="2159787" cy="1062455"/>
          </a:xfrm>
        </p:spPr>
        <p:txBody>
          <a:bodyPr/>
          <a:lstStyle/>
          <a:p>
            <a:r>
              <a:rPr lang="en-GB"/>
              <a:t>Heart: A hollow muscular organ that pumps the blood through the circulatory system</a:t>
            </a:r>
            <a:endParaRPr lang="en-US"/>
          </a:p>
          <a:p>
            <a:r>
              <a:rPr lang="en-GB"/>
              <a:t>.</a:t>
            </a:r>
            <a:endParaRPr lang="en-US"/>
          </a:p>
          <a:p>
            <a:endParaRPr lang="en-AU"/>
          </a:p>
        </p:txBody>
      </p:sp>
      <p:sp>
        <p:nvSpPr>
          <p:cNvPr id="27" name="Title 1">
            <a:extLst>
              <a:ext uri="{FF2B5EF4-FFF2-40B4-BE49-F238E27FC236}">
                <a16:creationId xmlns:a16="http://schemas.microsoft.com/office/drawing/2014/main" id="{090017CD-5490-4B2B-B599-C2ABB76EFBCC}"/>
              </a:ext>
            </a:extLst>
          </p:cNvPr>
          <p:cNvSpPr txBox="1">
            <a:spLocks/>
          </p:cNvSpPr>
          <p:nvPr/>
        </p:nvSpPr>
        <p:spPr>
          <a:xfrm>
            <a:off x="295275" y="1038113"/>
            <a:ext cx="8220075" cy="993775"/>
          </a:xfrm>
          <a:prstGeom prst="roundRect">
            <a:avLst>
              <a:gd name="adj" fmla="val 9639"/>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ltLang="en-US" b="1"/>
              <a:t>The Function of the Lungs</a:t>
            </a:r>
            <a:endParaRPr lang="en-GB" altLang="en-US" b="1"/>
          </a:p>
        </p:txBody>
      </p:sp>
      <p:pic>
        <p:nvPicPr>
          <p:cNvPr id="22" name="Picture 2">
            <a:extLst>
              <a:ext uri="{FF2B5EF4-FFF2-40B4-BE49-F238E27FC236}">
                <a16:creationId xmlns:a16="http://schemas.microsoft.com/office/drawing/2014/main" id="{2F245417-3F2B-403E-A3B0-F49C6FE82E93}"/>
              </a:ext>
            </a:extLst>
          </p:cNvPr>
          <p:cNvPicPr>
            <a:picLocks noChangeAspect="1"/>
          </p:cNvPicPr>
          <p:nvPr/>
        </p:nvPicPr>
        <p:blipFill>
          <a:blip r:embed="rId2">
            <a:extLst>
              <a:ext uri="{28A0092B-C50C-407E-A947-70E740481C1C}">
                <a14:useLocalDpi xmlns:a14="http://schemas.microsoft.com/office/drawing/2010/main" val="0"/>
              </a:ext>
            </a:extLst>
          </a:blip>
          <a:srcRect b="34557"/>
          <a:stretch>
            <a:fillRect/>
          </a:stretch>
        </p:blipFill>
        <p:spPr bwMode="auto">
          <a:xfrm>
            <a:off x="5045869" y="2157705"/>
            <a:ext cx="4116388" cy="448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3">
            <a:extLst>
              <a:ext uri="{FF2B5EF4-FFF2-40B4-BE49-F238E27FC236}">
                <a16:creationId xmlns:a16="http://schemas.microsoft.com/office/drawing/2014/main" id="{B4722A30-0439-49C7-BB13-A9B09CF1FACA}"/>
              </a:ext>
            </a:extLst>
          </p:cNvPr>
          <p:cNvSpPr txBox="1">
            <a:spLocks noChangeArrowheads="1"/>
          </p:cNvSpPr>
          <p:nvPr/>
        </p:nvSpPr>
        <p:spPr bwMode="auto">
          <a:xfrm>
            <a:off x="5128419" y="3380080"/>
            <a:ext cx="1230313"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trachea</a:t>
            </a:r>
            <a:endParaRPr lang="en-GB" altLang="en-US" sz="1400">
              <a:solidFill>
                <a:schemeClr val="tx1"/>
              </a:solidFill>
            </a:endParaRPr>
          </a:p>
        </p:txBody>
      </p:sp>
      <p:cxnSp>
        <p:nvCxnSpPr>
          <p:cNvPr id="24" name="Straight Connector 23">
            <a:extLst>
              <a:ext uri="{FF2B5EF4-FFF2-40B4-BE49-F238E27FC236}">
                <a16:creationId xmlns:a16="http://schemas.microsoft.com/office/drawing/2014/main" id="{834E22AE-C0A3-4D5F-81F1-4696E0BF81C7}"/>
              </a:ext>
            </a:extLst>
          </p:cNvPr>
          <p:cNvCxnSpPr>
            <a:endCxn id="23" idx="2"/>
          </p:cNvCxnSpPr>
          <p:nvPr/>
        </p:nvCxnSpPr>
        <p:spPr>
          <a:xfrm flipH="1" flipV="1">
            <a:off x="5744369" y="3688055"/>
            <a:ext cx="1397000" cy="8064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6">
            <a:extLst>
              <a:ext uri="{FF2B5EF4-FFF2-40B4-BE49-F238E27FC236}">
                <a16:creationId xmlns:a16="http://schemas.microsoft.com/office/drawing/2014/main" id="{850616E8-4209-4A72-9842-7CA689C3C8E7}"/>
              </a:ext>
            </a:extLst>
          </p:cNvPr>
          <p:cNvSpPr txBox="1">
            <a:spLocks noChangeArrowheads="1"/>
          </p:cNvSpPr>
          <p:nvPr/>
        </p:nvSpPr>
        <p:spPr bwMode="auto">
          <a:xfrm>
            <a:off x="4409282" y="3854742"/>
            <a:ext cx="1230312"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bronchus</a:t>
            </a:r>
            <a:endParaRPr lang="en-GB" altLang="en-US" sz="1400">
              <a:solidFill>
                <a:schemeClr val="tx1"/>
              </a:solidFill>
            </a:endParaRPr>
          </a:p>
        </p:txBody>
      </p:sp>
      <p:cxnSp>
        <p:nvCxnSpPr>
          <p:cNvPr id="26" name="Straight Connector 25">
            <a:extLst>
              <a:ext uri="{FF2B5EF4-FFF2-40B4-BE49-F238E27FC236}">
                <a16:creationId xmlns:a16="http://schemas.microsoft.com/office/drawing/2014/main" id="{C7420DFD-9AE0-4A75-B29B-808E89FAF1CC}"/>
              </a:ext>
            </a:extLst>
          </p:cNvPr>
          <p:cNvCxnSpPr/>
          <p:nvPr/>
        </p:nvCxnSpPr>
        <p:spPr>
          <a:xfrm flipH="1" flipV="1">
            <a:off x="4995069" y="4162717"/>
            <a:ext cx="2192338" cy="8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B12B0E-E34C-4A5E-8DC7-E88A0848F25D}"/>
              </a:ext>
            </a:extLst>
          </p:cNvPr>
          <p:cNvCxnSpPr/>
          <p:nvPr/>
        </p:nvCxnSpPr>
        <p:spPr>
          <a:xfrm flipV="1">
            <a:off x="7584282" y="3888080"/>
            <a:ext cx="866775" cy="688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15">
            <a:extLst>
              <a:ext uri="{FF2B5EF4-FFF2-40B4-BE49-F238E27FC236}">
                <a16:creationId xmlns:a16="http://schemas.microsoft.com/office/drawing/2014/main" id="{627762C7-7DD3-4A4F-B9B0-AFE54F48BEFB}"/>
              </a:ext>
            </a:extLst>
          </p:cNvPr>
          <p:cNvSpPr txBox="1">
            <a:spLocks noChangeArrowheads="1"/>
          </p:cNvSpPr>
          <p:nvPr/>
        </p:nvSpPr>
        <p:spPr bwMode="auto">
          <a:xfrm>
            <a:off x="7562057" y="3365792"/>
            <a:ext cx="1779587" cy="522288"/>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intercostal muscles and ribs</a:t>
            </a:r>
            <a:endParaRPr lang="en-GB" altLang="en-US" sz="1400">
              <a:solidFill>
                <a:schemeClr val="tx1"/>
              </a:solidFill>
            </a:endParaRPr>
          </a:p>
        </p:txBody>
      </p:sp>
      <p:cxnSp>
        <p:nvCxnSpPr>
          <p:cNvPr id="44" name="Straight Connector 43">
            <a:extLst>
              <a:ext uri="{FF2B5EF4-FFF2-40B4-BE49-F238E27FC236}">
                <a16:creationId xmlns:a16="http://schemas.microsoft.com/office/drawing/2014/main" id="{5C7C273E-128A-4C2B-9195-F252A8B81898}"/>
              </a:ext>
            </a:extLst>
          </p:cNvPr>
          <p:cNvCxnSpPr>
            <a:endCxn id="45" idx="2"/>
          </p:cNvCxnSpPr>
          <p:nvPr/>
        </p:nvCxnSpPr>
        <p:spPr>
          <a:xfrm flipH="1" flipV="1">
            <a:off x="4877594" y="5847055"/>
            <a:ext cx="1397000" cy="5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18">
            <a:extLst>
              <a:ext uri="{FF2B5EF4-FFF2-40B4-BE49-F238E27FC236}">
                <a16:creationId xmlns:a16="http://schemas.microsoft.com/office/drawing/2014/main" id="{BC793444-5EC1-420D-A9D8-FD3D58B252DD}"/>
              </a:ext>
            </a:extLst>
          </p:cNvPr>
          <p:cNvSpPr txBox="1">
            <a:spLocks noChangeArrowheads="1"/>
          </p:cNvSpPr>
          <p:nvPr/>
        </p:nvSpPr>
        <p:spPr bwMode="auto">
          <a:xfrm>
            <a:off x="4261644" y="5539080"/>
            <a:ext cx="1230313"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diaphragm</a:t>
            </a:r>
            <a:endParaRPr lang="en-GB" altLang="en-US" sz="1400">
              <a:solidFill>
                <a:schemeClr val="tx1"/>
              </a:solidFill>
            </a:endParaRPr>
          </a:p>
        </p:txBody>
      </p:sp>
      <p:cxnSp>
        <p:nvCxnSpPr>
          <p:cNvPr id="46" name="Straight Connector 45">
            <a:extLst>
              <a:ext uri="{FF2B5EF4-FFF2-40B4-BE49-F238E27FC236}">
                <a16:creationId xmlns:a16="http://schemas.microsoft.com/office/drawing/2014/main" id="{C101040C-518D-4E64-8172-13A841CD0628}"/>
              </a:ext>
            </a:extLst>
          </p:cNvPr>
          <p:cNvCxnSpPr>
            <a:endCxn id="47" idx="2"/>
          </p:cNvCxnSpPr>
          <p:nvPr/>
        </p:nvCxnSpPr>
        <p:spPr>
          <a:xfrm flipH="1" flipV="1">
            <a:off x="4575969" y="4873917"/>
            <a:ext cx="2398713" cy="5984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23">
            <a:extLst>
              <a:ext uri="{FF2B5EF4-FFF2-40B4-BE49-F238E27FC236}">
                <a16:creationId xmlns:a16="http://schemas.microsoft.com/office/drawing/2014/main" id="{9D43697B-021A-43F9-8DBC-640FB15D6903}"/>
              </a:ext>
            </a:extLst>
          </p:cNvPr>
          <p:cNvSpPr txBox="1">
            <a:spLocks noChangeArrowheads="1"/>
          </p:cNvSpPr>
          <p:nvPr/>
        </p:nvSpPr>
        <p:spPr bwMode="auto">
          <a:xfrm>
            <a:off x="4106069" y="4565942"/>
            <a:ext cx="939800"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heart</a:t>
            </a:r>
            <a:endParaRPr lang="en-GB" altLang="en-US" sz="1400">
              <a:solidFill>
                <a:schemeClr val="tx1"/>
              </a:solidFill>
            </a:endParaRPr>
          </a:p>
        </p:txBody>
      </p:sp>
      <p:cxnSp>
        <p:nvCxnSpPr>
          <p:cNvPr id="48" name="Straight Connector 47">
            <a:extLst>
              <a:ext uri="{FF2B5EF4-FFF2-40B4-BE49-F238E27FC236}">
                <a16:creationId xmlns:a16="http://schemas.microsoft.com/office/drawing/2014/main" id="{129A32B8-554D-42FE-882B-F3B3AA8FE158}"/>
              </a:ext>
            </a:extLst>
          </p:cNvPr>
          <p:cNvCxnSpPr>
            <a:endCxn id="50" idx="2"/>
          </p:cNvCxnSpPr>
          <p:nvPr/>
        </p:nvCxnSpPr>
        <p:spPr>
          <a:xfrm flipV="1">
            <a:off x="7576344" y="4400842"/>
            <a:ext cx="1749425" cy="5746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0F4C932-7570-4046-B4E7-FFEF524349AC}"/>
              </a:ext>
            </a:extLst>
          </p:cNvPr>
          <p:cNvCxnSpPr/>
          <p:nvPr/>
        </p:nvCxnSpPr>
        <p:spPr>
          <a:xfrm>
            <a:off x="7930357" y="5197767"/>
            <a:ext cx="1231900" cy="660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27">
            <a:extLst>
              <a:ext uri="{FF2B5EF4-FFF2-40B4-BE49-F238E27FC236}">
                <a16:creationId xmlns:a16="http://schemas.microsoft.com/office/drawing/2014/main" id="{1B3B131C-FE66-4990-B689-D4071A0F927E}"/>
              </a:ext>
            </a:extLst>
          </p:cNvPr>
          <p:cNvSpPr txBox="1">
            <a:spLocks noChangeArrowheads="1"/>
          </p:cNvSpPr>
          <p:nvPr/>
        </p:nvSpPr>
        <p:spPr bwMode="auto">
          <a:xfrm>
            <a:off x="8711407" y="4094455"/>
            <a:ext cx="1228725" cy="306387"/>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bronchiole</a:t>
            </a:r>
            <a:endParaRPr lang="en-GB" altLang="en-US" sz="1400">
              <a:solidFill>
                <a:schemeClr val="tx1"/>
              </a:solidFill>
            </a:endParaRPr>
          </a:p>
        </p:txBody>
      </p:sp>
      <p:sp>
        <p:nvSpPr>
          <p:cNvPr id="51" name="TextBox 39">
            <a:extLst>
              <a:ext uri="{FF2B5EF4-FFF2-40B4-BE49-F238E27FC236}">
                <a16:creationId xmlns:a16="http://schemas.microsoft.com/office/drawing/2014/main" id="{34EBA340-79BA-4C3F-A906-44EF42002FCC}"/>
              </a:ext>
            </a:extLst>
          </p:cNvPr>
          <p:cNvSpPr txBox="1">
            <a:spLocks noChangeArrowheads="1"/>
          </p:cNvSpPr>
          <p:nvPr/>
        </p:nvSpPr>
        <p:spPr bwMode="auto">
          <a:xfrm>
            <a:off x="8451057" y="5805780"/>
            <a:ext cx="1489075"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air sacs (alveoli)</a:t>
            </a:r>
            <a:endParaRPr lang="en-GB" altLang="en-US" sz="1400">
              <a:solidFill>
                <a:schemeClr val="tx1"/>
              </a:solidFill>
            </a:endParaRPr>
          </a:p>
        </p:txBody>
      </p:sp>
      <p:sp>
        <p:nvSpPr>
          <p:cNvPr id="52" name="TextBox 42">
            <a:extLst>
              <a:ext uri="{FF2B5EF4-FFF2-40B4-BE49-F238E27FC236}">
                <a16:creationId xmlns:a16="http://schemas.microsoft.com/office/drawing/2014/main" id="{9BC58477-EB42-4685-B8AF-975DEE0C3F39}"/>
              </a:ext>
            </a:extLst>
          </p:cNvPr>
          <p:cNvSpPr txBox="1">
            <a:spLocks noChangeArrowheads="1"/>
          </p:cNvSpPr>
          <p:nvPr/>
        </p:nvSpPr>
        <p:spPr bwMode="auto">
          <a:xfrm>
            <a:off x="517526" y="1729420"/>
            <a:ext cx="42100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eaLnBrk="1" hangingPunct="1">
              <a:lnSpc>
                <a:spcPct val="100000"/>
              </a:lnSpc>
              <a:spcBef>
                <a:spcPct val="0"/>
              </a:spcBef>
              <a:buFontTx/>
              <a:buNone/>
            </a:pPr>
            <a:r>
              <a:rPr lang="en-AU" altLang="en-US" sz="2400">
                <a:solidFill>
                  <a:schemeClr val="tx1"/>
                </a:solidFill>
              </a:rPr>
              <a:t>Air breathed in through the mouth or nose travels down the trachea, through the bronchi into one of the lungs. The air travels into the bronchioles and into the air sacs (alveoli). </a:t>
            </a:r>
            <a:endParaRPr lang="en-GB" altLang="en-US" sz="2400">
              <a:solidFill>
                <a:schemeClr val="tx1"/>
              </a:solidFill>
            </a:endParaRPr>
          </a:p>
        </p:txBody>
      </p:sp>
      <p:sp>
        <p:nvSpPr>
          <p:cNvPr id="53" name="TextBox 52">
            <a:extLst>
              <a:ext uri="{FF2B5EF4-FFF2-40B4-BE49-F238E27FC236}">
                <a16:creationId xmlns:a16="http://schemas.microsoft.com/office/drawing/2014/main" id="{B1CEFCDD-9D90-4AA0-8A5A-02243226434B}"/>
              </a:ext>
            </a:extLst>
          </p:cNvPr>
          <p:cNvSpPr txBox="1"/>
          <p:nvPr/>
        </p:nvSpPr>
        <p:spPr>
          <a:xfrm rot="1761859">
            <a:off x="6969740" y="1038113"/>
            <a:ext cx="1747838" cy="571613"/>
          </a:xfrm>
          <a:prstGeom prst="rect">
            <a:avLst/>
          </a:prstGeom>
          <a:noFill/>
          <a:ln>
            <a:noFill/>
          </a:ln>
        </p:spPr>
        <p:txBody>
          <a:bodyPr wrap="square" rtlCol="0" anchor="t" anchorCtr="0">
            <a:normAutofit fontScale="92500" lnSpcReduction="20000"/>
          </a:bodyPr>
          <a:lstStyle/>
          <a:p>
            <a:pPr algn="l"/>
            <a:r>
              <a:rPr lang="en-GB" sz="4000">
                <a:solidFill>
                  <a:srgbClr val="FF0000"/>
                </a:solidFill>
                <a:latin typeface="Futura Medium" panose="020B0602020204020303" pitchFamily="34" charset="-79"/>
                <a:cs typeface="Futura Medium" panose="020B0602020204020303" pitchFamily="34" charset="-79"/>
              </a:rPr>
              <a:t>review</a:t>
            </a:r>
            <a:endParaRPr lang="en-AU" sz="4000">
              <a:solidFill>
                <a:srgbClr val="FF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96535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96116-3B9C-4475-B51F-F4F842F80AEF}"/>
              </a:ext>
            </a:extLst>
          </p:cNvPr>
          <p:cNvSpPr>
            <a:spLocks noGrp="1"/>
          </p:cNvSpPr>
          <p:nvPr>
            <p:ph type="body" sz="quarter" idx="14"/>
          </p:nvPr>
        </p:nvSpPr>
        <p:spPr/>
        <p:txBody>
          <a:bodyPr/>
          <a:lstStyle/>
          <a:p>
            <a:r>
              <a:rPr lang="en-US"/>
              <a:t>Name, locate and know the function of parts of the circulatory system</a:t>
            </a:r>
          </a:p>
        </p:txBody>
      </p:sp>
      <p:sp>
        <p:nvSpPr>
          <p:cNvPr id="3" name="Text Placeholder 2">
            <a:extLst>
              <a:ext uri="{FF2B5EF4-FFF2-40B4-BE49-F238E27FC236}">
                <a16:creationId xmlns:a16="http://schemas.microsoft.com/office/drawing/2014/main" id="{BCA2F7B5-98FA-4958-B136-7D328562842F}"/>
              </a:ext>
            </a:extLst>
          </p:cNvPr>
          <p:cNvSpPr>
            <a:spLocks noGrp="1"/>
          </p:cNvSpPr>
          <p:nvPr>
            <p:ph type="body" sz="quarter" idx="21"/>
          </p:nvPr>
        </p:nvSpPr>
        <p:spPr/>
        <p:txBody>
          <a:bodyPr/>
          <a:lstStyle/>
          <a:p>
            <a:endParaRPr lang="en-AU"/>
          </a:p>
        </p:txBody>
      </p:sp>
      <p:sp>
        <p:nvSpPr>
          <p:cNvPr id="4" name="Text Placeholder 3">
            <a:extLst>
              <a:ext uri="{FF2B5EF4-FFF2-40B4-BE49-F238E27FC236}">
                <a16:creationId xmlns:a16="http://schemas.microsoft.com/office/drawing/2014/main" id="{0284D094-C54F-40D6-84FE-8B95D3B081CD}"/>
              </a:ext>
            </a:extLst>
          </p:cNvPr>
          <p:cNvSpPr>
            <a:spLocks noGrp="1"/>
          </p:cNvSpPr>
          <p:nvPr>
            <p:ph type="body" sz="quarter" idx="18"/>
          </p:nvPr>
        </p:nvSpPr>
        <p:spPr/>
        <p:txBody>
          <a:bodyPr/>
          <a:lstStyle/>
          <a:p>
            <a:r>
              <a:rPr lang="en-GB" sz="2800"/>
              <a:t>Where do we get the oxygen from?</a:t>
            </a:r>
            <a:endParaRPr lang="en-AU" sz="2800"/>
          </a:p>
        </p:txBody>
      </p:sp>
      <p:sp>
        <p:nvSpPr>
          <p:cNvPr id="7" name="Text Placeholder 6">
            <a:extLst>
              <a:ext uri="{FF2B5EF4-FFF2-40B4-BE49-F238E27FC236}">
                <a16:creationId xmlns:a16="http://schemas.microsoft.com/office/drawing/2014/main" id="{75FB26E4-DD3C-4B90-8F7D-62E659C9656D}"/>
              </a:ext>
            </a:extLst>
          </p:cNvPr>
          <p:cNvSpPr>
            <a:spLocks noGrp="1"/>
          </p:cNvSpPr>
          <p:nvPr>
            <p:ph type="body" sz="quarter" idx="23"/>
          </p:nvPr>
        </p:nvSpPr>
        <p:spPr>
          <a:xfrm>
            <a:off x="9641350" y="2324190"/>
            <a:ext cx="2162572" cy="288424"/>
          </a:xfrm>
        </p:spPr>
        <p:txBody>
          <a:bodyPr/>
          <a:lstStyle/>
          <a:p>
            <a:endParaRPr lang="en-AU"/>
          </a:p>
        </p:txBody>
      </p:sp>
      <p:sp>
        <p:nvSpPr>
          <p:cNvPr id="8" name="Text Placeholder 7">
            <a:extLst>
              <a:ext uri="{FF2B5EF4-FFF2-40B4-BE49-F238E27FC236}">
                <a16:creationId xmlns:a16="http://schemas.microsoft.com/office/drawing/2014/main" id="{FE2C5C18-CE00-45A6-B37C-846DFA39B51E}"/>
              </a:ext>
            </a:extLst>
          </p:cNvPr>
          <p:cNvSpPr>
            <a:spLocks noGrp="1"/>
          </p:cNvSpPr>
          <p:nvPr>
            <p:ph type="body" sz="quarter" idx="20"/>
          </p:nvPr>
        </p:nvSpPr>
        <p:spPr>
          <a:xfrm>
            <a:off x="9644135" y="2609056"/>
            <a:ext cx="2159787" cy="1062455"/>
          </a:xfrm>
        </p:spPr>
        <p:txBody>
          <a:bodyPr/>
          <a:lstStyle/>
          <a:p>
            <a:r>
              <a:rPr lang="en-GB"/>
              <a:t>Heart: A hollow muscular organ that pumps the blood through the circulatory system</a:t>
            </a:r>
            <a:endParaRPr lang="en-US"/>
          </a:p>
          <a:p>
            <a:r>
              <a:rPr lang="en-GB"/>
              <a:t>.</a:t>
            </a:r>
            <a:endParaRPr lang="en-US"/>
          </a:p>
          <a:p>
            <a:endParaRPr lang="en-AU"/>
          </a:p>
        </p:txBody>
      </p:sp>
      <p:sp>
        <p:nvSpPr>
          <p:cNvPr id="27" name="Title 1">
            <a:extLst>
              <a:ext uri="{FF2B5EF4-FFF2-40B4-BE49-F238E27FC236}">
                <a16:creationId xmlns:a16="http://schemas.microsoft.com/office/drawing/2014/main" id="{090017CD-5490-4B2B-B599-C2ABB76EFBCC}"/>
              </a:ext>
            </a:extLst>
          </p:cNvPr>
          <p:cNvSpPr txBox="1">
            <a:spLocks/>
          </p:cNvSpPr>
          <p:nvPr/>
        </p:nvSpPr>
        <p:spPr>
          <a:xfrm>
            <a:off x="295275" y="1038113"/>
            <a:ext cx="8220075" cy="993775"/>
          </a:xfrm>
          <a:prstGeom prst="roundRect">
            <a:avLst>
              <a:gd name="adj" fmla="val 9639"/>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ltLang="en-US" b="1"/>
              <a:t>What do blood vessels do?</a:t>
            </a:r>
            <a:endParaRPr lang="en-GB" altLang="en-US" b="1"/>
          </a:p>
        </p:txBody>
      </p:sp>
      <p:pic>
        <p:nvPicPr>
          <p:cNvPr id="28" name="Picture 12">
            <a:extLst>
              <a:ext uri="{FF2B5EF4-FFF2-40B4-BE49-F238E27FC236}">
                <a16:creationId xmlns:a16="http://schemas.microsoft.com/office/drawing/2014/main" id="{33CF05F0-D2FC-45B9-9E63-7DA30A817E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2880" y="4318681"/>
            <a:ext cx="3459163"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2">
            <a:extLst>
              <a:ext uri="{FF2B5EF4-FFF2-40B4-BE49-F238E27FC236}">
                <a16:creationId xmlns:a16="http://schemas.microsoft.com/office/drawing/2014/main" id="{2CF8934F-48EB-408A-87E5-C6B59ECE03B8}"/>
              </a:ext>
            </a:extLst>
          </p:cNvPr>
          <p:cNvSpPr>
            <a:spLocks noChangeArrowheads="1"/>
          </p:cNvSpPr>
          <p:nvPr/>
        </p:nvSpPr>
        <p:spPr bwMode="auto">
          <a:xfrm>
            <a:off x="385292" y="1813606"/>
            <a:ext cx="8998193"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eaLnBrk="1" hangingPunct="1">
              <a:lnSpc>
                <a:spcPct val="100000"/>
              </a:lnSpc>
              <a:spcBef>
                <a:spcPct val="0"/>
              </a:spcBef>
              <a:buFontTx/>
              <a:buNone/>
            </a:pPr>
            <a:r>
              <a:rPr lang="en-AU" altLang="en-US" b="1">
                <a:solidFill>
                  <a:schemeClr val="tx1"/>
                </a:solidFill>
              </a:rPr>
              <a:t>Arteries</a:t>
            </a:r>
            <a:r>
              <a:rPr lang="en-AU" altLang="en-US">
                <a:solidFill>
                  <a:schemeClr val="tx1"/>
                </a:solidFill>
              </a:rPr>
              <a:t> – carries oxygenated blood </a:t>
            </a:r>
            <a:r>
              <a:rPr lang="en-AU" altLang="en-US" b="1">
                <a:solidFill>
                  <a:schemeClr val="tx1"/>
                </a:solidFill>
              </a:rPr>
              <a:t>away</a:t>
            </a:r>
            <a:r>
              <a:rPr lang="en-AU" altLang="en-US">
                <a:solidFill>
                  <a:schemeClr val="tx1"/>
                </a:solidFill>
              </a:rPr>
              <a:t> from the heart</a:t>
            </a:r>
          </a:p>
          <a:p>
            <a:pPr eaLnBrk="1" hangingPunct="1">
              <a:lnSpc>
                <a:spcPct val="100000"/>
              </a:lnSpc>
              <a:spcBef>
                <a:spcPct val="0"/>
              </a:spcBef>
              <a:buFontTx/>
              <a:buNone/>
            </a:pPr>
            <a:endParaRPr lang="en-AU" altLang="en-US" b="1">
              <a:solidFill>
                <a:schemeClr val="tx1"/>
              </a:solidFill>
            </a:endParaRPr>
          </a:p>
          <a:p>
            <a:pPr eaLnBrk="1" hangingPunct="1">
              <a:lnSpc>
                <a:spcPct val="100000"/>
              </a:lnSpc>
              <a:spcBef>
                <a:spcPct val="0"/>
              </a:spcBef>
              <a:buFontTx/>
              <a:buNone/>
            </a:pPr>
            <a:r>
              <a:rPr lang="en-AU" altLang="en-US" b="1">
                <a:solidFill>
                  <a:schemeClr val="tx1"/>
                </a:solidFill>
              </a:rPr>
              <a:t>Capillaries </a:t>
            </a:r>
            <a:r>
              <a:rPr lang="en-AU" altLang="en-US">
                <a:solidFill>
                  <a:schemeClr val="tx1"/>
                </a:solidFill>
              </a:rPr>
              <a:t>– enable </a:t>
            </a:r>
            <a:r>
              <a:rPr lang="en-AU" altLang="en-US" b="1">
                <a:solidFill>
                  <a:schemeClr val="tx1"/>
                </a:solidFill>
              </a:rPr>
              <a:t>exchange</a:t>
            </a:r>
            <a:r>
              <a:rPr lang="en-AU" altLang="en-US">
                <a:solidFill>
                  <a:schemeClr val="tx1"/>
                </a:solidFill>
              </a:rPr>
              <a:t> of oxygen with body </a:t>
            </a:r>
          </a:p>
          <a:p>
            <a:pPr eaLnBrk="1" hangingPunct="1">
              <a:lnSpc>
                <a:spcPct val="100000"/>
              </a:lnSpc>
              <a:spcBef>
                <a:spcPct val="0"/>
              </a:spcBef>
              <a:buFontTx/>
              <a:buNone/>
            </a:pPr>
            <a:endParaRPr lang="en-AU" altLang="en-US">
              <a:solidFill>
                <a:schemeClr val="tx1"/>
              </a:solidFill>
            </a:endParaRPr>
          </a:p>
          <a:p>
            <a:pPr eaLnBrk="1" hangingPunct="1">
              <a:lnSpc>
                <a:spcPct val="100000"/>
              </a:lnSpc>
              <a:spcBef>
                <a:spcPct val="0"/>
              </a:spcBef>
              <a:buFontTx/>
              <a:buNone/>
            </a:pPr>
            <a:r>
              <a:rPr lang="en-AU" altLang="en-US" b="1">
                <a:solidFill>
                  <a:schemeClr val="tx1"/>
                </a:solidFill>
              </a:rPr>
              <a:t>Veins</a:t>
            </a:r>
            <a:r>
              <a:rPr lang="en-AU" altLang="en-US">
                <a:solidFill>
                  <a:schemeClr val="tx1"/>
                </a:solidFill>
              </a:rPr>
              <a:t> – carries blood from capillaries back to the heart to be pumped </a:t>
            </a:r>
            <a:r>
              <a:rPr lang="en-AU" altLang="en-US" b="1">
                <a:solidFill>
                  <a:schemeClr val="tx1"/>
                </a:solidFill>
              </a:rPr>
              <a:t>to</a:t>
            </a:r>
            <a:r>
              <a:rPr lang="en-AU" altLang="en-US">
                <a:solidFill>
                  <a:schemeClr val="tx1"/>
                </a:solidFill>
              </a:rPr>
              <a:t> the lungs to be re-oxygenated.</a:t>
            </a:r>
            <a:endParaRPr lang="en-GB" altLang="en-US">
              <a:solidFill>
                <a:schemeClr val="tx1"/>
              </a:solidFill>
            </a:endParaRPr>
          </a:p>
        </p:txBody>
      </p:sp>
      <p:cxnSp>
        <p:nvCxnSpPr>
          <p:cNvPr id="32" name="Straight Connector 31">
            <a:extLst>
              <a:ext uri="{FF2B5EF4-FFF2-40B4-BE49-F238E27FC236}">
                <a16:creationId xmlns:a16="http://schemas.microsoft.com/office/drawing/2014/main" id="{C7A7EC56-940E-42ED-BB58-54143944DA4C}"/>
              </a:ext>
            </a:extLst>
          </p:cNvPr>
          <p:cNvCxnSpPr/>
          <p:nvPr/>
        </p:nvCxnSpPr>
        <p:spPr>
          <a:xfrm flipH="1" flipV="1">
            <a:off x="2045818" y="5064806"/>
            <a:ext cx="1089025" cy="7683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5">
            <a:extLst>
              <a:ext uri="{FF2B5EF4-FFF2-40B4-BE49-F238E27FC236}">
                <a16:creationId xmlns:a16="http://schemas.microsoft.com/office/drawing/2014/main" id="{7B72B3C7-54E0-411D-A600-11BCF46DB2A7}"/>
              </a:ext>
            </a:extLst>
          </p:cNvPr>
          <p:cNvSpPr txBox="1">
            <a:spLocks noChangeArrowheads="1"/>
          </p:cNvSpPr>
          <p:nvPr/>
        </p:nvSpPr>
        <p:spPr bwMode="auto">
          <a:xfrm>
            <a:off x="1623543" y="4783818"/>
            <a:ext cx="939800"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artery</a:t>
            </a:r>
            <a:endParaRPr lang="en-GB" altLang="en-US" sz="1400">
              <a:solidFill>
                <a:schemeClr val="tx1"/>
              </a:solidFill>
            </a:endParaRPr>
          </a:p>
        </p:txBody>
      </p:sp>
      <p:cxnSp>
        <p:nvCxnSpPr>
          <p:cNvPr id="34" name="Straight Connector 33">
            <a:extLst>
              <a:ext uri="{FF2B5EF4-FFF2-40B4-BE49-F238E27FC236}">
                <a16:creationId xmlns:a16="http://schemas.microsoft.com/office/drawing/2014/main" id="{FE8CF335-44B5-4A6C-A106-D913FB142C2F}"/>
              </a:ext>
            </a:extLst>
          </p:cNvPr>
          <p:cNvCxnSpPr>
            <a:endCxn id="35" idx="2"/>
          </p:cNvCxnSpPr>
          <p:nvPr/>
        </p:nvCxnSpPr>
        <p:spPr>
          <a:xfrm flipV="1">
            <a:off x="5658968" y="4175806"/>
            <a:ext cx="665162" cy="915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8">
            <a:extLst>
              <a:ext uri="{FF2B5EF4-FFF2-40B4-BE49-F238E27FC236}">
                <a16:creationId xmlns:a16="http://schemas.microsoft.com/office/drawing/2014/main" id="{3D86E156-BEDB-451B-BB36-D3A24B68E565}"/>
              </a:ext>
            </a:extLst>
          </p:cNvPr>
          <p:cNvSpPr txBox="1">
            <a:spLocks noChangeArrowheads="1"/>
          </p:cNvSpPr>
          <p:nvPr/>
        </p:nvSpPr>
        <p:spPr bwMode="auto">
          <a:xfrm>
            <a:off x="5854230" y="3867831"/>
            <a:ext cx="939800"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vein</a:t>
            </a:r>
            <a:endParaRPr lang="en-GB" altLang="en-US" sz="1400">
              <a:solidFill>
                <a:schemeClr val="tx1"/>
              </a:solidFill>
            </a:endParaRPr>
          </a:p>
        </p:txBody>
      </p:sp>
      <p:cxnSp>
        <p:nvCxnSpPr>
          <p:cNvPr id="36" name="Straight Connector 35">
            <a:extLst>
              <a:ext uri="{FF2B5EF4-FFF2-40B4-BE49-F238E27FC236}">
                <a16:creationId xmlns:a16="http://schemas.microsoft.com/office/drawing/2014/main" id="{4D8FA9FE-03B8-4BD7-966A-0A820A5DACA6}"/>
              </a:ext>
            </a:extLst>
          </p:cNvPr>
          <p:cNvCxnSpPr>
            <a:endCxn id="37" idx="2"/>
          </p:cNvCxnSpPr>
          <p:nvPr/>
        </p:nvCxnSpPr>
        <p:spPr>
          <a:xfrm flipH="1" flipV="1">
            <a:off x="3906368" y="4056743"/>
            <a:ext cx="360362" cy="727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10">
            <a:extLst>
              <a:ext uri="{FF2B5EF4-FFF2-40B4-BE49-F238E27FC236}">
                <a16:creationId xmlns:a16="http://schemas.microsoft.com/office/drawing/2014/main" id="{017AB74D-6D7F-48B0-8BA2-D6F468579A13}"/>
              </a:ext>
            </a:extLst>
          </p:cNvPr>
          <p:cNvSpPr txBox="1">
            <a:spLocks noChangeArrowheads="1"/>
          </p:cNvSpPr>
          <p:nvPr/>
        </p:nvSpPr>
        <p:spPr bwMode="auto">
          <a:xfrm>
            <a:off x="3409480" y="3748768"/>
            <a:ext cx="992188"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capillaries</a:t>
            </a:r>
            <a:endParaRPr lang="en-GB" altLang="en-US" sz="1400">
              <a:solidFill>
                <a:schemeClr val="tx1"/>
              </a:solidFill>
            </a:endParaRPr>
          </a:p>
        </p:txBody>
      </p:sp>
    </p:spTree>
    <p:extLst>
      <p:ext uri="{BB962C8B-B14F-4D97-AF65-F5344CB8AC3E}">
        <p14:creationId xmlns:p14="http://schemas.microsoft.com/office/powerpoint/2010/main" val="256834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96116-3B9C-4475-B51F-F4F842F80AEF}"/>
              </a:ext>
            </a:extLst>
          </p:cNvPr>
          <p:cNvSpPr>
            <a:spLocks noGrp="1"/>
          </p:cNvSpPr>
          <p:nvPr>
            <p:ph type="body" sz="quarter" idx="14"/>
          </p:nvPr>
        </p:nvSpPr>
        <p:spPr/>
        <p:txBody>
          <a:bodyPr/>
          <a:lstStyle/>
          <a:p>
            <a:r>
              <a:rPr lang="en-US"/>
              <a:t>Name, locate and know the function of parts of the circulatory system</a:t>
            </a:r>
          </a:p>
        </p:txBody>
      </p:sp>
      <p:sp>
        <p:nvSpPr>
          <p:cNvPr id="27" name="Title 1">
            <a:extLst>
              <a:ext uri="{FF2B5EF4-FFF2-40B4-BE49-F238E27FC236}">
                <a16:creationId xmlns:a16="http://schemas.microsoft.com/office/drawing/2014/main" id="{090017CD-5490-4B2B-B599-C2ABB76EFBCC}"/>
              </a:ext>
            </a:extLst>
          </p:cNvPr>
          <p:cNvSpPr txBox="1">
            <a:spLocks/>
          </p:cNvSpPr>
          <p:nvPr/>
        </p:nvSpPr>
        <p:spPr>
          <a:xfrm>
            <a:off x="295275" y="1038113"/>
            <a:ext cx="1930097" cy="993775"/>
          </a:xfrm>
          <a:prstGeom prst="roundRect">
            <a:avLst>
              <a:gd name="adj" fmla="val 9639"/>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ltLang="en-US" sz="4000" b="1"/>
              <a:t>Use this video to fill the sheet out in the front of your book</a:t>
            </a:r>
            <a:endParaRPr lang="en-GB" altLang="en-US" sz="4000" b="1"/>
          </a:p>
        </p:txBody>
      </p:sp>
      <p:pic>
        <p:nvPicPr>
          <p:cNvPr id="11" name="Online Media 10" title="How Your Heart Works? - The Dr. Binocs Show | Best Learning Videos For Kids | Peekaboo Kidz">
            <a:hlinkClick r:id="" action="ppaction://media"/>
            <a:extLst>
              <a:ext uri="{FF2B5EF4-FFF2-40B4-BE49-F238E27FC236}">
                <a16:creationId xmlns:a16="http://schemas.microsoft.com/office/drawing/2014/main" id="{A75C9933-60CB-4A1D-9903-CCD3043182CE}"/>
              </a:ext>
            </a:extLst>
          </p:cNvPr>
          <p:cNvPicPr>
            <a:picLocks noRot="1" noChangeAspect="1"/>
          </p:cNvPicPr>
          <p:nvPr>
            <a:videoFile r:link="rId1"/>
          </p:nvPr>
        </p:nvPicPr>
        <p:blipFill>
          <a:blip r:embed="rId3"/>
          <a:stretch>
            <a:fillRect/>
          </a:stretch>
        </p:blipFill>
        <p:spPr>
          <a:xfrm>
            <a:off x="2225372" y="1038113"/>
            <a:ext cx="9671353" cy="5440136"/>
          </a:xfrm>
          <a:prstGeom prst="rect">
            <a:avLst/>
          </a:prstGeom>
        </p:spPr>
      </p:pic>
    </p:spTree>
    <p:extLst>
      <p:ext uri="{BB962C8B-B14F-4D97-AF65-F5344CB8AC3E}">
        <p14:creationId xmlns:p14="http://schemas.microsoft.com/office/powerpoint/2010/main" val="370633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54928B-7D57-0542-84EA-8A9F3A20A0EB}"/>
              </a:ext>
            </a:extLst>
          </p:cNvPr>
          <p:cNvSpPr>
            <a:spLocks noGrp="1"/>
          </p:cNvSpPr>
          <p:nvPr>
            <p:ph type="body" sz="quarter" idx="10"/>
          </p:nvPr>
        </p:nvSpPr>
        <p:spPr/>
        <p:txBody>
          <a:bodyPr/>
          <a:lstStyle/>
          <a:p>
            <a:r>
              <a:rPr lang="en-US" sz="6600"/>
              <a:t>Name, locate and know the function of parts of the circulatory system</a:t>
            </a:r>
          </a:p>
        </p:txBody>
      </p:sp>
      <p:sp>
        <p:nvSpPr>
          <p:cNvPr id="3" name="TextBox 2"/>
          <p:cNvSpPr txBox="1"/>
          <p:nvPr/>
        </p:nvSpPr>
        <p:spPr>
          <a:xfrm>
            <a:off x="2119086" y="1349829"/>
            <a:ext cx="914400" cy="914400"/>
          </a:xfrm>
          <a:prstGeom prst="rect">
            <a:avLst/>
          </a:prstGeom>
          <a:noFill/>
          <a:ln>
            <a:noFill/>
          </a:ln>
        </p:spPr>
        <p:txBody>
          <a:bodyPr wrap="none" rtlCol="0" anchor="t" anchorCtr="0">
            <a:normAutofit/>
          </a:bodyPr>
          <a:lstStyle/>
          <a:p>
            <a:pPr algn="l"/>
            <a:endParaRPr lang="en-US" sz="400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93746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6550A5-6DE1-A445-A39F-85298000FBFB}"/>
              </a:ext>
            </a:extLst>
          </p:cNvPr>
          <p:cNvSpPr txBox="1"/>
          <p:nvPr/>
        </p:nvSpPr>
        <p:spPr>
          <a:xfrm>
            <a:off x="1039091" y="554182"/>
            <a:ext cx="10224654" cy="803563"/>
          </a:xfrm>
          <a:prstGeom prst="rect">
            <a:avLst/>
          </a:prstGeom>
          <a:noFill/>
          <a:ln>
            <a:noFill/>
          </a:ln>
        </p:spPr>
        <p:txBody>
          <a:bodyPr wrap="square" rtlCol="0" anchor="t" anchorCtr="0">
            <a:normAutofit fontScale="70000" lnSpcReduction="20000"/>
          </a:bodyPr>
          <a:lstStyle/>
          <a:p>
            <a:pPr algn="l"/>
            <a:r>
              <a:rPr lang="en-US" sz="4000">
                <a:latin typeface="Futura Medium" panose="020B0602020204020303" pitchFamily="34" charset="-79"/>
                <a:cs typeface="Futura Medium" panose="020B0602020204020303" pitchFamily="34" charset="-79"/>
              </a:rPr>
              <a:t>Do Now –Add notes to your concertinaed body systems worksheet </a:t>
            </a:r>
          </a:p>
        </p:txBody>
      </p:sp>
      <p:graphicFrame>
        <p:nvGraphicFramePr>
          <p:cNvPr id="5" name="Table 4">
            <a:extLst>
              <a:ext uri="{FF2B5EF4-FFF2-40B4-BE49-F238E27FC236}">
                <a16:creationId xmlns:a16="http://schemas.microsoft.com/office/drawing/2014/main" id="{3B92E0DF-CC41-E843-A8E3-804218FCD2D5}"/>
              </a:ext>
            </a:extLst>
          </p:cNvPr>
          <p:cNvGraphicFramePr>
            <a:graphicFrameLocks noGrp="1"/>
          </p:cNvGraphicFramePr>
          <p:nvPr>
            <p:extLst>
              <p:ext uri="{D42A27DB-BD31-4B8C-83A1-F6EECF244321}">
                <p14:modId xmlns:p14="http://schemas.microsoft.com/office/powerpoint/2010/main" val="2035967223"/>
              </p:ext>
            </p:extLst>
          </p:nvPr>
        </p:nvGraphicFramePr>
        <p:xfrm>
          <a:off x="1802495" y="1357745"/>
          <a:ext cx="8303490" cy="5062520"/>
        </p:xfrm>
        <a:graphic>
          <a:graphicData uri="http://schemas.openxmlformats.org/drawingml/2006/table">
            <a:tbl>
              <a:tblPr firstRow="1" bandRow="1">
                <a:tableStyleId>{5C22544A-7EE6-4342-B048-85BDC9FD1C3A}</a:tableStyleId>
              </a:tblPr>
              <a:tblGrid>
                <a:gridCol w="2767830">
                  <a:extLst>
                    <a:ext uri="{9D8B030D-6E8A-4147-A177-3AD203B41FA5}">
                      <a16:colId xmlns:a16="http://schemas.microsoft.com/office/drawing/2014/main" val="2291192398"/>
                    </a:ext>
                  </a:extLst>
                </a:gridCol>
                <a:gridCol w="2767830">
                  <a:extLst>
                    <a:ext uri="{9D8B030D-6E8A-4147-A177-3AD203B41FA5}">
                      <a16:colId xmlns:a16="http://schemas.microsoft.com/office/drawing/2014/main" val="485519376"/>
                    </a:ext>
                  </a:extLst>
                </a:gridCol>
                <a:gridCol w="2767830">
                  <a:extLst>
                    <a:ext uri="{9D8B030D-6E8A-4147-A177-3AD203B41FA5}">
                      <a16:colId xmlns:a16="http://schemas.microsoft.com/office/drawing/2014/main" val="1736790046"/>
                    </a:ext>
                  </a:extLst>
                </a:gridCol>
              </a:tblGrid>
              <a:tr h="538400">
                <a:tc>
                  <a:txBody>
                    <a:bodyPr/>
                    <a:lstStyle/>
                    <a:p>
                      <a:endParaRPr lang="en-US"/>
                    </a:p>
                  </a:txBody>
                  <a:tcPr/>
                </a:tc>
                <a:tc>
                  <a:txBody>
                    <a:bodyPr/>
                    <a:lstStyle/>
                    <a:p>
                      <a:r>
                        <a:rPr lang="en-US"/>
                        <a:t>Major Structures</a:t>
                      </a:r>
                    </a:p>
                  </a:txBody>
                  <a:tcPr/>
                </a:tc>
                <a:tc>
                  <a:txBody>
                    <a:bodyPr/>
                    <a:lstStyle/>
                    <a:p>
                      <a:r>
                        <a:rPr lang="en-US"/>
                        <a:t>Functions</a:t>
                      </a:r>
                    </a:p>
                  </a:txBody>
                  <a:tcPr/>
                </a:tc>
                <a:extLst>
                  <a:ext uri="{0D108BD9-81ED-4DB2-BD59-A6C34878D82A}">
                    <a16:rowId xmlns:a16="http://schemas.microsoft.com/office/drawing/2014/main" val="2343158055"/>
                  </a:ext>
                </a:extLst>
              </a:tr>
              <a:tr h="807598">
                <a:tc>
                  <a:txBody>
                    <a:bodyPr/>
                    <a:lstStyle/>
                    <a:p>
                      <a:r>
                        <a:rPr lang="en-US"/>
                        <a:t>Respiratory </a:t>
                      </a:r>
                    </a:p>
                    <a:p>
                      <a:r>
                        <a:rPr lang="en-US"/>
                        <a:t>System </a:t>
                      </a:r>
                    </a:p>
                  </a:txBody>
                  <a:tcPr/>
                </a:tc>
                <a:tc>
                  <a:txBody>
                    <a:bodyPr/>
                    <a:lstStyle/>
                    <a:p>
                      <a:r>
                        <a:rPr lang="en-US"/>
                        <a:t>Air passages</a:t>
                      </a:r>
                    </a:p>
                    <a:p>
                      <a:r>
                        <a:rPr lang="en-US"/>
                        <a:t>Lungs</a:t>
                      </a:r>
                    </a:p>
                  </a:txBody>
                  <a:tcPr/>
                </a:tc>
                <a:tc>
                  <a:txBody>
                    <a:bodyPr/>
                    <a:lstStyle/>
                    <a:p>
                      <a:r>
                        <a:rPr lang="en-US"/>
                        <a:t>Carries air into and out of the lungs, where gases are exchanged</a:t>
                      </a:r>
                    </a:p>
                  </a:txBody>
                  <a:tcPr/>
                </a:tc>
                <a:extLst>
                  <a:ext uri="{0D108BD9-81ED-4DB2-BD59-A6C34878D82A}">
                    <a16:rowId xmlns:a16="http://schemas.microsoft.com/office/drawing/2014/main" val="3938218450"/>
                  </a:ext>
                </a:extLst>
              </a:tr>
              <a:tr h="1203240">
                <a:tc>
                  <a:txBody>
                    <a:bodyPr/>
                    <a:lstStyle/>
                    <a:p>
                      <a:r>
                        <a:rPr lang="en-US"/>
                        <a:t>Skeletal</a:t>
                      </a:r>
                    </a:p>
                    <a:p>
                      <a:r>
                        <a:rPr lang="en-US"/>
                        <a:t>System</a:t>
                      </a:r>
                    </a:p>
                  </a:txBody>
                  <a:tcPr/>
                </a:tc>
                <a:tc>
                  <a:txBody>
                    <a:bodyPr/>
                    <a:lstStyle/>
                    <a:p>
                      <a:r>
                        <a:rPr lang="en-US"/>
                        <a:t>Bones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Provides structure, supports and protects internal organs</a:t>
                      </a:r>
                    </a:p>
                    <a:p>
                      <a:endParaRPr lang="en-US"/>
                    </a:p>
                  </a:txBody>
                  <a:tcPr/>
                </a:tc>
                <a:extLst>
                  <a:ext uri="{0D108BD9-81ED-4DB2-BD59-A6C34878D82A}">
                    <a16:rowId xmlns:a16="http://schemas.microsoft.com/office/drawing/2014/main" val="467489577"/>
                  </a:ext>
                </a:extLst>
              </a:tr>
              <a:tr h="1203240">
                <a:tc>
                  <a:txBody>
                    <a:bodyPr/>
                    <a:lstStyle/>
                    <a:p>
                      <a:r>
                        <a:rPr lang="en-US"/>
                        <a:t>Integumentary</a:t>
                      </a:r>
                    </a:p>
                  </a:txBody>
                  <a:tcPr/>
                </a:tc>
                <a:tc>
                  <a:txBody>
                    <a:bodyPr/>
                    <a:lstStyle/>
                    <a:p>
                      <a:r>
                        <a:rPr lang="en-US"/>
                        <a:t>Skin, hair, nails</a:t>
                      </a:r>
                    </a:p>
                  </a:txBody>
                  <a:tcPr/>
                </a:tc>
                <a:tc>
                  <a:txBody>
                    <a:bodyPr/>
                    <a:lstStyle/>
                    <a:p>
                      <a:r>
                        <a:rPr lang="en-US"/>
                        <a:t>Protects against pathogens, helps regulate body temperature</a:t>
                      </a:r>
                    </a:p>
                  </a:txBody>
                  <a:tcPr/>
                </a:tc>
                <a:extLst>
                  <a:ext uri="{0D108BD9-81ED-4DB2-BD59-A6C34878D82A}">
                    <a16:rowId xmlns:a16="http://schemas.microsoft.com/office/drawing/2014/main" val="3467849936"/>
                  </a:ext>
                </a:extLst>
              </a:tr>
              <a:tr h="1203240">
                <a:tc>
                  <a:txBody>
                    <a:bodyPr/>
                    <a:lstStyle/>
                    <a:p>
                      <a:r>
                        <a:rPr lang="en-US"/>
                        <a:t>Circulatory System</a:t>
                      </a:r>
                    </a:p>
                  </a:txBody>
                  <a:tcPr/>
                </a:tc>
                <a:tc>
                  <a:txBody>
                    <a:bodyPr/>
                    <a:lstStyle/>
                    <a:p>
                      <a:r>
                        <a:rPr lang="en-US"/>
                        <a:t>Heart, blood vessels,</a:t>
                      </a:r>
                    </a:p>
                    <a:p>
                      <a:r>
                        <a:rPr lang="en-US"/>
                        <a:t>blood</a:t>
                      </a:r>
                    </a:p>
                  </a:txBody>
                  <a:tcPr/>
                </a:tc>
                <a:tc>
                  <a:txBody>
                    <a:bodyPr/>
                    <a:lstStyle/>
                    <a:p>
                      <a:r>
                        <a:rPr lang="en-US"/>
                        <a:t>Transports nutrients and wastes to and from all body tissues</a:t>
                      </a:r>
                    </a:p>
                  </a:txBody>
                  <a:tcPr/>
                </a:tc>
                <a:extLst>
                  <a:ext uri="{0D108BD9-81ED-4DB2-BD59-A6C34878D82A}">
                    <a16:rowId xmlns:a16="http://schemas.microsoft.com/office/drawing/2014/main" val="1486826675"/>
                  </a:ext>
                </a:extLst>
              </a:tr>
            </a:tbl>
          </a:graphicData>
        </a:graphic>
      </p:graphicFrame>
    </p:spTree>
    <p:extLst>
      <p:ext uri="{BB962C8B-B14F-4D97-AF65-F5344CB8AC3E}">
        <p14:creationId xmlns:p14="http://schemas.microsoft.com/office/powerpoint/2010/main" val="49951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BF619-024B-42C1-B700-9BC73CCDE073}"/>
              </a:ext>
            </a:extLst>
          </p:cNvPr>
          <p:cNvSpPr txBox="1"/>
          <p:nvPr/>
        </p:nvSpPr>
        <p:spPr>
          <a:xfrm>
            <a:off x="603504" y="274320"/>
            <a:ext cx="11137392" cy="5650992"/>
          </a:xfrm>
          <a:prstGeom prst="rect">
            <a:avLst/>
          </a:prstGeom>
          <a:noFill/>
          <a:ln>
            <a:noFill/>
          </a:ln>
        </p:spPr>
        <p:txBody>
          <a:bodyPr wrap="square" rtlCol="0" anchor="t" anchorCtr="0">
            <a:normAutofit/>
          </a:bodyPr>
          <a:lstStyle/>
          <a:p>
            <a:pPr marL="742950" indent="-742950" algn="l">
              <a:buAutoNum type="arabicPeriod"/>
            </a:pPr>
            <a:r>
              <a:rPr lang="en-GB" sz="4000">
                <a:latin typeface="Futura Medium" panose="020B0602020204020303" pitchFamily="34" charset="-79"/>
                <a:cs typeface="Futura Medium" panose="020B0602020204020303" pitchFamily="34" charset="-79"/>
              </a:rPr>
              <a:t>Name the three arm bones.</a:t>
            </a:r>
          </a:p>
          <a:p>
            <a:pPr marL="742950" indent="-742950" algn="l">
              <a:buAutoNum type="arabicPeriod"/>
            </a:pPr>
            <a:endParaRPr lang="en-GB" sz="4000">
              <a:latin typeface="Futura Medium" panose="020B0602020204020303" pitchFamily="34" charset="-79"/>
              <a:cs typeface="Futura Medium" panose="020B0602020204020303" pitchFamily="34" charset="-79"/>
            </a:endParaRPr>
          </a:p>
          <a:p>
            <a:pPr marL="742950" indent="-742950" algn="l">
              <a:buAutoNum type="arabicPeriod"/>
            </a:pPr>
            <a:endParaRPr lang="en-GB" sz="4000">
              <a:latin typeface="Futura Medium" panose="020B0602020204020303" pitchFamily="34" charset="-79"/>
              <a:cs typeface="Futura Medium" panose="020B0602020204020303" pitchFamily="34" charset="-79"/>
            </a:endParaRPr>
          </a:p>
          <a:p>
            <a:pPr marL="742950" indent="-742950" algn="l">
              <a:buAutoNum type="arabicPeriod"/>
            </a:pPr>
            <a:r>
              <a:rPr lang="en-GB" sz="4000">
                <a:latin typeface="Futura Medium" panose="020B0602020204020303" pitchFamily="34" charset="-79"/>
                <a:cs typeface="Futura Medium" panose="020B0602020204020303" pitchFamily="34" charset="-79"/>
              </a:rPr>
              <a:t>What three functions does the skeletal system have?</a:t>
            </a:r>
          </a:p>
          <a:p>
            <a:pPr marL="742950" indent="-742950" algn="l">
              <a:buAutoNum type="arabicPeriod"/>
            </a:pPr>
            <a:endParaRPr lang="en-GB" sz="4000">
              <a:latin typeface="Futura Medium" panose="020B0602020204020303" pitchFamily="34" charset="-79"/>
              <a:cs typeface="Futura Medium" panose="020B0602020204020303" pitchFamily="34" charset="-79"/>
            </a:endParaRPr>
          </a:p>
          <a:p>
            <a:pPr marL="742950" indent="-742950" algn="l">
              <a:buAutoNum type="arabicPeriod"/>
            </a:pPr>
            <a:r>
              <a:rPr lang="en-GB" sz="4000">
                <a:latin typeface="Futura Medium" panose="020B0602020204020303" pitchFamily="34" charset="-79"/>
                <a:cs typeface="Futura Medium" panose="020B0602020204020303" pitchFamily="34" charset="-79"/>
              </a:rPr>
              <a:t>What does the M and the G stand for in MRS GREN?</a:t>
            </a:r>
            <a:endParaRPr lang="en-AU" sz="400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77762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BF619-024B-42C1-B700-9BC73CCDE073}"/>
              </a:ext>
            </a:extLst>
          </p:cNvPr>
          <p:cNvSpPr txBox="1"/>
          <p:nvPr/>
        </p:nvSpPr>
        <p:spPr>
          <a:xfrm>
            <a:off x="603504" y="274320"/>
            <a:ext cx="11137392" cy="5650992"/>
          </a:xfrm>
          <a:prstGeom prst="rect">
            <a:avLst/>
          </a:prstGeom>
          <a:noFill/>
          <a:ln>
            <a:noFill/>
          </a:ln>
        </p:spPr>
        <p:txBody>
          <a:bodyPr wrap="square" rtlCol="0" anchor="t" anchorCtr="0">
            <a:normAutofit/>
          </a:bodyPr>
          <a:lstStyle/>
          <a:p>
            <a:pPr marL="742950" indent="-742950" algn="l">
              <a:buAutoNum type="arabicPeriod"/>
            </a:pPr>
            <a:r>
              <a:rPr lang="en-GB" sz="6600">
                <a:latin typeface="Futura Medium" panose="020B0602020204020303" pitchFamily="34" charset="-79"/>
                <a:cs typeface="Futura Medium" panose="020B0602020204020303" pitchFamily="34" charset="-79"/>
              </a:rPr>
              <a:t>Why do we have a heart? </a:t>
            </a:r>
          </a:p>
          <a:p>
            <a:pPr marL="742950" indent="-742950" algn="l">
              <a:buAutoNum type="arabicPeriod"/>
            </a:pPr>
            <a:r>
              <a:rPr lang="en-GB" sz="6600">
                <a:latin typeface="Futura Medium" panose="020B0602020204020303" pitchFamily="34" charset="-79"/>
                <a:cs typeface="Futura Medium" panose="020B0602020204020303" pitchFamily="34" charset="-79"/>
              </a:rPr>
              <a:t>How big is your heart? </a:t>
            </a:r>
          </a:p>
          <a:p>
            <a:pPr marL="742950" indent="-742950" algn="l">
              <a:buAutoNum type="arabicPeriod"/>
            </a:pPr>
            <a:r>
              <a:rPr lang="en-GB" sz="6600">
                <a:latin typeface="Futura Medium" panose="020B0602020204020303" pitchFamily="34" charset="-79"/>
                <a:cs typeface="Futura Medium" panose="020B0602020204020303" pitchFamily="34" charset="-79"/>
              </a:rPr>
              <a:t>List activities that would; </a:t>
            </a:r>
          </a:p>
          <a:p>
            <a:pPr marL="1600200" lvl="1" indent="-1143000">
              <a:buAutoNum type="alphaLcParenR"/>
            </a:pPr>
            <a:r>
              <a:rPr lang="en-GB" sz="6600">
                <a:latin typeface="Futura Medium" panose="020B0602020204020303" pitchFamily="34" charset="-79"/>
                <a:cs typeface="Futura Medium" panose="020B0602020204020303" pitchFamily="34" charset="-79"/>
              </a:rPr>
              <a:t>Increase heart rate</a:t>
            </a:r>
          </a:p>
          <a:p>
            <a:pPr marL="1600200" lvl="1" indent="-1143000">
              <a:buAutoNum type="alphaLcParenR"/>
            </a:pPr>
            <a:r>
              <a:rPr lang="en-GB" sz="6600">
                <a:latin typeface="Futura Medium" panose="020B0602020204020303" pitchFamily="34" charset="-79"/>
                <a:cs typeface="Futura Medium" panose="020B0602020204020303" pitchFamily="34" charset="-79"/>
              </a:rPr>
              <a:t>Decrease heart rate </a:t>
            </a:r>
          </a:p>
          <a:p>
            <a:pPr marL="742950" indent="-742950" algn="l">
              <a:buAutoNum type="arabicPeriod"/>
            </a:pPr>
            <a:endParaRPr lang="en-GB" sz="400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86673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54928B-7D57-0542-84EA-8A9F3A20A0EB}"/>
              </a:ext>
            </a:extLst>
          </p:cNvPr>
          <p:cNvSpPr>
            <a:spLocks noGrp="1"/>
          </p:cNvSpPr>
          <p:nvPr>
            <p:ph type="body" sz="quarter" idx="10"/>
          </p:nvPr>
        </p:nvSpPr>
        <p:spPr/>
        <p:txBody>
          <a:bodyPr/>
          <a:lstStyle/>
          <a:p>
            <a:r>
              <a:rPr lang="en-US" sz="6600"/>
              <a:t>Name, locate and know the function of parts of the circulatory system</a:t>
            </a:r>
          </a:p>
        </p:txBody>
      </p:sp>
      <p:sp>
        <p:nvSpPr>
          <p:cNvPr id="3" name="TextBox 2"/>
          <p:cNvSpPr txBox="1"/>
          <p:nvPr/>
        </p:nvSpPr>
        <p:spPr>
          <a:xfrm>
            <a:off x="2119086" y="1349829"/>
            <a:ext cx="914400" cy="914400"/>
          </a:xfrm>
          <a:prstGeom prst="rect">
            <a:avLst/>
          </a:prstGeom>
          <a:noFill/>
          <a:ln>
            <a:noFill/>
          </a:ln>
        </p:spPr>
        <p:txBody>
          <a:bodyPr wrap="none" rtlCol="0" anchor="t" anchorCtr="0">
            <a:normAutofit/>
          </a:bodyPr>
          <a:lstStyle/>
          <a:p>
            <a:pPr algn="l"/>
            <a:endParaRPr lang="en-US" sz="400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60224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DFADA6-2E4D-5049-9417-C18A33B0A8A1}"/>
              </a:ext>
            </a:extLst>
          </p:cNvPr>
          <p:cNvSpPr>
            <a:spLocks noGrp="1"/>
          </p:cNvSpPr>
          <p:nvPr>
            <p:ph type="body" sz="quarter" idx="10"/>
          </p:nvPr>
        </p:nvSpPr>
        <p:spPr/>
        <p:txBody>
          <a:bodyPr/>
          <a:lstStyle/>
          <a:p>
            <a:r>
              <a:rPr lang="en-US"/>
              <a:t>Circulatory System </a:t>
            </a:r>
          </a:p>
        </p:txBody>
      </p:sp>
      <p:sp>
        <p:nvSpPr>
          <p:cNvPr id="3" name="Text Placeholder 2">
            <a:extLst>
              <a:ext uri="{FF2B5EF4-FFF2-40B4-BE49-F238E27FC236}">
                <a16:creationId xmlns:a16="http://schemas.microsoft.com/office/drawing/2014/main" id="{D322D4C8-656C-A648-A271-1A99E45EBBC4}"/>
              </a:ext>
            </a:extLst>
          </p:cNvPr>
          <p:cNvSpPr>
            <a:spLocks noGrp="1"/>
          </p:cNvSpPr>
          <p:nvPr>
            <p:ph type="body" sz="quarter" idx="11"/>
          </p:nvPr>
        </p:nvSpPr>
        <p:spPr>
          <a:xfrm>
            <a:off x="295218" y="2386776"/>
            <a:ext cx="11577177" cy="4130138"/>
          </a:xfrm>
        </p:spPr>
        <p:txBody>
          <a:bodyPr/>
          <a:lstStyle/>
          <a:p>
            <a:r>
              <a:rPr lang="en-GB" b="0"/>
              <a:t>The system that circulates blood through the body, consisting of the heart, blood vessels, blood, lymph, and the lymphatic vessels and glands.</a:t>
            </a:r>
            <a:endParaRPr lang="en-US"/>
          </a:p>
        </p:txBody>
      </p:sp>
    </p:spTree>
    <p:extLst>
      <p:ext uri="{BB962C8B-B14F-4D97-AF65-F5344CB8AC3E}">
        <p14:creationId xmlns:p14="http://schemas.microsoft.com/office/powerpoint/2010/main" val="44451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DFADA6-2E4D-5049-9417-C18A33B0A8A1}"/>
              </a:ext>
            </a:extLst>
          </p:cNvPr>
          <p:cNvSpPr>
            <a:spLocks noGrp="1"/>
          </p:cNvSpPr>
          <p:nvPr>
            <p:ph type="body" sz="quarter" idx="10"/>
          </p:nvPr>
        </p:nvSpPr>
        <p:spPr/>
        <p:txBody>
          <a:bodyPr/>
          <a:lstStyle/>
          <a:p>
            <a:r>
              <a:rPr lang="en-US"/>
              <a:t>Heart</a:t>
            </a:r>
          </a:p>
        </p:txBody>
      </p:sp>
      <p:sp>
        <p:nvSpPr>
          <p:cNvPr id="3" name="Text Placeholder 2">
            <a:extLst>
              <a:ext uri="{FF2B5EF4-FFF2-40B4-BE49-F238E27FC236}">
                <a16:creationId xmlns:a16="http://schemas.microsoft.com/office/drawing/2014/main" id="{D322D4C8-656C-A648-A271-1A99E45EBBC4}"/>
              </a:ext>
            </a:extLst>
          </p:cNvPr>
          <p:cNvSpPr>
            <a:spLocks noGrp="1"/>
          </p:cNvSpPr>
          <p:nvPr>
            <p:ph type="body" sz="quarter" idx="11"/>
          </p:nvPr>
        </p:nvSpPr>
        <p:spPr>
          <a:xfrm>
            <a:off x="295218" y="2386776"/>
            <a:ext cx="11577177" cy="4130138"/>
          </a:xfrm>
        </p:spPr>
        <p:txBody>
          <a:bodyPr/>
          <a:lstStyle/>
          <a:p>
            <a:r>
              <a:rPr lang="en-GB" b="0"/>
              <a:t>A hollow muscular organ that pumps the blood through the circulatory system</a:t>
            </a:r>
            <a:endParaRPr lang="en-US"/>
          </a:p>
        </p:txBody>
      </p:sp>
    </p:spTree>
    <p:extLst>
      <p:ext uri="{BB962C8B-B14F-4D97-AF65-F5344CB8AC3E}">
        <p14:creationId xmlns:p14="http://schemas.microsoft.com/office/powerpoint/2010/main" val="392477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96116-3B9C-4475-B51F-F4F842F80AEF}"/>
              </a:ext>
            </a:extLst>
          </p:cNvPr>
          <p:cNvSpPr>
            <a:spLocks noGrp="1"/>
          </p:cNvSpPr>
          <p:nvPr>
            <p:ph type="body" sz="quarter" idx="14"/>
          </p:nvPr>
        </p:nvSpPr>
        <p:spPr/>
        <p:txBody>
          <a:bodyPr/>
          <a:lstStyle/>
          <a:p>
            <a:r>
              <a:rPr lang="en-US"/>
              <a:t>Name, locate and know the function of parts of the circulatory system</a:t>
            </a:r>
          </a:p>
        </p:txBody>
      </p:sp>
      <p:sp>
        <p:nvSpPr>
          <p:cNvPr id="3" name="Text Placeholder 2">
            <a:extLst>
              <a:ext uri="{FF2B5EF4-FFF2-40B4-BE49-F238E27FC236}">
                <a16:creationId xmlns:a16="http://schemas.microsoft.com/office/drawing/2014/main" id="{BCA2F7B5-98FA-4958-B136-7D328562842F}"/>
              </a:ext>
            </a:extLst>
          </p:cNvPr>
          <p:cNvSpPr>
            <a:spLocks noGrp="1"/>
          </p:cNvSpPr>
          <p:nvPr>
            <p:ph type="body" sz="quarter" idx="21"/>
          </p:nvPr>
        </p:nvSpPr>
        <p:spPr/>
        <p:txBody>
          <a:bodyPr/>
          <a:lstStyle/>
          <a:p>
            <a:endParaRPr lang="en-AU"/>
          </a:p>
        </p:txBody>
      </p:sp>
      <p:sp>
        <p:nvSpPr>
          <p:cNvPr id="4" name="Text Placeholder 3">
            <a:extLst>
              <a:ext uri="{FF2B5EF4-FFF2-40B4-BE49-F238E27FC236}">
                <a16:creationId xmlns:a16="http://schemas.microsoft.com/office/drawing/2014/main" id="{0284D094-C54F-40D6-84FE-8B95D3B081CD}"/>
              </a:ext>
            </a:extLst>
          </p:cNvPr>
          <p:cNvSpPr>
            <a:spLocks noGrp="1"/>
          </p:cNvSpPr>
          <p:nvPr>
            <p:ph type="body" sz="quarter" idx="18"/>
          </p:nvPr>
        </p:nvSpPr>
        <p:spPr/>
        <p:txBody>
          <a:bodyPr/>
          <a:lstStyle/>
          <a:p>
            <a:r>
              <a:rPr lang="en-GB" sz="2400"/>
              <a:t>Why do you have two different sized lungs?</a:t>
            </a:r>
            <a:endParaRPr lang="en-AU" sz="2400"/>
          </a:p>
        </p:txBody>
      </p:sp>
      <p:sp>
        <p:nvSpPr>
          <p:cNvPr id="7" name="Text Placeholder 6">
            <a:extLst>
              <a:ext uri="{FF2B5EF4-FFF2-40B4-BE49-F238E27FC236}">
                <a16:creationId xmlns:a16="http://schemas.microsoft.com/office/drawing/2014/main" id="{75FB26E4-DD3C-4B90-8F7D-62E659C9656D}"/>
              </a:ext>
            </a:extLst>
          </p:cNvPr>
          <p:cNvSpPr>
            <a:spLocks noGrp="1"/>
          </p:cNvSpPr>
          <p:nvPr>
            <p:ph type="body" sz="quarter" idx="23"/>
          </p:nvPr>
        </p:nvSpPr>
        <p:spPr>
          <a:xfrm>
            <a:off x="9641350" y="2324190"/>
            <a:ext cx="2162572" cy="288424"/>
          </a:xfrm>
        </p:spPr>
        <p:txBody>
          <a:bodyPr/>
          <a:lstStyle/>
          <a:p>
            <a:endParaRPr lang="en-AU"/>
          </a:p>
        </p:txBody>
      </p:sp>
      <p:sp>
        <p:nvSpPr>
          <p:cNvPr id="8" name="Text Placeholder 7">
            <a:extLst>
              <a:ext uri="{FF2B5EF4-FFF2-40B4-BE49-F238E27FC236}">
                <a16:creationId xmlns:a16="http://schemas.microsoft.com/office/drawing/2014/main" id="{FE2C5C18-CE00-45A6-B37C-846DFA39B51E}"/>
              </a:ext>
            </a:extLst>
          </p:cNvPr>
          <p:cNvSpPr>
            <a:spLocks noGrp="1"/>
          </p:cNvSpPr>
          <p:nvPr>
            <p:ph type="body" sz="quarter" idx="20"/>
          </p:nvPr>
        </p:nvSpPr>
        <p:spPr>
          <a:xfrm>
            <a:off x="9644135" y="2609056"/>
            <a:ext cx="2159787" cy="1062455"/>
          </a:xfrm>
        </p:spPr>
        <p:txBody>
          <a:bodyPr/>
          <a:lstStyle/>
          <a:p>
            <a:r>
              <a:rPr lang="en-GB"/>
              <a:t>Heart: A hollow muscular organ that pumps the blood through the circulatory system</a:t>
            </a:r>
            <a:endParaRPr lang="en-US"/>
          </a:p>
          <a:p>
            <a:r>
              <a:rPr lang="en-GB"/>
              <a:t>.</a:t>
            </a:r>
            <a:endParaRPr lang="en-US"/>
          </a:p>
          <a:p>
            <a:endParaRPr lang="en-AU"/>
          </a:p>
        </p:txBody>
      </p:sp>
      <p:pic>
        <p:nvPicPr>
          <p:cNvPr id="1026" name="Picture 2" descr="Heart - Wikipedia">
            <a:extLst>
              <a:ext uri="{FF2B5EF4-FFF2-40B4-BE49-F238E27FC236}">
                <a16:creationId xmlns:a16="http://schemas.microsoft.com/office/drawing/2014/main" id="{9D6105A1-02AD-4033-AF2A-9D9B4D1C4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93" y="932139"/>
            <a:ext cx="5710707" cy="57107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84EA562-56AD-4E03-B22C-6150ADF5D0A3}"/>
              </a:ext>
            </a:extLst>
          </p:cNvPr>
          <p:cNvSpPr/>
          <p:nvPr/>
        </p:nvSpPr>
        <p:spPr>
          <a:xfrm>
            <a:off x="6165532" y="1126819"/>
            <a:ext cx="3025640" cy="5016758"/>
          </a:xfrm>
          <a:prstGeom prst="rect">
            <a:avLst/>
          </a:prstGeom>
        </p:spPr>
        <p:txBody>
          <a:bodyPr wrap="square">
            <a:spAutoFit/>
          </a:bodyPr>
          <a:lstStyle/>
          <a:p>
            <a:r>
              <a:rPr lang="en-GB" altLang="en-US" sz="4000"/>
              <a:t>The heart is a powerful muscle that is situated between your lungs, protected by the ribcage</a:t>
            </a:r>
            <a:endParaRPr lang="en-AU" sz="4000"/>
          </a:p>
        </p:txBody>
      </p:sp>
    </p:spTree>
    <p:extLst>
      <p:ext uri="{BB962C8B-B14F-4D97-AF65-F5344CB8AC3E}">
        <p14:creationId xmlns:p14="http://schemas.microsoft.com/office/powerpoint/2010/main" val="42151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96116-3B9C-4475-B51F-F4F842F80AEF}"/>
              </a:ext>
            </a:extLst>
          </p:cNvPr>
          <p:cNvSpPr>
            <a:spLocks noGrp="1"/>
          </p:cNvSpPr>
          <p:nvPr>
            <p:ph type="body" sz="quarter" idx="14"/>
          </p:nvPr>
        </p:nvSpPr>
        <p:spPr/>
        <p:txBody>
          <a:bodyPr/>
          <a:lstStyle/>
          <a:p>
            <a:r>
              <a:rPr lang="en-US"/>
              <a:t>Name, locate and know the function of parts of the circulatory system</a:t>
            </a:r>
          </a:p>
        </p:txBody>
      </p:sp>
      <p:sp>
        <p:nvSpPr>
          <p:cNvPr id="3" name="Text Placeholder 2">
            <a:extLst>
              <a:ext uri="{FF2B5EF4-FFF2-40B4-BE49-F238E27FC236}">
                <a16:creationId xmlns:a16="http://schemas.microsoft.com/office/drawing/2014/main" id="{BCA2F7B5-98FA-4958-B136-7D328562842F}"/>
              </a:ext>
            </a:extLst>
          </p:cNvPr>
          <p:cNvSpPr>
            <a:spLocks noGrp="1"/>
          </p:cNvSpPr>
          <p:nvPr>
            <p:ph type="body" sz="quarter" idx="21"/>
          </p:nvPr>
        </p:nvSpPr>
        <p:spPr/>
        <p:txBody>
          <a:bodyPr/>
          <a:lstStyle/>
          <a:p>
            <a:endParaRPr lang="en-AU"/>
          </a:p>
        </p:txBody>
      </p:sp>
      <p:sp>
        <p:nvSpPr>
          <p:cNvPr id="4" name="Text Placeholder 3">
            <a:extLst>
              <a:ext uri="{FF2B5EF4-FFF2-40B4-BE49-F238E27FC236}">
                <a16:creationId xmlns:a16="http://schemas.microsoft.com/office/drawing/2014/main" id="{0284D094-C54F-40D6-84FE-8B95D3B081CD}"/>
              </a:ext>
            </a:extLst>
          </p:cNvPr>
          <p:cNvSpPr>
            <a:spLocks noGrp="1"/>
          </p:cNvSpPr>
          <p:nvPr>
            <p:ph type="body" sz="quarter" idx="18"/>
          </p:nvPr>
        </p:nvSpPr>
        <p:spPr/>
        <p:txBody>
          <a:bodyPr/>
          <a:lstStyle/>
          <a:p>
            <a:r>
              <a:rPr lang="en-GB" sz="2800"/>
              <a:t>Where do we get the oxygen from?</a:t>
            </a:r>
            <a:endParaRPr lang="en-AU" sz="2800"/>
          </a:p>
        </p:txBody>
      </p:sp>
      <p:sp>
        <p:nvSpPr>
          <p:cNvPr id="7" name="Text Placeholder 6">
            <a:extLst>
              <a:ext uri="{FF2B5EF4-FFF2-40B4-BE49-F238E27FC236}">
                <a16:creationId xmlns:a16="http://schemas.microsoft.com/office/drawing/2014/main" id="{75FB26E4-DD3C-4B90-8F7D-62E659C9656D}"/>
              </a:ext>
            </a:extLst>
          </p:cNvPr>
          <p:cNvSpPr>
            <a:spLocks noGrp="1"/>
          </p:cNvSpPr>
          <p:nvPr>
            <p:ph type="body" sz="quarter" idx="23"/>
          </p:nvPr>
        </p:nvSpPr>
        <p:spPr>
          <a:xfrm>
            <a:off x="9641350" y="2324190"/>
            <a:ext cx="2162572" cy="288424"/>
          </a:xfrm>
        </p:spPr>
        <p:txBody>
          <a:bodyPr/>
          <a:lstStyle/>
          <a:p>
            <a:endParaRPr lang="en-AU"/>
          </a:p>
        </p:txBody>
      </p:sp>
      <p:sp>
        <p:nvSpPr>
          <p:cNvPr id="8" name="Text Placeholder 7">
            <a:extLst>
              <a:ext uri="{FF2B5EF4-FFF2-40B4-BE49-F238E27FC236}">
                <a16:creationId xmlns:a16="http://schemas.microsoft.com/office/drawing/2014/main" id="{FE2C5C18-CE00-45A6-B37C-846DFA39B51E}"/>
              </a:ext>
            </a:extLst>
          </p:cNvPr>
          <p:cNvSpPr>
            <a:spLocks noGrp="1"/>
          </p:cNvSpPr>
          <p:nvPr>
            <p:ph type="body" sz="quarter" idx="20"/>
          </p:nvPr>
        </p:nvSpPr>
        <p:spPr>
          <a:xfrm>
            <a:off x="9644135" y="2609056"/>
            <a:ext cx="2159787" cy="1062455"/>
          </a:xfrm>
        </p:spPr>
        <p:txBody>
          <a:bodyPr/>
          <a:lstStyle/>
          <a:p>
            <a:r>
              <a:rPr lang="en-GB"/>
              <a:t>Heart: A hollow muscular organ that pumps the blood through the circulatory system</a:t>
            </a:r>
            <a:endParaRPr lang="en-US"/>
          </a:p>
          <a:p>
            <a:r>
              <a:rPr lang="en-GB"/>
              <a:t>.</a:t>
            </a:r>
            <a:endParaRPr lang="en-US"/>
          </a:p>
          <a:p>
            <a:endParaRPr lang="en-AU"/>
          </a:p>
        </p:txBody>
      </p:sp>
      <p:sp>
        <p:nvSpPr>
          <p:cNvPr id="6" name="Rectangle 5">
            <a:extLst>
              <a:ext uri="{FF2B5EF4-FFF2-40B4-BE49-F238E27FC236}">
                <a16:creationId xmlns:a16="http://schemas.microsoft.com/office/drawing/2014/main" id="{DBADA978-4745-4FB0-A298-62ABDBB83691}"/>
              </a:ext>
            </a:extLst>
          </p:cNvPr>
          <p:cNvSpPr/>
          <p:nvPr/>
        </p:nvSpPr>
        <p:spPr>
          <a:xfrm>
            <a:off x="597774" y="2324190"/>
            <a:ext cx="4856907" cy="369332"/>
          </a:xfrm>
          <a:prstGeom prst="rect">
            <a:avLst/>
          </a:prstGeom>
        </p:spPr>
        <p:txBody>
          <a:bodyPr wrap="none">
            <a:spAutoFit/>
          </a:bodyPr>
          <a:lstStyle/>
          <a:p>
            <a:r>
              <a:rPr lang="en-AU" altLang="en-US"/>
              <a:t>The heart pumps blood to the lungs to get oxygen</a:t>
            </a:r>
            <a:endParaRPr lang="en-AU"/>
          </a:p>
        </p:txBody>
      </p:sp>
      <p:pic>
        <p:nvPicPr>
          <p:cNvPr id="2050" name="Picture 2" descr="Session 1 &amp; 2 (heart)">
            <a:extLst>
              <a:ext uri="{FF2B5EF4-FFF2-40B4-BE49-F238E27FC236}">
                <a16:creationId xmlns:a16="http://schemas.microsoft.com/office/drawing/2014/main" id="{08DC41D9-C121-4515-B88C-E31053547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90" y="347064"/>
            <a:ext cx="8394376" cy="629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46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96116-3B9C-4475-B51F-F4F842F80AEF}"/>
              </a:ext>
            </a:extLst>
          </p:cNvPr>
          <p:cNvSpPr>
            <a:spLocks noGrp="1"/>
          </p:cNvSpPr>
          <p:nvPr>
            <p:ph type="body" sz="quarter" idx="14"/>
          </p:nvPr>
        </p:nvSpPr>
        <p:spPr/>
        <p:txBody>
          <a:bodyPr/>
          <a:lstStyle/>
          <a:p>
            <a:r>
              <a:rPr lang="en-US"/>
              <a:t>Name, locate and know the function of parts of the circulatory system</a:t>
            </a:r>
          </a:p>
        </p:txBody>
      </p:sp>
      <p:sp>
        <p:nvSpPr>
          <p:cNvPr id="3" name="Text Placeholder 2">
            <a:extLst>
              <a:ext uri="{FF2B5EF4-FFF2-40B4-BE49-F238E27FC236}">
                <a16:creationId xmlns:a16="http://schemas.microsoft.com/office/drawing/2014/main" id="{BCA2F7B5-98FA-4958-B136-7D328562842F}"/>
              </a:ext>
            </a:extLst>
          </p:cNvPr>
          <p:cNvSpPr>
            <a:spLocks noGrp="1"/>
          </p:cNvSpPr>
          <p:nvPr>
            <p:ph type="body" sz="quarter" idx="21"/>
          </p:nvPr>
        </p:nvSpPr>
        <p:spPr/>
        <p:txBody>
          <a:bodyPr/>
          <a:lstStyle/>
          <a:p>
            <a:endParaRPr lang="en-AU"/>
          </a:p>
        </p:txBody>
      </p:sp>
      <p:sp>
        <p:nvSpPr>
          <p:cNvPr id="4" name="Text Placeholder 3">
            <a:extLst>
              <a:ext uri="{FF2B5EF4-FFF2-40B4-BE49-F238E27FC236}">
                <a16:creationId xmlns:a16="http://schemas.microsoft.com/office/drawing/2014/main" id="{0284D094-C54F-40D6-84FE-8B95D3B081CD}"/>
              </a:ext>
            </a:extLst>
          </p:cNvPr>
          <p:cNvSpPr>
            <a:spLocks noGrp="1"/>
          </p:cNvSpPr>
          <p:nvPr>
            <p:ph type="body" sz="quarter" idx="18"/>
          </p:nvPr>
        </p:nvSpPr>
        <p:spPr/>
        <p:txBody>
          <a:bodyPr/>
          <a:lstStyle/>
          <a:p>
            <a:r>
              <a:rPr lang="en-GB" sz="2800"/>
              <a:t>Where do we get the oxygen from?</a:t>
            </a:r>
            <a:endParaRPr lang="en-AU" sz="2800"/>
          </a:p>
        </p:txBody>
      </p:sp>
      <p:sp>
        <p:nvSpPr>
          <p:cNvPr id="7" name="Text Placeholder 6">
            <a:extLst>
              <a:ext uri="{FF2B5EF4-FFF2-40B4-BE49-F238E27FC236}">
                <a16:creationId xmlns:a16="http://schemas.microsoft.com/office/drawing/2014/main" id="{75FB26E4-DD3C-4B90-8F7D-62E659C9656D}"/>
              </a:ext>
            </a:extLst>
          </p:cNvPr>
          <p:cNvSpPr>
            <a:spLocks noGrp="1"/>
          </p:cNvSpPr>
          <p:nvPr>
            <p:ph type="body" sz="quarter" idx="23"/>
          </p:nvPr>
        </p:nvSpPr>
        <p:spPr>
          <a:xfrm>
            <a:off x="9641350" y="2324190"/>
            <a:ext cx="2162572" cy="288424"/>
          </a:xfrm>
        </p:spPr>
        <p:txBody>
          <a:bodyPr/>
          <a:lstStyle/>
          <a:p>
            <a:endParaRPr lang="en-AU"/>
          </a:p>
        </p:txBody>
      </p:sp>
      <p:sp>
        <p:nvSpPr>
          <p:cNvPr id="8" name="Text Placeholder 7">
            <a:extLst>
              <a:ext uri="{FF2B5EF4-FFF2-40B4-BE49-F238E27FC236}">
                <a16:creationId xmlns:a16="http://schemas.microsoft.com/office/drawing/2014/main" id="{FE2C5C18-CE00-45A6-B37C-846DFA39B51E}"/>
              </a:ext>
            </a:extLst>
          </p:cNvPr>
          <p:cNvSpPr>
            <a:spLocks noGrp="1"/>
          </p:cNvSpPr>
          <p:nvPr>
            <p:ph type="body" sz="quarter" idx="20"/>
          </p:nvPr>
        </p:nvSpPr>
        <p:spPr>
          <a:xfrm>
            <a:off x="9644135" y="2609056"/>
            <a:ext cx="2159787" cy="1062455"/>
          </a:xfrm>
        </p:spPr>
        <p:txBody>
          <a:bodyPr/>
          <a:lstStyle/>
          <a:p>
            <a:r>
              <a:rPr lang="en-GB"/>
              <a:t>Heart: A hollow muscular organ that pumps the blood through the circulatory system</a:t>
            </a:r>
            <a:endParaRPr lang="en-US"/>
          </a:p>
          <a:p>
            <a:r>
              <a:rPr lang="en-GB"/>
              <a:t>.</a:t>
            </a:r>
            <a:endParaRPr lang="en-US"/>
          </a:p>
          <a:p>
            <a:endParaRPr lang="en-AU"/>
          </a:p>
        </p:txBody>
      </p:sp>
      <p:pic>
        <p:nvPicPr>
          <p:cNvPr id="9" name="Picture 1">
            <a:extLst>
              <a:ext uri="{FF2B5EF4-FFF2-40B4-BE49-F238E27FC236}">
                <a16:creationId xmlns:a16="http://schemas.microsoft.com/office/drawing/2014/main" id="{C56CA1F1-64AA-4C96-A66B-172BABF200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2225" y="2197100"/>
            <a:ext cx="3478213"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3">
            <a:extLst>
              <a:ext uri="{FF2B5EF4-FFF2-40B4-BE49-F238E27FC236}">
                <a16:creationId xmlns:a16="http://schemas.microsoft.com/office/drawing/2014/main" id="{CC851B62-6587-4C66-93C4-96D7D41CF653}"/>
              </a:ext>
            </a:extLst>
          </p:cNvPr>
          <p:cNvSpPr txBox="1">
            <a:spLocks noChangeArrowheads="1"/>
          </p:cNvSpPr>
          <p:nvPr/>
        </p:nvSpPr>
        <p:spPr bwMode="auto">
          <a:xfrm>
            <a:off x="6588125" y="1555750"/>
            <a:ext cx="747713"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eaLnBrk="1" hangingPunct="1">
              <a:lnSpc>
                <a:spcPct val="100000"/>
              </a:lnSpc>
              <a:spcBef>
                <a:spcPct val="0"/>
              </a:spcBef>
              <a:buFontTx/>
              <a:buNone/>
            </a:pPr>
            <a:r>
              <a:rPr lang="en-AU" altLang="en-US" sz="1400">
                <a:solidFill>
                  <a:schemeClr val="tx1"/>
                </a:solidFill>
              </a:rPr>
              <a:t>aorta</a:t>
            </a:r>
            <a:endParaRPr lang="en-GB" altLang="en-US" sz="1400">
              <a:solidFill>
                <a:schemeClr val="tx1"/>
              </a:solidFill>
            </a:endParaRPr>
          </a:p>
        </p:txBody>
      </p:sp>
      <p:cxnSp>
        <p:nvCxnSpPr>
          <p:cNvPr id="11" name="Straight Connector 10">
            <a:extLst>
              <a:ext uri="{FF2B5EF4-FFF2-40B4-BE49-F238E27FC236}">
                <a16:creationId xmlns:a16="http://schemas.microsoft.com/office/drawing/2014/main" id="{E3C09514-7F85-4823-801A-DBEE9F730E77}"/>
              </a:ext>
            </a:extLst>
          </p:cNvPr>
          <p:cNvCxnSpPr>
            <a:stCxn id="10" idx="2"/>
          </p:cNvCxnSpPr>
          <p:nvPr/>
        </p:nvCxnSpPr>
        <p:spPr>
          <a:xfrm flipH="1">
            <a:off x="6873875" y="1863725"/>
            <a:ext cx="87313" cy="2476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2">
            <a:extLst>
              <a:ext uri="{FF2B5EF4-FFF2-40B4-BE49-F238E27FC236}">
                <a16:creationId xmlns:a16="http://schemas.microsoft.com/office/drawing/2014/main" id="{39BF7366-CE85-42EB-AD72-3B98F1930D11}"/>
              </a:ext>
            </a:extLst>
          </p:cNvPr>
          <p:cNvSpPr txBox="1">
            <a:spLocks noChangeArrowheads="1"/>
          </p:cNvSpPr>
          <p:nvPr/>
        </p:nvSpPr>
        <p:spPr bwMode="auto">
          <a:xfrm>
            <a:off x="4529138" y="2447925"/>
            <a:ext cx="1114425" cy="306387"/>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eaLnBrk="1" hangingPunct="1">
              <a:lnSpc>
                <a:spcPct val="100000"/>
              </a:lnSpc>
              <a:spcBef>
                <a:spcPct val="0"/>
              </a:spcBef>
              <a:buFontTx/>
              <a:buNone/>
            </a:pPr>
            <a:r>
              <a:rPr lang="en-AU" altLang="en-US" sz="1400">
                <a:solidFill>
                  <a:schemeClr val="tx1"/>
                </a:solidFill>
              </a:rPr>
              <a:t>aortic valve</a:t>
            </a:r>
            <a:endParaRPr lang="en-GB" altLang="en-US" sz="1400">
              <a:solidFill>
                <a:schemeClr val="tx1"/>
              </a:solidFill>
            </a:endParaRPr>
          </a:p>
        </p:txBody>
      </p:sp>
      <p:cxnSp>
        <p:nvCxnSpPr>
          <p:cNvPr id="13" name="Straight Connector 12">
            <a:extLst>
              <a:ext uri="{FF2B5EF4-FFF2-40B4-BE49-F238E27FC236}">
                <a16:creationId xmlns:a16="http://schemas.microsoft.com/office/drawing/2014/main" id="{E497E269-1C62-42D9-A0B3-D17EB3B41485}"/>
              </a:ext>
            </a:extLst>
          </p:cNvPr>
          <p:cNvCxnSpPr/>
          <p:nvPr/>
        </p:nvCxnSpPr>
        <p:spPr>
          <a:xfrm flipH="1" flipV="1">
            <a:off x="5643563" y="2736850"/>
            <a:ext cx="1362075" cy="13335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23">
            <a:extLst>
              <a:ext uri="{FF2B5EF4-FFF2-40B4-BE49-F238E27FC236}">
                <a16:creationId xmlns:a16="http://schemas.microsoft.com/office/drawing/2014/main" id="{9B902884-DB88-460D-A13D-0792F26621A0}"/>
              </a:ext>
            </a:extLst>
          </p:cNvPr>
          <p:cNvSpPr txBox="1">
            <a:spLocks noChangeArrowheads="1"/>
          </p:cNvSpPr>
          <p:nvPr/>
        </p:nvSpPr>
        <p:spPr bwMode="auto">
          <a:xfrm>
            <a:off x="7691438" y="2373312"/>
            <a:ext cx="1417637" cy="522288"/>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pulmonary artery (left)</a:t>
            </a:r>
            <a:endParaRPr lang="en-GB" altLang="en-US" sz="1400">
              <a:solidFill>
                <a:schemeClr val="tx1"/>
              </a:solidFill>
            </a:endParaRPr>
          </a:p>
        </p:txBody>
      </p:sp>
      <p:cxnSp>
        <p:nvCxnSpPr>
          <p:cNvPr id="15" name="Straight Connector 14">
            <a:extLst>
              <a:ext uri="{FF2B5EF4-FFF2-40B4-BE49-F238E27FC236}">
                <a16:creationId xmlns:a16="http://schemas.microsoft.com/office/drawing/2014/main" id="{CAA04B44-372C-40E6-8C94-4A8E35596744}"/>
              </a:ext>
            </a:extLst>
          </p:cNvPr>
          <p:cNvCxnSpPr>
            <a:endCxn id="14" idx="2"/>
          </p:cNvCxnSpPr>
          <p:nvPr/>
        </p:nvCxnSpPr>
        <p:spPr>
          <a:xfrm flipV="1">
            <a:off x="7805738" y="2895600"/>
            <a:ext cx="595312" cy="1428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2101061-ED36-4BBB-AD4B-C55C58A1ED81}"/>
              </a:ext>
            </a:extLst>
          </p:cNvPr>
          <p:cNvCxnSpPr/>
          <p:nvPr/>
        </p:nvCxnSpPr>
        <p:spPr>
          <a:xfrm flipV="1">
            <a:off x="5402263" y="3949700"/>
            <a:ext cx="698500" cy="3778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47">
            <a:extLst>
              <a:ext uri="{FF2B5EF4-FFF2-40B4-BE49-F238E27FC236}">
                <a16:creationId xmlns:a16="http://schemas.microsoft.com/office/drawing/2014/main" id="{AA90F59A-5B37-44C0-9CE5-AB4CA7F7F518}"/>
              </a:ext>
            </a:extLst>
          </p:cNvPr>
          <p:cNvSpPr txBox="1">
            <a:spLocks noChangeArrowheads="1"/>
          </p:cNvSpPr>
          <p:nvPr/>
        </p:nvSpPr>
        <p:spPr bwMode="auto">
          <a:xfrm>
            <a:off x="4208463" y="4154487"/>
            <a:ext cx="1206500"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right atrium</a:t>
            </a:r>
            <a:endParaRPr lang="en-GB" altLang="en-US" sz="1400">
              <a:solidFill>
                <a:schemeClr val="tx1"/>
              </a:solidFill>
            </a:endParaRPr>
          </a:p>
        </p:txBody>
      </p:sp>
      <p:sp>
        <p:nvSpPr>
          <p:cNvPr id="18" name="TextBox 53">
            <a:extLst>
              <a:ext uri="{FF2B5EF4-FFF2-40B4-BE49-F238E27FC236}">
                <a16:creationId xmlns:a16="http://schemas.microsoft.com/office/drawing/2014/main" id="{32D4B3AB-F4EC-4132-8806-D1901075D662}"/>
              </a:ext>
            </a:extLst>
          </p:cNvPr>
          <p:cNvSpPr txBox="1">
            <a:spLocks noChangeArrowheads="1"/>
          </p:cNvSpPr>
          <p:nvPr/>
        </p:nvSpPr>
        <p:spPr bwMode="auto">
          <a:xfrm>
            <a:off x="5727700" y="5540375"/>
            <a:ext cx="1290638"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right ventricle</a:t>
            </a:r>
            <a:endParaRPr lang="en-GB" altLang="en-US" sz="1400">
              <a:solidFill>
                <a:schemeClr val="tx1"/>
              </a:solidFill>
            </a:endParaRPr>
          </a:p>
        </p:txBody>
      </p:sp>
      <p:cxnSp>
        <p:nvCxnSpPr>
          <p:cNvPr id="19" name="Straight Connector 18">
            <a:extLst>
              <a:ext uri="{FF2B5EF4-FFF2-40B4-BE49-F238E27FC236}">
                <a16:creationId xmlns:a16="http://schemas.microsoft.com/office/drawing/2014/main" id="{F643896E-AA2F-4E9C-AA47-F88BE03C5E19}"/>
              </a:ext>
            </a:extLst>
          </p:cNvPr>
          <p:cNvCxnSpPr/>
          <p:nvPr/>
        </p:nvCxnSpPr>
        <p:spPr>
          <a:xfrm flipV="1">
            <a:off x="6337300" y="4899025"/>
            <a:ext cx="504825" cy="6413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56">
            <a:extLst>
              <a:ext uri="{FF2B5EF4-FFF2-40B4-BE49-F238E27FC236}">
                <a16:creationId xmlns:a16="http://schemas.microsoft.com/office/drawing/2014/main" id="{D68F0FDF-2F5A-410F-B0C8-5F0A56714E6E}"/>
              </a:ext>
            </a:extLst>
          </p:cNvPr>
          <p:cNvSpPr txBox="1">
            <a:spLocks noChangeArrowheads="1"/>
          </p:cNvSpPr>
          <p:nvPr/>
        </p:nvSpPr>
        <p:spPr bwMode="auto">
          <a:xfrm>
            <a:off x="7899400" y="5127625"/>
            <a:ext cx="1289050"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left ventricle</a:t>
            </a:r>
            <a:endParaRPr lang="en-GB" altLang="en-US" sz="1400">
              <a:solidFill>
                <a:schemeClr val="tx1"/>
              </a:solidFill>
            </a:endParaRPr>
          </a:p>
        </p:txBody>
      </p:sp>
      <p:cxnSp>
        <p:nvCxnSpPr>
          <p:cNvPr id="21" name="Straight Connector 20">
            <a:extLst>
              <a:ext uri="{FF2B5EF4-FFF2-40B4-BE49-F238E27FC236}">
                <a16:creationId xmlns:a16="http://schemas.microsoft.com/office/drawing/2014/main" id="{E1A3ED70-439F-4066-A961-4C455B816025}"/>
              </a:ext>
            </a:extLst>
          </p:cNvPr>
          <p:cNvCxnSpPr/>
          <p:nvPr/>
        </p:nvCxnSpPr>
        <p:spPr>
          <a:xfrm flipH="1" flipV="1">
            <a:off x="7570788" y="4621212"/>
            <a:ext cx="941387" cy="5064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8AA476-66F2-462D-81A1-63BC79E357A0}"/>
              </a:ext>
            </a:extLst>
          </p:cNvPr>
          <p:cNvCxnSpPr/>
          <p:nvPr/>
        </p:nvCxnSpPr>
        <p:spPr>
          <a:xfrm>
            <a:off x="7972425" y="3494087"/>
            <a:ext cx="242888" cy="130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969D5C7-90F9-4EBC-9F70-7FB6C448946C}"/>
              </a:ext>
            </a:extLst>
          </p:cNvPr>
          <p:cNvCxnSpPr/>
          <p:nvPr/>
        </p:nvCxnSpPr>
        <p:spPr>
          <a:xfrm flipV="1">
            <a:off x="7972425" y="3643312"/>
            <a:ext cx="242888" cy="1444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59">
            <a:extLst>
              <a:ext uri="{FF2B5EF4-FFF2-40B4-BE49-F238E27FC236}">
                <a16:creationId xmlns:a16="http://schemas.microsoft.com/office/drawing/2014/main" id="{E5CFE110-F45B-42D6-9C9E-D647D3AF0640}"/>
              </a:ext>
            </a:extLst>
          </p:cNvPr>
          <p:cNvSpPr txBox="1">
            <a:spLocks noChangeArrowheads="1"/>
          </p:cNvSpPr>
          <p:nvPr/>
        </p:nvSpPr>
        <p:spPr bwMode="auto">
          <a:xfrm>
            <a:off x="8154988" y="3254375"/>
            <a:ext cx="1042987" cy="738187"/>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left pulmonary veins</a:t>
            </a:r>
            <a:endParaRPr lang="en-GB" altLang="en-US" sz="1400">
              <a:solidFill>
                <a:schemeClr val="tx1"/>
              </a:solidFill>
            </a:endParaRPr>
          </a:p>
        </p:txBody>
      </p:sp>
      <p:sp>
        <p:nvSpPr>
          <p:cNvPr id="25" name="TextBox 63">
            <a:extLst>
              <a:ext uri="{FF2B5EF4-FFF2-40B4-BE49-F238E27FC236}">
                <a16:creationId xmlns:a16="http://schemas.microsoft.com/office/drawing/2014/main" id="{3AFD3F58-5F3C-41C1-B460-B2F14575009B}"/>
              </a:ext>
            </a:extLst>
          </p:cNvPr>
          <p:cNvSpPr txBox="1">
            <a:spLocks noChangeArrowheads="1"/>
          </p:cNvSpPr>
          <p:nvPr/>
        </p:nvSpPr>
        <p:spPr bwMode="auto">
          <a:xfrm>
            <a:off x="8010525" y="4221162"/>
            <a:ext cx="1098550" cy="307975"/>
          </a:xfrm>
          <a:prstGeom prst="rect">
            <a:avLst/>
          </a:prstGeom>
          <a:solidFill>
            <a:schemeClr val="bg1"/>
          </a:solidFill>
          <a:ln w="12700">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a:solidFill>
                  <a:srgbClr val="1C1C1C"/>
                </a:solidFill>
                <a:latin typeface="Twinkl" pitchFamily="2" charset="0"/>
                <a:cs typeface="Twinkl" pitchFamily="2" charset="0"/>
              </a:defRPr>
            </a:lvl1pPr>
            <a:lvl2pPr marL="742950" indent="-285750">
              <a:lnSpc>
                <a:spcPct val="90000"/>
              </a:lnSpc>
              <a:spcBef>
                <a:spcPts val="500"/>
              </a:spcBef>
              <a:buFont typeface="Arial" panose="020B0604020202020204" pitchFamily="34" charset="0"/>
              <a:buChar char="•"/>
              <a:defRPr sz="1600">
                <a:solidFill>
                  <a:srgbClr val="1C1C1C"/>
                </a:solidFill>
                <a:latin typeface="Twinkl" pitchFamily="2" charset="0"/>
                <a:cs typeface="Twinkl" pitchFamily="2" charset="0"/>
              </a:defRPr>
            </a:lvl2pPr>
            <a:lvl3pPr marL="11430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3pPr>
            <a:lvl4pPr marL="16002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4pPr>
            <a:lvl5pPr marL="2057400" indent="-228600">
              <a:lnSpc>
                <a:spcPct val="90000"/>
              </a:lnSpc>
              <a:spcBef>
                <a:spcPts val="500"/>
              </a:spcBef>
              <a:buFont typeface="Arial" panose="020B0604020202020204" pitchFamily="34" charset="0"/>
              <a:buChar char="•"/>
              <a:defRPr sz="1400">
                <a:solidFill>
                  <a:srgbClr val="1C1C1C"/>
                </a:solidFill>
                <a:latin typeface="Twinkl" pitchFamily="2" charset="0"/>
                <a:cs typeface="Twinkl" pitchFamily="2"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rgbClr val="1C1C1C"/>
                </a:solidFill>
                <a:latin typeface="Twinkl" pitchFamily="2" charset="0"/>
                <a:cs typeface="Twinkl" pitchFamily="2" charset="0"/>
              </a:defRPr>
            </a:lvl9pPr>
          </a:lstStyle>
          <a:p>
            <a:pPr algn="ctr" eaLnBrk="1" hangingPunct="1">
              <a:lnSpc>
                <a:spcPct val="100000"/>
              </a:lnSpc>
              <a:spcBef>
                <a:spcPct val="0"/>
              </a:spcBef>
              <a:buFontTx/>
              <a:buNone/>
            </a:pPr>
            <a:r>
              <a:rPr lang="en-AU" altLang="en-US" sz="1400">
                <a:solidFill>
                  <a:schemeClr val="tx1"/>
                </a:solidFill>
              </a:rPr>
              <a:t>left atrium</a:t>
            </a:r>
            <a:endParaRPr lang="en-GB" altLang="en-US" sz="1400">
              <a:solidFill>
                <a:schemeClr val="tx1"/>
              </a:solidFill>
            </a:endParaRPr>
          </a:p>
        </p:txBody>
      </p:sp>
      <p:cxnSp>
        <p:nvCxnSpPr>
          <p:cNvPr id="26" name="Straight Connector 25">
            <a:extLst>
              <a:ext uri="{FF2B5EF4-FFF2-40B4-BE49-F238E27FC236}">
                <a16:creationId xmlns:a16="http://schemas.microsoft.com/office/drawing/2014/main" id="{ED613F08-435E-4672-B118-BAE7CD092CE2}"/>
              </a:ext>
            </a:extLst>
          </p:cNvPr>
          <p:cNvCxnSpPr>
            <a:stCxn id="25" idx="1"/>
          </p:cNvCxnSpPr>
          <p:nvPr/>
        </p:nvCxnSpPr>
        <p:spPr>
          <a:xfrm flipH="1" flipV="1">
            <a:off x="7335838" y="3813175"/>
            <a:ext cx="674687" cy="561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6A4C62-537A-4088-BB06-E83623895FF5}"/>
              </a:ext>
            </a:extLst>
          </p:cNvPr>
          <p:cNvSpPr txBox="1"/>
          <p:nvPr/>
        </p:nvSpPr>
        <p:spPr>
          <a:xfrm>
            <a:off x="935877" y="1550647"/>
            <a:ext cx="2961504" cy="4525055"/>
          </a:xfrm>
          <a:prstGeom prst="rect">
            <a:avLst/>
          </a:prstGeom>
          <a:noFill/>
          <a:ln>
            <a:noFill/>
          </a:ln>
        </p:spPr>
        <p:txBody>
          <a:bodyPr wrap="square" rtlCol="0" anchor="t" anchorCtr="0">
            <a:normAutofit fontScale="85000" lnSpcReduction="10000"/>
          </a:bodyPr>
          <a:lstStyle/>
          <a:p>
            <a:pPr algn="l"/>
            <a:r>
              <a:rPr lang="en-GB" sz="6600">
                <a:latin typeface="Futura Medium" panose="020B0602020204020303" pitchFamily="34" charset="-79"/>
                <a:cs typeface="Futura Medium" panose="020B0602020204020303" pitchFamily="34" charset="-79"/>
              </a:rPr>
              <a:t>Label your first heart in your book</a:t>
            </a:r>
            <a:endParaRPr lang="en-AU" sz="660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894642921"/>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none" rtlCol="0" anchor="t" anchorCtr="0">
        <a:normAutofit/>
      </a:bodyPr>
      <a:lstStyle>
        <a:defPPr algn="l">
          <a:defRPr sz="4000" dirty="0" smtClean="0">
            <a:latin typeface="Futura Medium" panose="020B0602020204020303" pitchFamily="34" charset="-79"/>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4DEBCD-7634-4F9E-898B-FF6404E602B0}">
  <ds:schemaRefs>
    <ds:schemaRef ds:uri="8f659357-f805-491c-ad0b-5621b2de6466"/>
    <ds:schemaRef ds:uri="d5c732d2-f217-444a-91d8-37c5714ca69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AE21B4D-BE3D-4CE0-9823-AD20988295B0}"/>
</file>

<file path=customXml/itemProps3.xml><?xml version="1.0" encoding="utf-8"?>
<ds:datastoreItem xmlns:ds="http://schemas.openxmlformats.org/officeDocument/2006/customXml" ds:itemID="{566DEBA3-F015-405A-979A-35F3359BBA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{33057687-8793-EB47-A5E0-08E93C53D0F2}tf10001071</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1</cp:revision>
  <cp:lastPrinted>2020-05-25T00:01:33Z</cp:lastPrinted>
  <dcterms:created xsi:type="dcterms:W3CDTF">2018-03-29T05:56:09Z</dcterms:created>
  <dcterms:modified xsi:type="dcterms:W3CDTF">2024-09-03T03:17:56Z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TriggerFlowInfo">
    <vt:lpwstr/>
  </property>
  <property fmtid="{D5CDD505-2E9C-101B-9397-08002B2CF9AE}" pid="8" name="xd_Signature">
    <vt:bool>false</vt:bool>
  </property>
  <property fmtid="{D5CDD505-2E9C-101B-9397-08002B2CF9AE}" pid="9" name="_SharedFileIndex">
    <vt:lpwstr/>
  </property>
  <property fmtid="{D5CDD505-2E9C-101B-9397-08002B2CF9AE}" pid="10" name="_SourceUrl">
    <vt:lpwstr/>
  </property>
  <property fmtid="{D5CDD505-2E9C-101B-9397-08002B2CF9AE}" pid="11" name="MediaServiceImageTags">
    <vt:lpwstr/>
  </property>
</Properties>
</file>