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7" r:id="rId4"/>
    <p:sldMasterId id="2147483668" r:id="rId5"/>
    <p:sldMasterId id="2147483669" r:id="rId6"/>
  </p:sldMasterIdLst>
  <p:notesMasterIdLst>
    <p:notesMasterId r:id="rId44"/>
  </p:notesMasterIdLst>
  <p:sldIdLst>
    <p:sldId id="256" r:id="rId7"/>
    <p:sldId id="257" r:id="rId8"/>
    <p:sldId id="266" r:id="rId9"/>
    <p:sldId id="267" r:id="rId10"/>
    <p:sldId id="286" r:id="rId11"/>
    <p:sldId id="285" r:id="rId12"/>
    <p:sldId id="258" r:id="rId13"/>
    <p:sldId id="259" r:id="rId14"/>
    <p:sldId id="269" r:id="rId15"/>
    <p:sldId id="270" r:id="rId16"/>
    <p:sldId id="331" r:id="rId17"/>
    <p:sldId id="281" r:id="rId18"/>
    <p:sldId id="332" r:id="rId19"/>
    <p:sldId id="288" r:id="rId20"/>
    <p:sldId id="333" r:id="rId21"/>
    <p:sldId id="334" r:id="rId22"/>
    <p:sldId id="336" r:id="rId23"/>
    <p:sldId id="337" r:id="rId24"/>
    <p:sldId id="338" r:id="rId25"/>
    <p:sldId id="339" r:id="rId26"/>
    <p:sldId id="340" r:id="rId27"/>
    <p:sldId id="341" r:id="rId28"/>
    <p:sldId id="287" r:id="rId29"/>
    <p:sldId id="346" r:id="rId30"/>
    <p:sldId id="348" r:id="rId31"/>
    <p:sldId id="349" r:id="rId32"/>
    <p:sldId id="350" r:id="rId33"/>
    <p:sldId id="351" r:id="rId34"/>
    <p:sldId id="352" r:id="rId35"/>
    <p:sldId id="353" r:id="rId36"/>
    <p:sldId id="342" r:id="rId37"/>
    <p:sldId id="343" r:id="rId38"/>
    <p:sldId id="344" r:id="rId39"/>
    <p:sldId id="345" r:id="rId40"/>
    <p:sldId id="355" r:id="rId41"/>
    <p:sldId id="347" r:id="rId42"/>
    <p:sldId id="354" r:id="rId4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742DB-69F3-459F-BEF0-F4925C27467B}">
  <a:tblStyle styleId="{446742DB-69F3-459F-BEF0-F4925C274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/>
    <p:restoredTop sz="94707"/>
  </p:normalViewPr>
  <p:slideViewPr>
    <p:cSldViewPr snapToGrid="0">
      <p:cViewPr varScale="1">
        <p:scale>
          <a:sx n="153" d="100"/>
          <a:sy n="153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font" Target="fonts/font3.fntdata"/><Relationship Id="rId50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font" Target="fonts/font1.fntdata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font" Target="fonts/font4.fntdata"/><Relationship Id="rId8" Type="http://schemas.openxmlformats.org/officeDocument/2006/relationships/slide" Target="slides/slide2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font" Target="fonts/font2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LER Felicity [Southern River College]" userId="88234725-070e-4ccd-9eef-67376fb91191" providerId="ADAL" clId="{550442AB-6C25-1D47-8061-EBD3BDA1FC0E}"/>
    <pc:docChg chg="modSld">
      <pc:chgData name="CHANDLER Felicity [Southern River College]" userId="88234725-070e-4ccd-9eef-67376fb91191" providerId="ADAL" clId="{550442AB-6C25-1D47-8061-EBD3BDA1FC0E}" dt="2024-08-23T05:00:18.078" v="0" actId="1076"/>
      <pc:docMkLst>
        <pc:docMk/>
      </pc:docMkLst>
      <pc:sldChg chg="modSp mod">
        <pc:chgData name="CHANDLER Felicity [Southern River College]" userId="88234725-070e-4ccd-9eef-67376fb91191" providerId="ADAL" clId="{550442AB-6C25-1D47-8061-EBD3BDA1FC0E}" dt="2024-08-23T05:00:18.078" v="0" actId="1076"/>
        <pc:sldMkLst>
          <pc:docMk/>
          <pc:sldMk cId="2790338024" sldId="285"/>
        </pc:sldMkLst>
        <pc:picChg chg="mod">
          <ac:chgData name="CHANDLER Felicity [Southern River College]" userId="88234725-070e-4ccd-9eef-67376fb91191" providerId="ADAL" clId="{550442AB-6C25-1D47-8061-EBD3BDA1FC0E}" dt="2024-08-23T05:00:18.078" v="0" actId="1076"/>
          <ac:picMkLst>
            <pc:docMk/>
            <pc:sldMk cId="2790338024" sldId="285"/>
            <ac:picMk id="5" creationId="{9274D1B4-66C7-4E12-A27F-0722AF34368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402f8f9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402f8f9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982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ANNOTATE BLACK IF LOWER ABILITY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09167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810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2f8f9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2f8f9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243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62540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2f8f9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2f8f9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5236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6113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4402f8f95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4402f8f95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2f8f9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2f8f9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2f8f9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2f8f9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3859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4402f8f95_0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4402f8f95_0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920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4402f8f95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4402f8f95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4402f8f9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4402f8f9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5.jp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20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p2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8604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Relevance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6508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Set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21414" y="790411"/>
            <a:ext cx="1929539" cy="371960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18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C2B4A-0943-CC42-BE38-4F715F7CAA2B}"/>
              </a:ext>
            </a:extLst>
          </p:cNvPr>
          <p:cNvSpPr txBox="1"/>
          <p:nvPr userDrawn="1"/>
        </p:nvSpPr>
        <p:spPr>
          <a:xfrm>
            <a:off x="388463" y="3423895"/>
            <a:ext cx="2051025" cy="1460938"/>
          </a:xfrm>
          <a:prstGeom prst="rect">
            <a:avLst/>
          </a:prstGeom>
          <a:noFill/>
        </p:spPr>
        <p:txBody>
          <a:bodyPr wrap="square" tIns="135000" rtlCol="0" anchor="t">
            <a:normAutofit/>
          </a:bodyPr>
          <a:lstStyle/>
          <a:p>
            <a:r>
              <a:rPr lang="en-US" sz="27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Think </a:t>
            </a:r>
          </a:p>
          <a:p>
            <a:r>
              <a:rPr lang="en-US" sz="27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Pair</a:t>
            </a:r>
          </a:p>
          <a:p>
            <a:r>
              <a:rPr lang="en-US" sz="27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Share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56" y="1162050"/>
            <a:ext cx="8682883" cy="219720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45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2439489" y="3565714"/>
            <a:ext cx="4527818" cy="1319119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94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21413" y="156492"/>
            <a:ext cx="2632400" cy="386447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8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21414" y="1404784"/>
            <a:ext cx="3942372" cy="371960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18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14" y="541791"/>
            <a:ext cx="8682883" cy="862993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45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14" y="1790082"/>
            <a:ext cx="8682883" cy="3181968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45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3650441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erm Definition Disapp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21413" y="156492"/>
            <a:ext cx="2632400" cy="386447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8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21414" y="1404784"/>
            <a:ext cx="3942372" cy="371960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18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Track with me / Read with me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14" y="541791"/>
            <a:ext cx="8682883" cy="862993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45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14" y="1790082"/>
            <a:ext cx="8682883" cy="781668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45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 is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C99969C1-6602-ED48-B174-C33A6E95ED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414" y="2566215"/>
            <a:ext cx="8682883" cy="2369096"/>
          </a:xfrm>
          <a:prstGeom prst="rect">
            <a:avLst/>
          </a:prstGeom>
          <a:noFill/>
        </p:spPr>
        <p:txBody>
          <a:bodyPr tIns="144000" bIns="0"/>
          <a:lstStyle>
            <a:lvl1pPr marL="0" indent="0">
              <a:buNone/>
              <a:defRPr sz="45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definition</a:t>
            </a:r>
          </a:p>
        </p:txBody>
      </p:sp>
    </p:spTree>
    <p:extLst>
      <p:ext uri="{BB962C8B-B14F-4D97-AF65-F5344CB8AC3E}">
        <p14:creationId xmlns:p14="http://schemas.microsoft.com/office/powerpoint/2010/main" val="210387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 Engl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A0D500E-A7E8-9948-9493-B71BF9B8CEC2}"/>
              </a:ext>
            </a:extLst>
          </p:cNvPr>
          <p:cNvSpPr txBox="1"/>
          <p:nvPr userDrawn="1"/>
        </p:nvSpPr>
        <p:spPr>
          <a:xfrm>
            <a:off x="221413" y="156492"/>
            <a:ext cx="2632400" cy="386447"/>
          </a:xfrm>
          <a:prstGeom prst="rect">
            <a:avLst/>
          </a:prstGeom>
          <a:solidFill>
            <a:srgbClr val="23566C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r>
              <a:rPr lang="en-US" sz="18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Key Term Definition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5EB58-8F76-3048-9FB3-21AC89DAF2CC}"/>
              </a:ext>
            </a:extLst>
          </p:cNvPr>
          <p:cNvSpPr txBox="1"/>
          <p:nvPr userDrawn="1"/>
        </p:nvSpPr>
        <p:spPr>
          <a:xfrm>
            <a:off x="221414" y="1404784"/>
            <a:ext cx="1652290" cy="371960"/>
          </a:xfrm>
          <a:prstGeom prst="rect">
            <a:avLst/>
          </a:prstGeom>
          <a:solidFill>
            <a:srgbClr val="B3FFFF"/>
          </a:solidFill>
          <a:ln>
            <a:noFill/>
          </a:ln>
        </p:spPr>
        <p:txBody>
          <a:bodyPr wrap="square" rtlCol="0" anchor="ctr">
            <a:normAutofit/>
          </a:bodyPr>
          <a:lstStyle/>
          <a:p>
            <a:r>
              <a:rPr lang="en-US" sz="1800" b="1" dirty="0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Easy English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2E21142D-FCB6-AD43-81CF-7EE41D3DAC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14" y="541791"/>
            <a:ext cx="8682883" cy="862993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45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target vocabulary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33481FB-B158-8942-A907-67474F1AC6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414" y="1790082"/>
            <a:ext cx="8682883" cy="3157475"/>
          </a:xfrm>
          <a:prstGeom prst="rect">
            <a:avLst/>
          </a:prstGeom>
          <a:noFill/>
        </p:spPr>
        <p:txBody>
          <a:bodyPr tIns="144000" bIns="0" anchor="ctr"/>
          <a:lstStyle>
            <a:lvl1pPr marL="0" indent="0" algn="ctr">
              <a:buNone/>
              <a:defRPr sz="4500" b="1">
                <a:solidFill>
                  <a:srgbClr val="23566C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Target: Easy</a:t>
            </a:r>
          </a:p>
          <a:p>
            <a:pPr lvl="0"/>
            <a:r>
              <a:rPr lang="en-US" dirty="0"/>
              <a:t>Easy: Target</a:t>
            </a:r>
          </a:p>
        </p:txBody>
      </p:sp>
    </p:spTree>
    <p:extLst>
      <p:ext uri="{BB962C8B-B14F-4D97-AF65-F5344CB8AC3E}">
        <p14:creationId xmlns:p14="http://schemas.microsoft.com/office/powerpoint/2010/main" val="32313836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ate Prior Knowled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1E0C5E22-25B1-3743-B18A-9111EBF904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FC19F9-C449-6E4C-AC32-E587C71AC835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Activate Prior Knowledge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595EE4-C677-3149-AF01-E78433EE681A}"/>
              </a:ext>
            </a:extLst>
          </p:cNvPr>
          <p:cNvSpPr txBox="1"/>
          <p:nvPr userDrawn="1"/>
        </p:nvSpPr>
        <p:spPr>
          <a:xfrm>
            <a:off x="7646670" y="757809"/>
            <a:ext cx="0" cy="0"/>
          </a:xfrm>
          <a:prstGeom prst="rect">
            <a:avLst/>
          </a:prstGeom>
          <a:solidFill>
            <a:srgbClr val="3B8CC1"/>
          </a:solidFill>
        </p:spPr>
        <p:txBody>
          <a:bodyPr wrap="none" rtlCol="0" anchor="ctr">
            <a:noAutofit/>
          </a:bodyPr>
          <a:lstStyle/>
          <a:p>
            <a:pPr algn="l"/>
            <a:endParaRPr lang="en-US" sz="1050" b="1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9" name="Text Placeholder 5">
            <a:extLst>
              <a:ext uri="{FF2B5EF4-FFF2-40B4-BE49-F238E27FC236}">
                <a16:creationId xmlns:a16="http://schemas.microsoft.com/office/drawing/2014/main" id="{D065E96F-34B9-6940-8CF5-B5BC1E923DC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Make the connection</a:t>
            </a:r>
            <a:endParaRPr lang="en-US" dirty="0"/>
          </a:p>
        </p:txBody>
      </p:sp>
      <p:sp>
        <p:nvSpPr>
          <p:cNvPr id="60" name="Text Placeholder 48">
            <a:extLst>
              <a:ext uri="{FF2B5EF4-FFF2-40B4-BE49-F238E27FC236}">
                <a16:creationId xmlns:a16="http://schemas.microsoft.com/office/drawing/2014/main" id="{74718A69-45DC-3349-AC14-1CB203717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E8F06128-C65E-E74D-8888-C3B0265B87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62" name="Text Placeholder 48">
            <a:extLst>
              <a:ext uri="{FF2B5EF4-FFF2-40B4-BE49-F238E27FC236}">
                <a16:creationId xmlns:a16="http://schemas.microsoft.com/office/drawing/2014/main" id="{9CC4C70C-1C88-8242-822E-8EB858DBE3E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63" name="Text Placeholder 5">
            <a:extLst>
              <a:ext uri="{FF2B5EF4-FFF2-40B4-BE49-F238E27FC236}">
                <a16:creationId xmlns:a16="http://schemas.microsoft.com/office/drawing/2014/main" id="{DB394B8D-09B6-2D4C-A89A-411FA179F6B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64" name="Text Placeholder 48">
            <a:extLst>
              <a:ext uri="{FF2B5EF4-FFF2-40B4-BE49-F238E27FC236}">
                <a16:creationId xmlns:a16="http://schemas.microsoft.com/office/drawing/2014/main" id="{9E7179FB-4670-E449-82E2-2342DFBACF6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4053947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3932381-72B7-B349-BBA8-6AFEB84E1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9A473-568F-E948-8378-638693483165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Content Development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578A17B0-D745-3C43-93AB-662F15D9C1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2" name="Text Placeholder 48">
            <a:extLst>
              <a:ext uri="{FF2B5EF4-FFF2-40B4-BE49-F238E27FC236}">
                <a16:creationId xmlns:a16="http://schemas.microsoft.com/office/drawing/2014/main" id="{C5AFB84F-2B6E-D646-B782-34B1A586BA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8579A7DA-1AA6-6348-9480-0ABDE8E7E86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4" name="Text Placeholder 48">
            <a:extLst>
              <a:ext uri="{FF2B5EF4-FFF2-40B4-BE49-F238E27FC236}">
                <a16:creationId xmlns:a16="http://schemas.microsoft.com/office/drawing/2014/main" id="{3DC620B8-B5B6-A546-998D-BB0D780266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3D9DD79-4FA4-9441-9CD5-FD3E0E184E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6" name="Text Placeholder 48">
            <a:extLst>
              <a:ext uri="{FF2B5EF4-FFF2-40B4-BE49-F238E27FC236}">
                <a16:creationId xmlns:a16="http://schemas.microsoft.com/office/drawing/2014/main" id="{40DC7D38-E5DA-C74E-92F3-A6FCC9CC0E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63655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 Steps / Guided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AA64D5DD-9491-7244-8D83-7F535F058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8520F-CB36-4A45-A44F-F23C38DF4554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 Steps / Guided Practice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FCF9CE4-B167-C647-830E-926D9BC11C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0749FB8D-5908-B440-BF2C-3B703391AAE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B5210779-8122-F342-AF13-26D8416493B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2564DDFE-656D-C84E-991A-DC05015CC9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42EB6E0-B7AD-6C40-89B8-5521B528F9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A21C2D16-2A8E-4B4B-8D58-4B389AAA6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7246284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s 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7">
            <a:extLst>
              <a:ext uri="{FF2B5EF4-FFF2-40B4-BE49-F238E27FC236}">
                <a16:creationId xmlns:a16="http://schemas.microsoft.com/office/drawing/2014/main" id="{FCE3226E-4E89-B94B-8392-37AA41A250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1FBC2-8B0A-054F-BD50-5A1E77153844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Skills Check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2D6AD4E2-8B86-1A42-B6B1-9794F63D242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3824608F-B525-2D45-9CFD-FDDDDC6F3A6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78FBBDF4-8B54-6D40-BB00-9DB79EE3BD8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7" name="Text Placeholder 48">
            <a:extLst>
              <a:ext uri="{FF2B5EF4-FFF2-40B4-BE49-F238E27FC236}">
                <a16:creationId xmlns:a16="http://schemas.microsoft.com/office/drawing/2014/main" id="{CF892DE4-0989-9F4F-B9B9-0D50497971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504DAC59-2F1B-D344-B5E4-3DD118198D9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EA6CD3E8-8EA8-D643-BBB5-EB619A56556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5046164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ev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D052CD39-86C7-5E45-A279-441BFB974E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EBB26-204F-A049-A589-CBB9A02C05F4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Relevance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57D734-81AA-2049-8345-B99B4BA91645}"/>
              </a:ext>
            </a:extLst>
          </p:cNvPr>
          <p:cNvSpPr txBox="1"/>
          <p:nvPr userDrawn="1"/>
        </p:nvSpPr>
        <p:spPr>
          <a:xfrm>
            <a:off x="7531769" y="649706"/>
            <a:ext cx="0" cy="0"/>
          </a:xfrm>
          <a:prstGeom prst="rect">
            <a:avLst/>
          </a:prstGeom>
          <a:noFill/>
          <a:ln>
            <a:noFill/>
          </a:ln>
        </p:spPr>
        <p:txBody>
          <a:bodyPr wrap="none" rtlCol="0" anchor="t" anchorCtr="0">
            <a:normAutofit fontScale="25000" lnSpcReduction="20000"/>
          </a:bodyPr>
          <a:lstStyle/>
          <a:p>
            <a:pPr algn="l"/>
            <a:endParaRPr lang="en-US" sz="30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476A4E78-E152-CE41-A402-F83EB570A4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9" name="Text Placeholder 48">
            <a:extLst>
              <a:ext uri="{FF2B5EF4-FFF2-40B4-BE49-F238E27FC236}">
                <a16:creationId xmlns:a16="http://schemas.microsoft.com/office/drawing/2014/main" id="{BB7D38D9-00D0-E94F-A56B-68FEB60A7FF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5A649CF-6F35-6240-8694-7D985FF77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31" name="Text Placeholder 48">
            <a:extLst>
              <a:ext uri="{FF2B5EF4-FFF2-40B4-BE49-F238E27FC236}">
                <a16:creationId xmlns:a16="http://schemas.microsoft.com/office/drawing/2014/main" id="{73A7D846-854A-F34B-A7E6-331D90F802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32" name="Text Placeholder 5">
            <a:extLst>
              <a:ext uri="{FF2B5EF4-FFF2-40B4-BE49-F238E27FC236}">
                <a16:creationId xmlns:a16="http://schemas.microsoft.com/office/drawing/2014/main" id="{B421E4A7-84CE-D441-9E4B-33DE3CF3A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33" name="Text Placeholder 48">
            <a:extLst>
              <a:ext uri="{FF2B5EF4-FFF2-40B4-BE49-F238E27FC236}">
                <a16:creationId xmlns:a16="http://schemas.microsoft.com/office/drawing/2014/main" id="{DC7FFA7A-C37D-F846-868C-88068206D29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38515340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pendant 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7">
            <a:extLst>
              <a:ext uri="{FF2B5EF4-FFF2-40B4-BE49-F238E27FC236}">
                <a16:creationId xmlns:a16="http://schemas.microsoft.com/office/drawing/2014/main" id="{BA5CBAB5-B25F-4B4C-804A-AD021B9010E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457" y="161366"/>
            <a:ext cx="6961585" cy="281547"/>
          </a:xfrm>
          <a:prstGeom prst="rect">
            <a:avLst/>
          </a:prstGeom>
          <a:solidFill>
            <a:srgbClr val="3B8CC1"/>
          </a:solidFill>
        </p:spPr>
        <p:txBody>
          <a:bodyPr anchor="ctr">
            <a:normAutofit/>
          </a:bodyPr>
          <a:lstStyle>
            <a:lvl1pPr marL="0" indent="0" algn="l">
              <a:buNone/>
              <a:defRPr sz="135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 algn="l">
              <a:buNone/>
              <a:defRPr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D226EA-4EBE-2F4F-B4B3-8C66D44A3FDC}"/>
              </a:ext>
            </a:extLst>
          </p:cNvPr>
          <p:cNvSpPr txBox="1"/>
          <p:nvPr userDrawn="1"/>
        </p:nvSpPr>
        <p:spPr>
          <a:xfrm>
            <a:off x="221456" y="442913"/>
            <a:ext cx="2834609" cy="237854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Independent Practice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A7343F6-8A3F-024A-BAB1-A40A1A630C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33101" y="215963"/>
            <a:ext cx="1621929" cy="21631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Check for Understanding</a:t>
            </a:r>
            <a:endParaRPr lang="en-US" dirty="0"/>
          </a:p>
        </p:txBody>
      </p:sp>
      <p:sp>
        <p:nvSpPr>
          <p:cNvPr id="21" name="Text Placeholder 48">
            <a:extLst>
              <a:ext uri="{FF2B5EF4-FFF2-40B4-BE49-F238E27FC236}">
                <a16:creationId xmlns:a16="http://schemas.microsoft.com/office/drawing/2014/main" id="{81597401-FB89-084B-955C-A0C7FAB0243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235191" y="429196"/>
            <a:ext cx="1619840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Questions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A82891C2-3E9D-4241-85E7-747B1595FB9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33101" y="1796552"/>
            <a:ext cx="1621929" cy="216318"/>
          </a:xfrm>
          <a:prstGeom prst="rect">
            <a:avLst/>
          </a:prstGeom>
          <a:solidFill>
            <a:srgbClr val="7030A0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Hints</a:t>
            </a:r>
            <a:endParaRPr lang="en-US" dirty="0"/>
          </a:p>
        </p:txBody>
      </p:sp>
      <p:sp>
        <p:nvSpPr>
          <p:cNvPr id="23" name="Text Placeholder 48">
            <a:extLst>
              <a:ext uri="{FF2B5EF4-FFF2-40B4-BE49-F238E27FC236}">
                <a16:creationId xmlns:a16="http://schemas.microsoft.com/office/drawing/2014/main" id="{8A690C59-B342-0648-BCE5-1C98B5A89AD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35191" y="2007679"/>
            <a:ext cx="1622255" cy="13161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Tips for them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17B4E049-9FD5-E24B-B3BE-5C09B449C3F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233101" y="3377140"/>
            <a:ext cx="1621929" cy="216318"/>
          </a:xfrm>
          <a:prstGeom prst="rect">
            <a:avLst/>
          </a:prstGeom>
          <a:solidFill>
            <a:srgbClr val="A14986"/>
          </a:solidFill>
        </p:spPr>
        <p:txBody>
          <a:bodyPr anchor="ctr"/>
          <a:lstStyle>
            <a:lvl1pPr marL="0" indent="0">
              <a:buNone/>
              <a:defRPr sz="90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</a:lstStyle>
          <a:p>
            <a:pPr lvl="0"/>
            <a:r>
              <a:rPr lang="en-US" sz="9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Vocabulary</a:t>
            </a:r>
            <a:endParaRPr lang="en-US" dirty="0"/>
          </a:p>
        </p:txBody>
      </p:sp>
      <p:sp>
        <p:nvSpPr>
          <p:cNvPr id="25" name="Text Placeholder 48">
            <a:extLst>
              <a:ext uri="{FF2B5EF4-FFF2-40B4-BE49-F238E27FC236}">
                <a16:creationId xmlns:a16="http://schemas.microsoft.com/office/drawing/2014/main" id="{5E376940-61D8-D142-9880-9EE380DE857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5191" y="3590791"/>
            <a:ext cx="1619840" cy="7968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sz="900"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words</a:t>
            </a:r>
          </a:p>
        </p:txBody>
      </p:sp>
    </p:spTree>
    <p:extLst>
      <p:ext uri="{BB962C8B-B14F-4D97-AF65-F5344CB8AC3E}">
        <p14:creationId xmlns:p14="http://schemas.microsoft.com/office/powerpoint/2010/main" val="10434024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Goal Comple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B610586-1121-E545-B9A3-243F30D950DD}"/>
              </a:ext>
            </a:extLst>
          </p:cNvPr>
          <p:cNvSpPr txBox="1"/>
          <p:nvPr userDrawn="1"/>
        </p:nvSpPr>
        <p:spPr>
          <a:xfrm>
            <a:off x="221414" y="790411"/>
            <a:ext cx="1929539" cy="371960"/>
          </a:xfrm>
          <a:prstGeom prst="rect">
            <a:avLst/>
          </a:prstGeom>
          <a:solidFill>
            <a:srgbClr val="23566C"/>
          </a:solidFill>
        </p:spPr>
        <p:txBody>
          <a:bodyPr wrap="square" rtlCol="0" anchor="ctr">
            <a:noAutofit/>
          </a:bodyPr>
          <a:lstStyle/>
          <a:p>
            <a:r>
              <a:rPr lang="en-US" sz="1800" b="1" dirty="0">
                <a:solidFill>
                  <a:srgbClr val="B3FFFF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Learning Goal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2EDFBF-1AC7-4849-AEE9-9746296E15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456" y="1162050"/>
            <a:ext cx="8682883" cy="2197207"/>
          </a:xfrm>
          <a:prstGeom prst="rect">
            <a:avLst/>
          </a:prstGeom>
          <a:solidFill>
            <a:srgbClr val="3B8CC1"/>
          </a:solidFill>
        </p:spPr>
        <p:txBody>
          <a:bodyPr tIns="144000" bIns="0"/>
          <a:lstStyle>
            <a:lvl1pPr marL="0" indent="0">
              <a:buNone/>
              <a:defRPr sz="4500"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1pPr>
            <a:lvl2pPr marL="3429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2pPr>
            <a:lvl3pPr marL="6858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3pPr>
            <a:lvl4pPr marL="10287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4pPr>
            <a:lvl5pPr marL="1371600" indent="0">
              <a:buNone/>
              <a:defRPr b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defRPr>
            </a:lvl5pPr>
          </a:lstStyle>
          <a:p>
            <a:pPr lvl="0"/>
            <a:r>
              <a:rPr lang="en-US" dirty="0"/>
              <a:t>Type learning goal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A5BEC9-826C-1A47-BE3A-FB14643A0AFC}"/>
              </a:ext>
            </a:extLst>
          </p:cNvPr>
          <p:cNvGrpSpPr/>
          <p:nvPr userDrawn="1"/>
        </p:nvGrpSpPr>
        <p:grpSpPr>
          <a:xfrm>
            <a:off x="2298988" y="3551427"/>
            <a:ext cx="4527818" cy="1319119"/>
            <a:chOff x="3419637" y="4738177"/>
            <a:chExt cx="6037091" cy="175882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37A4E4E-E544-E249-993F-5D9F8D408AA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548216" y="4738177"/>
              <a:ext cx="1908512" cy="1758825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136D400-0E94-6C46-90A5-1287F85EA4C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5489858" y="4744984"/>
              <a:ext cx="1981018" cy="163142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28E63F-FFC1-9440-B22C-5C00F37E9B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419637" y="4744984"/>
              <a:ext cx="1992881" cy="16314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0056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7936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52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2" name="Google Shape;32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" name="Google Shape;33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3" name="Google Shape;83;p1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0" name="Google Shape;90;p1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5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060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10.xml"/><Relationship Id="rId1" Type="http://schemas.openxmlformats.org/officeDocument/2006/relationships/video" Target="https://www.youtube.com/embed/WBNLZ12hOsQ?feature=oembe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Og5xAdC8EUI?feature=oembed" TargetMode="External"/><Relationship Id="rId4" Type="http://schemas.openxmlformats.org/officeDocument/2006/relationships/image" Target="../media/image20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gestive System Explained: Organs and Digestion">
            <a:extLst>
              <a:ext uri="{FF2B5EF4-FFF2-40B4-BE49-F238E27FC236}">
                <a16:creationId xmlns:a16="http://schemas.microsoft.com/office/drawing/2014/main" id="{D6603557-603E-466B-B7FE-F87A85F20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154" y="152076"/>
            <a:ext cx="6653692" cy="499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DIGESTIVE SYSTEM</a:t>
            </a:r>
            <a:endParaRPr dirty="0"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 will identify the parts of the digestive system and their functions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ECF26C-49A1-48BF-8FB5-A4B52B971583}"/>
              </a:ext>
            </a:extLst>
          </p:cNvPr>
          <p:cNvSpPr/>
          <p:nvPr/>
        </p:nvSpPr>
        <p:spPr>
          <a:xfrm>
            <a:off x="7746521" y="4433977"/>
            <a:ext cx="1276709" cy="640943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GB" dirty="0"/>
              <a:t>We will describe the functions of the digestive system</a:t>
            </a:r>
            <a:endParaRPr dirty="0"/>
          </a:p>
        </p:txBody>
      </p:sp>
      <p:graphicFrame>
        <p:nvGraphicFramePr>
          <p:cNvPr id="228" name="Google Shape;228;p36"/>
          <p:cNvGraphicFramePr/>
          <p:nvPr>
            <p:extLst>
              <p:ext uri="{D42A27DB-BD31-4B8C-83A1-F6EECF244321}">
                <p14:modId xmlns:p14="http://schemas.microsoft.com/office/powerpoint/2010/main" val="893957869"/>
              </p:ext>
            </p:extLst>
          </p:nvPr>
        </p:nvGraphicFramePr>
        <p:xfrm>
          <a:off x="6813205" y="3932913"/>
          <a:ext cx="2134475" cy="103626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 what substance breaks down food in your body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71C775-FDA7-4891-93D0-07D1D4FDB1BC}"/>
              </a:ext>
            </a:extLst>
          </p:cNvPr>
          <p:cNvSpPr txBox="1"/>
          <p:nvPr/>
        </p:nvSpPr>
        <p:spPr>
          <a:xfrm>
            <a:off x="682171" y="1059543"/>
            <a:ext cx="80844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4000" dirty="0"/>
              <a:t>Write your own definition of digestion</a:t>
            </a:r>
          </a:p>
          <a:p>
            <a:pPr marL="342900" indent="-342900">
              <a:buAutoNum type="arabicPeriod"/>
            </a:pPr>
            <a:r>
              <a:rPr lang="en-GB" sz="4000" dirty="0"/>
              <a:t>Why do you think digestion is important? </a:t>
            </a:r>
          </a:p>
          <a:p>
            <a:pPr marL="342900" indent="-342900">
              <a:buAutoNum type="arabicPeriod"/>
            </a:pPr>
            <a:r>
              <a:rPr lang="en-GB" sz="4000" dirty="0"/>
              <a:t>Draw a flow chart of </a:t>
            </a:r>
            <a:br>
              <a:rPr lang="en-GB" sz="4000" dirty="0"/>
            </a:br>
            <a:r>
              <a:rPr lang="en-GB" sz="4000" dirty="0"/>
              <a:t>digestion.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Digestion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latin typeface="OpenDyslexic" charset="0"/>
                <a:ea typeface="OpenDyslexic" charset="0"/>
                <a:cs typeface="OpenDyslexic" charset="0"/>
              </a:rPr>
              <a:t>The process of breaking down food.</a:t>
            </a:r>
          </a:p>
        </p:txBody>
      </p:sp>
    </p:spTree>
    <p:extLst>
      <p:ext uri="{BB962C8B-B14F-4D97-AF65-F5344CB8AC3E}">
        <p14:creationId xmlns:p14="http://schemas.microsoft.com/office/powerpoint/2010/main" val="1005641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Nutrient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latin typeface="OpenDyslexic" charset="0"/>
                <a:ea typeface="OpenDyslexic" charset="0"/>
                <a:cs typeface="OpenDyslexic" charset="0"/>
              </a:rPr>
              <a:t>A substance that provides nourishment essential for the maintenance of life and growth.</a:t>
            </a:r>
          </a:p>
          <a:p>
            <a:endParaRPr lang="en-US" sz="3600" dirty="0">
              <a:latin typeface="OpenDyslexic" charset="0"/>
              <a:ea typeface="OpenDyslexic" charset="0"/>
              <a:cs typeface="OpenDyslexic" charset="0"/>
            </a:endParaRPr>
          </a:p>
          <a:p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Examples: carbohydrates, lipids, proteins, amino acids, vitamins, minerals.</a:t>
            </a:r>
          </a:p>
          <a:p>
            <a:endParaRPr lang="en-US" sz="3600" dirty="0"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72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 dirty="0"/>
              <a:t>MECHANICAL</a:t>
            </a:r>
            <a:endParaRPr sz="4800" dirty="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 dirty="0">
                <a:solidFill>
                  <a:srgbClr val="0B5394"/>
                </a:solidFill>
              </a:rPr>
              <a:t>PHYSICAL</a:t>
            </a:r>
            <a:endParaRPr sz="4800" dirty="0">
              <a:solidFill>
                <a:srgbClr val="0B539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8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3600" dirty="0"/>
              <a:t>What characteristic of living things involves digestion?</a:t>
            </a:r>
          </a:p>
          <a:p>
            <a:pPr marL="114300" indent="0">
              <a:buNone/>
            </a:pPr>
            <a:endParaRPr lang="en-GB" sz="3600" dirty="0"/>
          </a:p>
          <a:p>
            <a:pPr marL="114300" indent="0">
              <a:buNone/>
            </a:pPr>
            <a:r>
              <a:rPr lang="en-GB" sz="3600" b="1" dirty="0"/>
              <a:t>N</a:t>
            </a:r>
            <a:r>
              <a:rPr lang="en-GB" sz="3600" dirty="0"/>
              <a:t>utrients</a:t>
            </a:r>
            <a:endParaRPr lang="en-AU" sz="3600" b="1" dirty="0"/>
          </a:p>
        </p:txBody>
      </p:sp>
      <p:graphicFrame>
        <p:nvGraphicFramePr>
          <p:cNvPr id="4" name="Google Shape;142;p23">
            <a:extLst>
              <a:ext uri="{FF2B5EF4-FFF2-40B4-BE49-F238E27FC236}">
                <a16:creationId xmlns:a16="http://schemas.microsoft.com/office/drawing/2014/main" id="{FBBBE1BE-78F8-47B2-93D0-DDEA1E9BB0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984180"/>
              </p:ext>
            </p:extLst>
          </p:nvPr>
        </p:nvGraphicFramePr>
        <p:xfrm>
          <a:off x="3560775" y="3984180"/>
          <a:ext cx="2134475" cy="86862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All living things have characteristics of MRS GREN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1">
            <a:extLst>
              <a:ext uri="{FF2B5EF4-FFF2-40B4-BE49-F238E27FC236}">
                <a16:creationId xmlns:a16="http://schemas.microsoft.com/office/drawing/2014/main" id="{8B2CC3E9-0E69-452C-BF31-E9BF300F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877" y="697137"/>
            <a:ext cx="3165475" cy="4221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011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sz="3600" b="1" dirty="0"/>
              <a:t>Heterotrophs</a:t>
            </a:r>
            <a:r>
              <a:rPr lang="en-GB" sz="3600" dirty="0"/>
              <a:t> (consumers) get their nutrition and energy by consuming other organisms.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48B760-5A17-465C-94C7-512CAC7C3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50" y="852700"/>
            <a:ext cx="2170364" cy="392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8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76778" y="857250"/>
            <a:ext cx="1900364" cy="4065600"/>
          </a:xfrm>
        </p:spPr>
        <p:txBody>
          <a:bodyPr/>
          <a:lstStyle/>
          <a:p>
            <a:pPr marL="114300" indent="0">
              <a:buNone/>
            </a:pPr>
            <a:r>
              <a:rPr lang="en-GB" sz="2400" dirty="0"/>
              <a:t>Make a list of organisms that the heterotrophs in this video consume.</a:t>
            </a:r>
          </a:p>
        </p:txBody>
      </p:sp>
      <p:pic>
        <p:nvPicPr>
          <p:cNvPr id="4" name="Online Media 3" title="Heterotroph Examples">
            <a:hlinkClick r:id="" action="ppaction://media"/>
            <a:extLst>
              <a:ext uri="{FF2B5EF4-FFF2-40B4-BE49-F238E27FC236}">
                <a16:creationId xmlns:a16="http://schemas.microsoft.com/office/drawing/2014/main" id="{1BFC53C2-819E-48F0-978A-9664A1667C1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7741" y="857250"/>
            <a:ext cx="6784622" cy="381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7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latin typeface="OpenDyslexic" charset="0"/>
                <a:ea typeface="OpenDyslexic" charset="0"/>
                <a:cs typeface="OpenDyslexic" charset="0"/>
              </a:rPr>
              <a:t>The system that is responsible for extracting nutrients from the food that an organism eats.</a:t>
            </a:r>
          </a:p>
          <a:p>
            <a:endParaRPr lang="en-US" sz="3600" dirty="0">
              <a:latin typeface="OpenDyslexic" charset="0"/>
              <a:ea typeface="OpenDyslexic" charset="0"/>
              <a:cs typeface="OpenDyslexic" charset="0"/>
            </a:endParaRPr>
          </a:p>
          <a:p>
            <a:r>
              <a:rPr lang="en-US" sz="2800" dirty="0">
                <a:latin typeface="OpenDyslexic" charset="0"/>
                <a:ea typeface="OpenDyslexic" charset="0"/>
                <a:cs typeface="OpenDyslexic" charset="0"/>
              </a:rPr>
              <a:t>Please add this to your concertina sheet</a:t>
            </a:r>
            <a:endParaRPr lang="en-US" sz="2400" dirty="0">
              <a:latin typeface="OpenDyslexic" charset="0"/>
              <a:ea typeface="OpenDyslexic" charset="0"/>
              <a:cs typeface="OpenDyslexic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B761-1695-4EA6-87FF-40EC2E9D8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361" y="2963723"/>
            <a:ext cx="2170364" cy="133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4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852700"/>
            <a:ext cx="8417279" cy="4065600"/>
          </a:xfrm>
        </p:spPr>
        <p:txBody>
          <a:bodyPr/>
          <a:lstStyle/>
          <a:p>
            <a:pPr marL="114300" indent="0">
              <a:buNone/>
            </a:pPr>
            <a:r>
              <a:rPr lang="en-GB" sz="2800" dirty="0"/>
              <a:t>There are two types of digestion:</a:t>
            </a:r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endParaRPr lang="en-GB" sz="2800" dirty="0"/>
          </a:p>
          <a:p>
            <a:pPr marL="114300" indent="0">
              <a:buNone/>
            </a:pPr>
            <a:r>
              <a:rPr lang="en-GB" sz="2800" dirty="0"/>
              <a:t>Draw a picture in your table for both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5E5B9A-607E-4066-BE1C-3D2463410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483759"/>
              </p:ext>
            </p:extLst>
          </p:nvPr>
        </p:nvGraphicFramePr>
        <p:xfrm>
          <a:off x="630250" y="1529140"/>
          <a:ext cx="8339578" cy="2712720"/>
        </p:xfrm>
        <a:graphic>
          <a:graphicData uri="http://schemas.openxmlformats.org/drawingml/2006/table">
            <a:tbl>
              <a:tblPr firstRow="1" bandRow="1">
                <a:tableStyleId>{446742DB-69F3-459F-BEF0-F4925C27467B}</a:tableStyleId>
              </a:tblPr>
              <a:tblGrid>
                <a:gridCol w="4169789">
                  <a:extLst>
                    <a:ext uri="{9D8B030D-6E8A-4147-A177-3AD203B41FA5}">
                      <a16:colId xmlns:a16="http://schemas.microsoft.com/office/drawing/2014/main" val="1521483705"/>
                    </a:ext>
                  </a:extLst>
                </a:gridCol>
                <a:gridCol w="4169789">
                  <a:extLst>
                    <a:ext uri="{9D8B030D-6E8A-4147-A177-3AD203B41FA5}">
                      <a16:colId xmlns:a16="http://schemas.microsoft.com/office/drawing/2014/main" val="781161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b="1" dirty="0"/>
                        <a:t>Mechanical Digestion:</a:t>
                      </a:r>
                      <a:endParaRPr lang="en-AU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Chemical Digestion:</a:t>
                      </a:r>
                      <a:endParaRPr lang="en-A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08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23566C"/>
                          </a:solidFill>
                          <a:latin typeface="OpenDyslexic" charset="0"/>
                          <a:ea typeface="OpenDyslexic" charset="0"/>
                          <a:cs typeface="OpenDyslexic" charset="0"/>
                        </a:rPr>
                        <a:t>Food is physically broken into smaller parts by the act of chewing and churning.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23566C"/>
                          </a:solidFill>
                          <a:latin typeface="OpenDyslexic" charset="0"/>
                          <a:ea typeface="OpenDyslexic" charset="0"/>
                          <a:cs typeface="OpenDyslexic" charset="0"/>
                        </a:rPr>
                        <a:t>Food is chemically broken down by the action of chemical agents.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26204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40FF3CF-FB44-48A7-8091-3C2076AD7334}"/>
              </a:ext>
            </a:extLst>
          </p:cNvPr>
          <p:cNvSpPr/>
          <p:nvPr/>
        </p:nvSpPr>
        <p:spPr>
          <a:xfrm>
            <a:off x="682171" y="1553029"/>
            <a:ext cx="40640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11F6D3-5C56-4742-8680-28965546CE73}"/>
              </a:ext>
            </a:extLst>
          </p:cNvPr>
          <p:cNvSpPr/>
          <p:nvPr/>
        </p:nvSpPr>
        <p:spPr>
          <a:xfrm>
            <a:off x="4823872" y="1553029"/>
            <a:ext cx="4064000" cy="40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E77565-417C-4FD4-AB6E-71265CA186DA}"/>
              </a:ext>
            </a:extLst>
          </p:cNvPr>
          <p:cNvSpPr/>
          <p:nvPr/>
        </p:nvSpPr>
        <p:spPr>
          <a:xfrm>
            <a:off x="682171" y="1994879"/>
            <a:ext cx="4064000" cy="21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45D5C-7FF7-4638-84A7-CCE0B6470E68}"/>
              </a:ext>
            </a:extLst>
          </p:cNvPr>
          <p:cNvSpPr/>
          <p:nvPr/>
        </p:nvSpPr>
        <p:spPr>
          <a:xfrm>
            <a:off x="4823872" y="1994879"/>
            <a:ext cx="4064000" cy="2127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755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650054"/>
            <a:ext cx="2916365" cy="4268246"/>
          </a:xfrm>
        </p:spPr>
        <p:txBody>
          <a:bodyPr/>
          <a:lstStyle/>
          <a:p>
            <a:pPr marL="114300" indent="0">
              <a:buNone/>
            </a:pPr>
            <a:r>
              <a:rPr lang="en-GB" dirty="0"/>
              <a:t>Draw and label the parts of the digestive system </a:t>
            </a:r>
            <a:r>
              <a:rPr lang="en-GB" sz="1400" dirty="0"/>
              <a:t>(leave lots of space)</a:t>
            </a:r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8"/>
          <a:stretch/>
        </p:blipFill>
        <p:spPr>
          <a:xfrm>
            <a:off x="4101674" y="-122445"/>
            <a:ext cx="4946826" cy="5265945"/>
          </a:xfrm>
          <a:prstGeom prst="rect">
            <a:avLst/>
          </a:prstGeom>
        </p:spPr>
      </p:pic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F2F83555-7A9A-45C0-807A-3474E7EB4397}"/>
              </a:ext>
            </a:extLst>
          </p:cNvPr>
          <p:cNvSpPr/>
          <p:nvPr/>
        </p:nvSpPr>
        <p:spPr>
          <a:xfrm>
            <a:off x="815751" y="3516714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63B74A0-00DF-4C43-A203-5FCB0BFB2103}"/>
              </a:ext>
            </a:extLst>
          </p:cNvPr>
          <p:cNvSpPr/>
          <p:nvPr/>
        </p:nvSpPr>
        <p:spPr>
          <a:xfrm flipV="1">
            <a:off x="815751" y="1932538"/>
            <a:ext cx="2232248" cy="1548172"/>
          </a:xfrm>
          <a:prstGeom prst="triangle">
            <a:avLst>
              <a:gd name="adj" fmla="val 50000"/>
            </a:avLst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Pentagon 7">
            <a:extLst>
              <a:ext uri="{FF2B5EF4-FFF2-40B4-BE49-F238E27FC236}">
                <a16:creationId xmlns:a16="http://schemas.microsoft.com/office/drawing/2014/main" id="{A5E50005-90BE-44FF-A1C5-C9F145442FC2}"/>
              </a:ext>
            </a:extLst>
          </p:cNvPr>
          <p:cNvSpPr/>
          <p:nvPr/>
        </p:nvSpPr>
        <p:spPr>
          <a:xfrm rot="16200000">
            <a:off x="1139787" y="4254796"/>
            <a:ext cx="1584176" cy="108012"/>
          </a:xfrm>
          <a:prstGeom prst="homePlate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Collate 15">
            <a:extLst>
              <a:ext uri="{FF2B5EF4-FFF2-40B4-BE49-F238E27FC236}">
                <a16:creationId xmlns:a16="http://schemas.microsoft.com/office/drawing/2014/main" id="{152629E4-A6F4-4D1C-A6F0-62BCA4F0C763}"/>
              </a:ext>
            </a:extLst>
          </p:cNvPr>
          <p:cNvSpPr/>
          <p:nvPr/>
        </p:nvSpPr>
        <p:spPr>
          <a:xfrm>
            <a:off x="761745" y="1896534"/>
            <a:ext cx="2340260" cy="3204356"/>
          </a:xfrm>
          <a:prstGeom prst="flowChartCollate">
            <a:avLst/>
          </a:prstGeom>
          <a:noFill/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FE268-5F97-4B8D-ADC1-740C90363430}"/>
              </a:ext>
            </a:extLst>
          </p:cNvPr>
          <p:cNvSpPr txBox="1"/>
          <p:nvPr/>
        </p:nvSpPr>
        <p:spPr>
          <a:xfrm>
            <a:off x="1339405" y="2112558"/>
            <a:ext cx="1184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5 minutes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69C80DA4-80A1-4977-8FB9-BC273DEF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875" y="4272798"/>
            <a:ext cx="1270000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GB" sz="48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39744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30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300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 vol="100000"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not delete this slide.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lang="en-GB" b="1"/>
              <a:t>prompt box</a:t>
            </a:r>
            <a:r>
              <a:rPr lang="en-GB"/>
              <a:t> you need and insert it into your slides.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Google Shape;139;p23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Google Shape;141;p23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8" y="650054"/>
            <a:ext cx="8330195" cy="426824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Mouth</a:t>
            </a:r>
            <a:r>
              <a:rPr lang="en-US" sz="24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: when you chew the digestive process begins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Salivary glands: </a:t>
            </a:r>
            <a:r>
              <a:rPr lang="en-US" sz="24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make saliva, a digestive juice, which moistens food so it moves more easily into your stomach.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Saliva also has an enzyme </a:t>
            </a:r>
            <a:br>
              <a:rPr lang="en-US" sz="24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US" sz="24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that begins to break </a:t>
            </a:r>
            <a:br>
              <a:rPr lang="en-US" sz="24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US" sz="24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down starches in your food.</a:t>
            </a:r>
          </a:p>
          <a:p>
            <a:pPr marL="0" indent="0">
              <a:buNone/>
            </a:pPr>
            <a:endParaRPr lang="en-US" sz="24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Label you diagram with this information </a:t>
            </a:r>
          </a:p>
          <a:p>
            <a:pPr marL="11430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788"/>
          <a:stretch/>
        </p:blipFill>
        <p:spPr>
          <a:xfrm>
            <a:off x="4211887" y="2571750"/>
            <a:ext cx="4946826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4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8" y="650054"/>
            <a:ext cx="8330195" cy="4268246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Oesophagus: </a:t>
            </a:r>
            <a: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After you swallow, peristalsis pushes the food down your Oesophagus into your stomach.</a:t>
            </a:r>
          </a:p>
          <a:p>
            <a:pPr marL="0" indent="0">
              <a:buNone/>
            </a:pPr>
            <a:endParaRPr lang="en-GB" sz="20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Stomach: </a:t>
            </a:r>
            <a: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Glands in your </a:t>
            </a:r>
            <a:b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stomach lining make stomach </a:t>
            </a:r>
            <a:b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acid and enzymes that break </a:t>
            </a:r>
            <a:b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sz="20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down food. </a:t>
            </a:r>
          </a:p>
          <a:p>
            <a:pPr marL="0" indent="0">
              <a:buNone/>
            </a:pPr>
            <a:r>
              <a:rPr lang="en-GB" sz="2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Muscles of your stomach mix the </a:t>
            </a:r>
            <a:br>
              <a:rPr lang="en-GB" sz="2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sz="20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food with these digestive juices.</a:t>
            </a:r>
          </a:p>
          <a:p>
            <a:pPr marL="0" indent="0">
              <a:buNone/>
            </a:pPr>
            <a:endParaRPr lang="en-US" sz="24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Label you diagram with this information </a:t>
            </a:r>
          </a:p>
          <a:p>
            <a:pPr marL="11430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8"/>
          <a:stretch/>
        </p:blipFill>
        <p:spPr>
          <a:xfrm>
            <a:off x="4211887" y="1352550"/>
            <a:ext cx="4946826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8" y="650054"/>
            <a:ext cx="8330195" cy="426824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Pancreas: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Your pancreas makes a digestive juice that has enzymes that break down carbohydrates, fats, and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proteins. </a:t>
            </a:r>
          </a:p>
          <a:p>
            <a:pPr marL="0" indent="0">
              <a:buNone/>
            </a:pP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The pancreas delivers the digestive juice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to the small intestine through small tubes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called </a:t>
            </a:r>
            <a:r>
              <a:rPr lang="en-GB" u="sng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ducts</a:t>
            </a: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.</a:t>
            </a:r>
          </a:p>
          <a:p>
            <a:pPr marL="0" indent="0">
              <a:buNone/>
            </a:pPr>
            <a:endParaRPr lang="en-GB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Liver: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Your liver makes a digestive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juice called </a:t>
            </a:r>
            <a:r>
              <a:rPr lang="en-GB" u="sng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bile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 that helps digest fats and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some vitamins. </a:t>
            </a:r>
          </a:p>
          <a:p>
            <a:pPr marL="0" indent="0">
              <a:buNone/>
            </a:pP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Bile ducts carry bile from your liver to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your gallbladder for storage, or to the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small intestine for use.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Label you diagram with this information </a:t>
            </a:r>
          </a:p>
          <a:p>
            <a:pPr marL="11430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8"/>
          <a:stretch/>
        </p:blipFill>
        <p:spPr>
          <a:xfrm>
            <a:off x="4572000" y="1352550"/>
            <a:ext cx="4946826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7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digestive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parts of the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functions of the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link the digestive system to the circulatory and respiratory system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describe the functions of the digestive system</a:t>
            </a:r>
            <a:endParaRPr sz="3600" dirty="0"/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94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38DE-47E3-4567-A92F-DE038438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06" y="213641"/>
            <a:ext cx="7200037" cy="40971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tx1"/>
                </a:solidFill>
                <a:latin typeface="+mn-lt"/>
                <a:ea typeface="OpenDyslexic" charset="0"/>
                <a:cs typeface="OpenDyslexic" charset="0"/>
              </a:rPr>
              <a:t>1.What are the two types of digestion and where do they occur?</a:t>
            </a:r>
            <a:endParaRPr lang="en-GB" dirty="0">
              <a:solidFill>
                <a:schemeClr val="tx1"/>
              </a:solidFill>
              <a:latin typeface="+mn-lt"/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  <a:latin typeface="+mn-lt"/>
              </a:rPr>
              <a:t>2. Label the parts of the respiratory system:</a:t>
            </a:r>
            <a:endParaRPr lang="en-A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A451A-318D-484E-88A9-AF1C189F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4" y="1201167"/>
            <a:ext cx="8356984" cy="31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C8B1A-ACFA-4AA4-AD62-25C9966F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07" y="1201166"/>
            <a:ext cx="8734761" cy="31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digestive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parts of the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functions of the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link the digestive system to the circulatory and respiratory system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describe the functions of the digestive system</a:t>
            </a:r>
            <a:endParaRPr sz="3600" dirty="0"/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788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Digestion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latin typeface="OpenDyslexic" charset="0"/>
                <a:ea typeface="OpenDyslexic" charset="0"/>
                <a:cs typeface="OpenDyslexic" charset="0"/>
              </a:rPr>
              <a:t>The process of breaking down food.</a:t>
            </a:r>
          </a:p>
        </p:txBody>
      </p:sp>
    </p:spTree>
    <p:extLst>
      <p:ext uri="{BB962C8B-B14F-4D97-AF65-F5344CB8AC3E}">
        <p14:creationId xmlns:p14="http://schemas.microsoft.com/office/powerpoint/2010/main" val="2632238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6E3E5-FF7E-9F44-8504-10EF70DA8A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latin typeface="OpenDyslexic" charset="0"/>
                <a:ea typeface="OpenDyslexic" charset="0"/>
                <a:cs typeface="OpenDyslexic" charset="0"/>
              </a:rPr>
              <a:t>Nutrient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47F09-5458-9840-AA0C-033B833C73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600" dirty="0">
                <a:latin typeface="OpenDyslexic" charset="0"/>
                <a:ea typeface="OpenDyslexic" charset="0"/>
                <a:cs typeface="OpenDyslexic" charset="0"/>
              </a:rPr>
              <a:t>A substance that provides nourishment essential for the maintenance of life and growth.</a:t>
            </a:r>
          </a:p>
          <a:p>
            <a:endParaRPr lang="en-US" sz="3600" dirty="0">
              <a:latin typeface="OpenDyslexic" charset="0"/>
              <a:ea typeface="OpenDyslexic" charset="0"/>
              <a:cs typeface="OpenDyslexic" charset="0"/>
            </a:endParaRPr>
          </a:p>
          <a:p>
            <a:r>
              <a:rPr lang="en-US" sz="3200" dirty="0">
                <a:latin typeface="OpenDyslexic" charset="0"/>
                <a:ea typeface="OpenDyslexic" charset="0"/>
                <a:cs typeface="OpenDyslexic" charset="0"/>
              </a:rPr>
              <a:t>Examples: carbohydrates, lipids, proteins, amino acids, vitamins, minerals.</a:t>
            </a:r>
          </a:p>
          <a:p>
            <a:endParaRPr lang="en-US" sz="3600" dirty="0">
              <a:latin typeface="OpenDyslexic" charset="0"/>
              <a:ea typeface="OpenDyslexic" charset="0"/>
              <a:cs typeface="OpenDyslex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25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8A8822-7FF2-4C59-8679-76277EEC3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D802-D7E5-45A6-85E5-8FD2202395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40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Mechanical digestion takes place in: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40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The mouth.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40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stomach.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40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small intestine.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40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two of the above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93115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78A8822-7FF2-4C59-8679-76277EEC3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0D802-D7E5-45A6-85E5-8FD2202395E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buClrTx/>
              <a:buSzTx/>
              <a:buNone/>
            </a:pPr>
            <a:r>
              <a:rPr lang="en-US" sz="34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Which organ produces digestive enzymes that help to digest carbohydrates, fats and proteins?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34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Pancreas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34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Liver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34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Gall bladder</a:t>
            </a:r>
          </a:p>
          <a:p>
            <a:pPr marL="742950" lvl="0" indent="-742950">
              <a:lnSpc>
                <a:spcPct val="100000"/>
              </a:lnSpc>
              <a:buClrTx/>
              <a:buSzTx/>
              <a:buFontTx/>
              <a:buAutoNum type="alphaLcParenR"/>
            </a:pPr>
            <a:r>
              <a:rPr lang="en-US" sz="3400" kern="12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Salivary glands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9456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3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Name the parts of the respiratory system: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B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A </a:t>
            </a:r>
            <a:endParaRPr sz="28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9" y="650054"/>
            <a:ext cx="2916365" cy="4268246"/>
          </a:xfrm>
        </p:spPr>
        <p:txBody>
          <a:bodyPr/>
          <a:lstStyle/>
          <a:p>
            <a:pPr marL="114300" indent="0">
              <a:buNone/>
            </a:pPr>
            <a:r>
              <a:rPr lang="en-GB" sz="4000" dirty="0"/>
              <a:t>Find your diagram from yesterday: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8"/>
          <a:stretch/>
        </p:blipFill>
        <p:spPr>
          <a:xfrm>
            <a:off x="4101674" y="-122445"/>
            <a:ext cx="4946826" cy="5265945"/>
          </a:xfrm>
          <a:prstGeom prst="rect">
            <a:avLst/>
          </a:prstGeom>
        </p:spPr>
      </p:pic>
      <p:sp>
        <p:nvSpPr>
          <p:cNvPr id="11" name="Oval 33">
            <a:extLst>
              <a:ext uri="{FF2B5EF4-FFF2-40B4-BE49-F238E27FC236}">
                <a16:creationId xmlns:a16="http://schemas.microsoft.com/office/drawing/2014/main" id="{C8D7477C-B7E4-4EE8-8881-A7361E80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End</a:t>
            </a:r>
          </a:p>
        </p:txBody>
      </p:sp>
      <p:sp>
        <p:nvSpPr>
          <p:cNvPr id="12" name="Oval 32">
            <a:extLst>
              <a:ext uri="{FF2B5EF4-FFF2-40B4-BE49-F238E27FC236}">
                <a16:creationId xmlns:a16="http://schemas.microsoft.com/office/drawing/2014/main" id="{0D7A57AE-175C-4FFD-BC4C-A7ADD03B2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19" name="Oval 31">
            <a:extLst>
              <a:ext uri="{FF2B5EF4-FFF2-40B4-BE49-F238E27FC236}">
                <a16:creationId xmlns:a16="http://schemas.microsoft.com/office/drawing/2014/main" id="{171B4D85-CB5C-406C-B2CC-E122FF1DC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E1D30105-BB88-4D1A-B1C7-A63BBC3CA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21" name="Oval 29">
            <a:extLst>
              <a:ext uri="{FF2B5EF4-FFF2-40B4-BE49-F238E27FC236}">
                <a16:creationId xmlns:a16="http://schemas.microsoft.com/office/drawing/2014/main" id="{EEB7C6EC-4534-4590-B40F-C94A7A43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22" name="Oval 28">
            <a:extLst>
              <a:ext uri="{FF2B5EF4-FFF2-40B4-BE49-F238E27FC236}">
                <a16:creationId xmlns:a16="http://schemas.microsoft.com/office/drawing/2014/main" id="{024B4297-A82E-4D1E-83A4-C51976BFD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23" name="Oval 27">
            <a:extLst>
              <a:ext uri="{FF2B5EF4-FFF2-40B4-BE49-F238E27FC236}">
                <a16:creationId xmlns:a16="http://schemas.microsoft.com/office/drawing/2014/main" id="{4D7B2D45-E715-4749-9338-4460A9D42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24" name="Oval 26">
            <a:extLst>
              <a:ext uri="{FF2B5EF4-FFF2-40B4-BE49-F238E27FC236}">
                <a16:creationId xmlns:a16="http://schemas.microsoft.com/office/drawing/2014/main" id="{781C6489-A0C7-4D24-9215-FF459358B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EFD6E134-3D1C-41F2-890B-C97EB1411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26" name="Oval 24">
            <a:extLst>
              <a:ext uri="{FF2B5EF4-FFF2-40B4-BE49-F238E27FC236}">
                <a16:creationId xmlns:a16="http://schemas.microsoft.com/office/drawing/2014/main" id="{D4B05FBD-7764-4ABD-B67F-0697BD02C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27" name="Oval 23">
            <a:extLst>
              <a:ext uri="{FF2B5EF4-FFF2-40B4-BE49-F238E27FC236}">
                <a16:creationId xmlns:a16="http://schemas.microsoft.com/office/drawing/2014/main" id="{F771F435-8A90-4683-ACFC-A8E6453B3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10</a:t>
            </a:r>
          </a:p>
        </p:txBody>
      </p:sp>
      <p:sp>
        <p:nvSpPr>
          <p:cNvPr id="28" name="Oval 22">
            <a:extLst>
              <a:ext uri="{FF2B5EF4-FFF2-40B4-BE49-F238E27FC236}">
                <a16:creationId xmlns:a16="http://schemas.microsoft.com/office/drawing/2014/main" id="{A5299BBF-4860-4280-BCC5-6BF85302A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11</a:t>
            </a:r>
          </a:p>
        </p:txBody>
      </p:sp>
      <p:sp>
        <p:nvSpPr>
          <p:cNvPr id="29" name="Oval 21">
            <a:extLst>
              <a:ext uri="{FF2B5EF4-FFF2-40B4-BE49-F238E27FC236}">
                <a16:creationId xmlns:a16="http://schemas.microsoft.com/office/drawing/2014/main" id="{099242E4-DF69-4E6D-B2D7-DF8D085E4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12</a:t>
            </a:r>
          </a:p>
        </p:txBody>
      </p:sp>
      <p:sp>
        <p:nvSpPr>
          <p:cNvPr id="30" name="Oval 20">
            <a:extLst>
              <a:ext uri="{FF2B5EF4-FFF2-40B4-BE49-F238E27FC236}">
                <a16:creationId xmlns:a16="http://schemas.microsoft.com/office/drawing/2014/main" id="{23E968B6-0EE3-4BBF-867C-9294E288C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13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6E9CE2E-8272-428D-AA55-CB3AC28E6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14</a:t>
            </a:r>
          </a:p>
        </p:txBody>
      </p:sp>
      <p:sp>
        <p:nvSpPr>
          <p:cNvPr id="32" name="Oval 18">
            <a:extLst>
              <a:ext uri="{FF2B5EF4-FFF2-40B4-BE49-F238E27FC236}">
                <a16:creationId xmlns:a16="http://schemas.microsoft.com/office/drawing/2014/main" id="{8C6F54CC-4A9B-4541-A62E-5EACAFC56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15</a:t>
            </a:r>
          </a:p>
        </p:txBody>
      </p:sp>
      <p:sp>
        <p:nvSpPr>
          <p:cNvPr id="33" name="Oval 17">
            <a:extLst>
              <a:ext uri="{FF2B5EF4-FFF2-40B4-BE49-F238E27FC236}">
                <a16:creationId xmlns:a16="http://schemas.microsoft.com/office/drawing/2014/main" id="{065AFA1D-3BB2-4235-AC7F-A4E361F2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16</a:t>
            </a:r>
          </a:p>
        </p:txBody>
      </p:sp>
      <p:sp>
        <p:nvSpPr>
          <p:cNvPr id="34" name="Oval 16">
            <a:extLst>
              <a:ext uri="{FF2B5EF4-FFF2-40B4-BE49-F238E27FC236}">
                <a16:creationId xmlns:a16="http://schemas.microsoft.com/office/drawing/2014/main" id="{6A3A4C9B-A381-4DC7-8DE3-7518DC5B8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17</a:t>
            </a:r>
          </a:p>
        </p:txBody>
      </p:sp>
      <p:sp>
        <p:nvSpPr>
          <p:cNvPr id="35" name="Oval 15">
            <a:extLst>
              <a:ext uri="{FF2B5EF4-FFF2-40B4-BE49-F238E27FC236}">
                <a16:creationId xmlns:a16="http://schemas.microsoft.com/office/drawing/2014/main" id="{3B29B745-31ED-4191-9DED-CB33BACC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18</a:t>
            </a:r>
          </a:p>
        </p:txBody>
      </p:sp>
      <p:sp>
        <p:nvSpPr>
          <p:cNvPr id="36" name="Oval 14">
            <a:extLst>
              <a:ext uri="{FF2B5EF4-FFF2-40B4-BE49-F238E27FC236}">
                <a16:creationId xmlns:a16="http://schemas.microsoft.com/office/drawing/2014/main" id="{01B8216C-184C-4235-827C-903795696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19</a:t>
            </a:r>
          </a:p>
        </p:txBody>
      </p:sp>
      <p:sp>
        <p:nvSpPr>
          <p:cNvPr id="37" name="Oval 13">
            <a:extLst>
              <a:ext uri="{FF2B5EF4-FFF2-40B4-BE49-F238E27FC236}">
                <a16:creationId xmlns:a16="http://schemas.microsoft.com/office/drawing/2014/main" id="{104EC3C3-A254-43ED-9970-9DE04A12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20</a:t>
            </a:r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D0BE005A-6412-4441-9F4C-04BF8B5DB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21</a:t>
            </a:r>
          </a:p>
        </p:txBody>
      </p:sp>
      <p:sp>
        <p:nvSpPr>
          <p:cNvPr id="39" name="Oval 11">
            <a:extLst>
              <a:ext uri="{FF2B5EF4-FFF2-40B4-BE49-F238E27FC236}">
                <a16:creationId xmlns:a16="http://schemas.microsoft.com/office/drawing/2014/main" id="{D03724C0-3F96-4924-A45C-52313E8C6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22</a:t>
            </a:r>
          </a:p>
        </p:txBody>
      </p:sp>
      <p:sp>
        <p:nvSpPr>
          <p:cNvPr id="40" name="Oval 10">
            <a:extLst>
              <a:ext uri="{FF2B5EF4-FFF2-40B4-BE49-F238E27FC236}">
                <a16:creationId xmlns:a16="http://schemas.microsoft.com/office/drawing/2014/main" id="{77E578F7-E58B-455B-B7F6-E167A50F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23</a:t>
            </a:r>
          </a:p>
        </p:txBody>
      </p:sp>
      <p:sp>
        <p:nvSpPr>
          <p:cNvPr id="41" name="Oval 9">
            <a:extLst>
              <a:ext uri="{FF2B5EF4-FFF2-40B4-BE49-F238E27FC236}">
                <a16:creationId xmlns:a16="http://schemas.microsoft.com/office/drawing/2014/main" id="{14720E12-FDE6-4B88-AC59-1E36F3B3B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24</a:t>
            </a:r>
          </a:p>
        </p:txBody>
      </p:sp>
      <p:sp>
        <p:nvSpPr>
          <p:cNvPr id="42" name="Oval 8">
            <a:extLst>
              <a:ext uri="{FF2B5EF4-FFF2-40B4-BE49-F238E27FC236}">
                <a16:creationId xmlns:a16="http://schemas.microsoft.com/office/drawing/2014/main" id="{043899AF-E81A-4C77-BE32-C56F0DB97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25</a:t>
            </a:r>
          </a:p>
        </p:txBody>
      </p:sp>
      <p:sp>
        <p:nvSpPr>
          <p:cNvPr id="43" name="Oval 7">
            <a:extLst>
              <a:ext uri="{FF2B5EF4-FFF2-40B4-BE49-F238E27FC236}">
                <a16:creationId xmlns:a16="http://schemas.microsoft.com/office/drawing/2014/main" id="{34E8D430-A4A2-4063-8579-28F13444F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26</a:t>
            </a:r>
          </a:p>
        </p:txBody>
      </p:sp>
      <p:sp>
        <p:nvSpPr>
          <p:cNvPr id="44" name="Oval 6">
            <a:extLst>
              <a:ext uri="{FF2B5EF4-FFF2-40B4-BE49-F238E27FC236}">
                <a16:creationId xmlns:a16="http://schemas.microsoft.com/office/drawing/2014/main" id="{A977B6BD-49E6-4B2C-BE5A-DD896914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27</a:t>
            </a: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7880E704-3DBA-4BCF-BFD6-F89BA084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28</a:t>
            </a:r>
          </a:p>
        </p:txBody>
      </p:sp>
      <p:sp>
        <p:nvSpPr>
          <p:cNvPr id="46" name="Oval 4">
            <a:extLst>
              <a:ext uri="{FF2B5EF4-FFF2-40B4-BE49-F238E27FC236}">
                <a16:creationId xmlns:a16="http://schemas.microsoft.com/office/drawing/2014/main" id="{511B9315-4961-4E5D-A410-45CE1C68F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29</a:t>
            </a: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id="{B9981E2D-431D-4420-8216-30E48DB28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30</a:t>
            </a:r>
          </a:p>
        </p:txBody>
      </p:sp>
      <p:sp>
        <p:nvSpPr>
          <p:cNvPr id="48" name="Oval 32">
            <a:extLst>
              <a:ext uri="{FF2B5EF4-FFF2-40B4-BE49-F238E27FC236}">
                <a16:creationId xmlns:a16="http://schemas.microsoft.com/office/drawing/2014/main" id="{6F0EA4AA-C6E9-450B-9AB8-1A8D674E5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31</a:t>
            </a:r>
          </a:p>
        </p:txBody>
      </p:sp>
      <p:sp>
        <p:nvSpPr>
          <p:cNvPr id="49" name="Oval 31">
            <a:extLst>
              <a:ext uri="{FF2B5EF4-FFF2-40B4-BE49-F238E27FC236}">
                <a16:creationId xmlns:a16="http://schemas.microsoft.com/office/drawing/2014/main" id="{19DD6904-8118-4A3D-9214-0C8D29007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32</a:t>
            </a:r>
          </a:p>
        </p:txBody>
      </p:sp>
      <p:sp>
        <p:nvSpPr>
          <p:cNvPr id="50" name="Oval 30">
            <a:extLst>
              <a:ext uri="{FF2B5EF4-FFF2-40B4-BE49-F238E27FC236}">
                <a16:creationId xmlns:a16="http://schemas.microsoft.com/office/drawing/2014/main" id="{E4DC72B1-3457-46E5-99FC-52837A191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33</a:t>
            </a:r>
          </a:p>
        </p:txBody>
      </p:sp>
      <p:sp>
        <p:nvSpPr>
          <p:cNvPr id="51" name="Oval 29">
            <a:extLst>
              <a:ext uri="{FF2B5EF4-FFF2-40B4-BE49-F238E27FC236}">
                <a16:creationId xmlns:a16="http://schemas.microsoft.com/office/drawing/2014/main" id="{53AA95E4-8BCB-4158-A6A2-B21F1E970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34</a:t>
            </a:r>
          </a:p>
        </p:txBody>
      </p:sp>
      <p:sp>
        <p:nvSpPr>
          <p:cNvPr id="52" name="Oval 28">
            <a:extLst>
              <a:ext uri="{FF2B5EF4-FFF2-40B4-BE49-F238E27FC236}">
                <a16:creationId xmlns:a16="http://schemas.microsoft.com/office/drawing/2014/main" id="{3C2B316B-C8E7-4385-AF91-4A51ACCCD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35</a:t>
            </a:r>
          </a:p>
        </p:txBody>
      </p:sp>
      <p:sp>
        <p:nvSpPr>
          <p:cNvPr id="53" name="Oval 27">
            <a:extLst>
              <a:ext uri="{FF2B5EF4-FFF2-40B4-BE49-F238E27FC236}">
                <a16:creationId xmlns:a16="http://schemas.microsoft.com/office/drawing/2014/main" id="{78F32457-30D2-4198-8794-000554060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36</a:t>
            </a:r>
          </a:p>
        </p:txBody>
      </p:sp>
      <p:sp>
        <p:nvSpPr>
          <p:cNvPr id="54" name="Oval 26">
            <a:extLst>
              <a:ext uri="{FF2B5EF4-FFF2-40B4-BE49-F238E27FC236}">
                <a16:creationId xmlns:a16="http://schemas.microsoft.com/office/drawing/2014/main" id="{CB9F135E-C760-49FB-AC3C-102071B99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37</a:t>
            </a: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7358749B-1D31-4257-9D74-A53ED60A0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38</a:t>
            </a:r>
          </a:p>
        </p:txBody>
      </p:sp>
      <p:sp>
        <p:nvSpPr>
          <p:cNvPr id="56" name="Oval 24">
            <a:extLst>
              <a:ext uri="{FF2B5EF4-FFF2-40B4-BE49-F238E27FC236}">
                <a16:creationId xmlns:a16="http://schemas.microsoft.com/office/drawing/2014/main" id="{494B7252-BBE8-4436-A72C-F7DB5E2DE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39</a:t>
            </a:r>
          </a:p>
        </p:txBody>
      </p:sp>
      <p:sp>
        <p:nvSpPr>
          <p:cNvPr id="57" name="Oval 23">
            <a:extLst>
              <a:ext uri="{FF2B5EF4-FFF2-40B4-BE49-F238E27FC236}">
                <a16:creationId xmlns:a16="http://schemas.microsoft.com/office/drawing/2014/main" id="{E18A9917-E48A-42B0-90CF-BF3B83D5B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40</a:t>
            </a:r>
          </a:p>
        </p:txBody>
      </p:sp>
      <p:sp>
        <p:nvSpPr>
          <p:cNvPr id="58" name="Oval 22">
            <a:extLst>
              <a:ext uri="{FF2B5EF4-FFF2-40B4-BE49-F238E27FC236}">
                <a16:creationId xmlns:a16="http://schemas.microsoft.com/office/drawing/2014/main" id="{1F0AC336-EC69-4B75-B04B-5969B6BD0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41</a:t>
            </a:r>
          </a:p>
        </p:txBody>
      </p:sp>
      <p:sp>
        <p:nvSpPr>
          <p:cNvPr id="59" name="Oval 21">
            <a:extLst>
              <a:ext uri="{FF2B5EF4-FFF2-40B4-BE49-F238E27FC236}">
                <a16:creationId xmlns:a16="http://schemas.microsoft.com/office/drawing/2014/main" id="{487509CB-1AC4-4B56-9CE8-896302A3C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42</a:t>
            </a:r>
          </a:p>
        </p:txBody>
      </p:sp>
      <p:sp>
        <p:nvSpPr>
          <p:cNvPr id="60" name="Oval 20">
            <a:extLst>
              <a:ext uri="{FF2B5EF4-FFF2-40B4-BE49-F238E27FC236}">
                <a16:creationId xmlns:a16="http://schemas.microsoft.com/office/drawing/2014/main" id="{6D7FB9F1-9A53-4C42-90F8-9077A3D43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43</a:t>
            </a:r>
          </a:p>
        </p:txBody>
      </p:sp>
      <p:sp>
        <p:nvSpPr>
          <p:cNvPr id="61" name="Oval 19">
            <a:extLst>
              <a:ext uri="{FF2B5EF4-FFF2-40B4-BE49-F238E27FC236}">
                <a16:creationId xmlns:a16="http://schemas.microsoft.com/office/drawing/2014/main" id="{B93BB40D-CF39-472D-B867-08D19BE07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44</a:t>
            </a:r>
          </a:p>
        </p:txBody>
      </p:sp>
      <p:sp>
        <p:nvSpPr>
          <p:cNvPr id="62" name="Oval 18">
            <a:extLst>
              <a:ext uri="{FF2B5EF4-FFF2-40B4-BE49-F238E27FC236}">
                <a16:creationId xmlns:a16="http://schemas.microsoft.com/office/drawing/2014/main" id="{0454E177-4AD4-42BE-8EAD-2B578C22D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45</a:t>
            </a:r>
          </a:p>
        </p:txBody>
      </p:sp>
      <p:sp>
        <p:nvSpPr>
          <p:cNvPr id="63" name="Oval 17">
            <a:extLst>
              <a:ext uri="{FF2B5EF4-FFF2-40B4-BE49-F238E27FC236}">
                <a16:creationId xmlns:a16="http://schemas.microsoft.com/office/drawing/2014/main" id="{53AF846E-12E2-4E5D-9720-28330E02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46</a:t>
            </a:r>
          </a:p>
        </p:txBody>
      </p:sp>
      <p:sp>
        <p:nvSpPr>
          <p:cNvPr id="64" name="Oval 16">
            <a:extLst>
              <a:ext uri="{FF2B5EF4-FFF2-40B4-BE49-F238E27FC236}">
                <a16:creationId xmlns:a16="http://schemas.microsoft.com/office/drawing/2014/main" id="{DCDF86B5-9E59-4BC1-BF96-8561A485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47</a:t>
            </a:r>
          </a:p>
        </p:txBody>
      </p:sp>
      <p:sp>
        <p:nvSpPr>
          <p:cNvPr id="65" name="Oval 15">
            <a:extLst>
              <a:ext uri="{FF2B5EF4-FFF2-40B4-BE49-F238E27FC236}">
                <a16:creationId xmlns:a16="http://schemas.microsoft.com/office/drawing/2014/main" id="{4C5ED4E6-20D9-4A13-8AD2-25568B1D1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48</a:t>
            </a:r>
          </a:p>
        </p:txBody>
      </p:sp>
      <p:sp>
        <p:nvSpPr>
          <p:cNvPr id="66" name="Oval 14">
            <a:extLst>
              <a:ext uri="{FF2B5EF4-FFF2-40B4-BE49-F238E27FC236}">
                <a16:creationId xmlns:a16="http://schemas.microsoft.com/office/drawing/2014/main" id="{A1E1D5F3-BC57-451F-B42E-2B7B6F79C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49</a:t>
            </a:r>
          </a:p>
        </p:txBody>
      </p:sp>
      <p:sp>
        <p:nvSpPr>
          <p:cNvPr id="67" name="Oval 13">
            <a:extLst>
              <a:ext uri="{FF2B5EF4-FFF2-40B4-BE49-F238E27FC236}">
                <a16:creationId xmlns:a16="http://schemas.microsoft.com/office/drawing/2014/main" id="{F38AA045-6B2F-4184-943E-1CAA0ADFA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50</a:t>
            </a:r>
          </a:p>
        </p:txBody>
      </p:sp>
      <p:sp>
        <p:nvSpPr>
          <p:cNvPr id="68" name="Oval 12">
            <a:extLst>
              <a:ext uri="{FF2B5EF4-FFF2-40B4-BE49-F238E27FC236}">
                <a16:creationId xmlns:a16="http://schemas.microsoft.com/office/drawing/2014/main" id="{69C72529-BA56-4550-8BDA-1FC947376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51</a:t>
            </a:r>
          </a:p>
        </p:txBody>
      </p:sp>
      <p:sp>
        <p:nvSpPr>
          <p:cNvPr id="69" name="Oval 11">
            <a:extLst>
              <a:ext uri="{FF2B5EF4-FFF2-40B4-BE49-F238E27FC236}">
                <a16:creationId xmlns:a16="http://schemas.microsoft.com/office/drawing/2014/main" id="{7B1E2600-1722-4724-8B8F-C35962D6E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52</a:t>
            </a:r>
          </a:p>
        </p:txBody>
      </p:sp>
      <p:sp>
        <p:nvSpPr>
          <p:cNvPr id="70" name="Oval 10">
            <a:extLst>
              <a:ext uri="{FF2B5EF4-FFF2-40B4-BE49-F238E27FC236}">
                <a16:creationId xmlns:a16="http://schemas.microsoft.com/office/drawing/2014/main" id="{DCED7B62-2022-4653-AFE5-7EC0AF7B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53</a:t>
            </a:r>
          </a:p>
        </p:txBody>
      </p:sp>
      <p:sp>
        <p:nvSpPr>
          <p:cNvPr id="71" name="Oval 9">
            <a:extLst>
              <a:ext uri="{FF2B5EF4-FFF2-40B4-BE49-F238E27FC236}">
                <a16:creationId xmlns:a16="http://schemas.microsoft.com/office/drawing/2014/main" id="{B77D2E7E-8F51-4CFE-8157-1C7A7E25B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54</a:t>
            </a:r>
          </a:p>
        </p:txBody>
      </p:sp>
      <p:sp>
        <p:nvSpPr>
          <p:cNvPr id="72" name="Oval 8">
            <a:extLst>
              <a:ext uri="{FF2B5EF4-FFF2-40B4-BE49-F238E27FC236}">
                <a16:creationId xmlns:a16="http://schemas.microsoft.com/office/drawing/2014/main" id="{89F7D454-1CE5-430F-9431-96AF7D55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55</a:t>
            </a:r>
          </a:p>
        </p:txBody>
      </p:sp>
      <p:sp>
        <p:nvSpPr>
          <p:cNvPr id="73" name="Oval 7">
            <a:extLst>
              <a:ext uri="{FF2B5EF4-FFF2-40B4-BE49-F238E27FC236}">
                <a16:creationId xmlns:a16="http://schemas.microsoft.com/office/drawing/2014/main" id="{56E34D90-5699-482B-AE84-5B1A2284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56</a:t>
            </a:r>
          </a:p>
        </p:txBody>
      </p:sp>
      <p:sp>
        <p:nvSpPr>
          <p:cNvPr id="74" name="Oval 6">
            <a:extLst>
              <a:ext uri="{FF2B5EF4-FFF2-40B4-BE49-F238E27FC236}">
                <a16:creationId xmlns:a16="http://schemas.microsoft.com/office/drawing/2014/main" id="{92E8E26F-8048-45D4-9EF2-E82BF4A0F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57</a:t>
            </a:r>
          </a:p>
        </p:txBody>
      </p:sp>
      <p:sp>
        <p:nvSpPr>
          <p:cNvPr id="75" name="Oval 5">
            <a:extLst>
              <a:ext uri="{FF2B5EF4-FFF2-40B4-BE49-F238E27FC236}">
                <a16:creationId xmlns:a16="http://schemas.microsoft.com/office/drawing/2014/main" id="{04A6B3F1-D05A-4141-A56A-405A71000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58</a:t>
            </a:r>
          </a:p>
        </p:txBody>
      </p:sp>
      <p:sp>
        <p:nvSpPr>
          <p:cNvPr id="76" name="Oval 4">
            <a:extLst>
              <a:ext uri="{FF2B5EF4-FFF2-40B4-BE49-F238E27FC236}">
                <a16:creationId xmlns:a16="http://schemas.microsoft.com/office/drawing/2014/main" id="{441C084A-C3E7-4B7A-8DD2-E8FBAD611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59</a:t>
            </a:r>
          </a:p>
        </p:txBody>
      </p:sp>
      <p:sp>
        <p:nvSpPr>
          <p:cNvPr id="77" name="Oval 3">
            <a:extLst>
              <a:ext uri="{FF2B5EF4-FFF2-40B4-BE49-F238E27FC236}">
                <a16:creationId xmlns:a16="http://schemas.microsoft.com/office/drawing/2014/main" id="{629D914D-B5D1-47FD-BF37-283E1C4DF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180" y="3642375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60</a:t>
            </a:r>
          </a:p>
        </p:txBody>
      </p:sp>
    </p:spTree>
    <p:extLst>
      <p:ext uri="{BB962C8B-B14F-4D97-AF65-F5344CB8AC3E}">
        <p14:creationId xmlns:p14="http://schemas.microsoft.com/office/powerpoint/2010/main" val="42287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0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0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000"/>
                            </p:stCondLst>
                            <p:childTnLst>
                              <p:par>
                                <p:cTn id="5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0"/>
                            </p:stCondLst>
                            <p:childTnLst>
                              <p:par>
                                <p:cTn id="5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6000"/>
                            </p:stCondLst>
                            <p:childTnLst>
                              <p:par>
                                <p:cTn id="5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000"/>
                            </p:stCondLst>
                            <p:childTnLst>
                              <p:par>
                                <p:cTn id="5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000"/>
                            </p:stCondLst>
                            <p:childTnLst>
                              <p:par>
                                <p:cTn id="6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0"/>
                            </p:stCondLst>
                            <p:childTnLst>
                              <p:par>
                                <p:cTn id="6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1000"/>
                            </p:stCondLst>
                            <p:childTnLst>
                              <p:par>
                                <p:cTn id="7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2000"/>
                            </p:stCondLst>
                            <p:childTnLst>
                              <p:par>
                                <p:cTn id="7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3000"/>
                            </p:stCondLst>
                            <p:childTnLst>
                              <p:par>
                                <p:cTn id="7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0"/>
                            </p:stCondLst>
                            <p:childTnLst>
                              <p:par>
                                <p:cTn id="8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6000"/>
                            </p:stCondLst>
                            <p:childTnLst>
                              <p:par>
                                <p:cTn id="8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7000"/>
                            </p:stCondLst>
                            <p:childTnLst>
                              <p:par>
                                <p:cTn id="8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8000"/>
                            </p:stCondLst>
                            <p:childTnLst>
                              <p:par>
                                <p:cTn id="9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9000"/>
                            </p:stCondLst>
                            <p:childTnLst>
                              <p:par>
                                <p:cTn id="9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0000"/>
                            </p:stCondLst>
                            <p:childTnLst>
                              <p:par>
                                <p:cTn id="9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1000"/>
                            </p:stCondLst>
                            <p:childTnLst>
                              <p:par>
                                <p:cTn id="10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0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3000"/>
                            </p:stCondLst>
                            <p:childTnLst>
                              <p:par>
                                <p:cTn id="10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4000"/>
                            </p:stCondLst>
                            <p:childTnLst>
                              <p:par>
                                <p:cTn id="11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5000"/>
                            </p:stCondLst>
                            <p:childTnLst>
                              <p:par>
                                <p:cTn id="11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6000"/>
                            </p:stCondLst>
                            <p:childTnLst>
                              <p:par>
                                <p:cTn id="11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7000"/>
                            </p:stCondLst>
                            <p:childTnLst>
                              <p:par>
                                <p:cTn id="11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38000"/>
                            </p:stCondLst>
                            <p:childTnLst>
                              <p:par>
                                <p:cTn id="1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9000"/>
                            </p:stCondLst>
                            <p:childTnLst>
                              <p:par>
                                <p:cTn id="12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12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1000"/>
                            </p:stCondLst>
                            <p:childTnLst>
                              <p:par>
                                <p:cTn id="13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2000"/>
                            </p:stCondLst>
                            <p:childTnLst>
                              <p:par>
                                <p:cTn id="13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000"/>
                            </p:stCondLst>
                            <p:childTnLst>
                              <p:par>
                                <p:cTn id="13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4000"/>
                            </p:stCondLst>
                            <p:childTnLst>
                              <p:par>
                                <p:cTn id="14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5000"/>
                            </p:stCondLst>
                            <p:childTnLst>
                              <p:par>
                                <p:cTn id="14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000"/>
                            </p:stCondLst>
                            <p:childTnLst>
                              <p:par>
                                <p:cTn id="14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7000"/>
                            </p:stCondLst>
                            <p:childTnLst>
                              <p:par>
                                <p:cTn id="1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48000"/>
                            </p:stCondLst>
                            <p:childTnLst>
                              <p:par>
                                <p:cTn id="15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9000"/>
                            </p:stCondLst>
                            <p:childTnLst>
                              <p:par>
                                <p:cTn id="15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00"/>
                            </p:stCondLst>
                            <p:childTnLst>
                              <p:par>
                                <p:cTn id="15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1000"/>
                            </p:stCondLst>
                            <p:childTnLst>
                              <p:par>
                                <p:cTn id="16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2000"/>
                            </p:stCondLst>
                            <p:childTnLst>
                              <p:par>
                                <p:cTn id="16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3000"/>
                            </p:stCondLst>
                            <p:childTnLst>
                              <p:par>
                                <p:cTn id="16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4000"/>
                            </p:stCondLst>
                            <p:childTnLst>
                              <p:par>
                                <p:cTn id="17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5000"/>
                            </p:stCondLst>
                            <p:childTnLst>
                              <p:par>
                                <p:cTn id="17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6000"/>
                            </p:stCondLst>
                            <p:childTnLst>
                              <p:par>
                                <p:cTn id="17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7000"/>
                            </p:stCondLst>
                            <p:childTnLst>
                              <p:par>
                                <p:cTn id="17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8000"/>
                            </p:stCondLst>
                            <p:childTnLst>
                              <p:par>
                                <p:cTn id="18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12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8" y="650054"/>
            <a:ext cx="8330195" cy="426824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Gallbladder: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Stores bile between meals. </a:t>
            </a:r>
          </a:p>
          <a:p>
            <a:pPr marL="0" indent="0">
              <a:buNone/>
            </a:pP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When you eat, your gallbladder squeezes bile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through the bile ducts into your small intestine</a:t>
            </a:r>
          </a:p>
          <a:p>
            <a:pPr marL="0" indent="0">
              <a:buNone/>
            </a:pPr>
            <a:endParaRPr lang="en-GB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Small Intestine: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Makes digestive juice,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which mixes with bile and pancreatic juice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to complete the breakdown of proteins,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carbohydrates, and fats. </a:t>
            </a:r>
          </a:p>
          <a:p>
            <a:pPr marL="0" indent="0">
              <a:buNone/>
            </a:pP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Bacteria in your small intestine make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some of the enzymes you need to digest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carbohydrates. </a:t>
            </a:r>
          </a:p>
          <a:p>
            <a:pPr marL="0" indent="0">
              <a:buNone/>
            </a:pP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Your small intestine absorbs some water </a:t>
            </a:r>
            <a:b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but mainly nutrients.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Label you diagram with this information </a:t>
            </a:r>
          </a:p>
          <a:p>
            <a:pPr marL="114300" indent="0">
              <a:buNone/>
            </a:pP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8"/>
          <a:stretch/>
        </p:blipFill>
        <p:spPr>
          <a:xfrm>
            <a:off x="4964388" y="0"/>
            <a:ext cx="4946826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3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A405AE7-017B-4187-B562-48BBB0B4D9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E131-56E2-418A-A52E-358A0A40459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48" y="650054"/>
            <a:ext cx="8330195" cy="4268246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Large Intestine: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more water is absorbed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into your bloodstream.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Bacteria in your large intestine help break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down remaining nutrients.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Waste products of digestion, including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parts of food that are still too large,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become </a:t>
            </a:r>
            <a:r>
              <a:rPr lang="en-GB" u="sng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stool.</a:t>
            </a:r>
          </a:p>
          <a:p>
            <a:pPr marL="0" indent="0">
              <a:buNone/>
            </a:pPr>
            <a:endParaRPr lang="en-GB" u="sng" dirty="0">
              <a:solidFill>
                <a:schemeClr val="tx1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75000"/>
                  </a:schemeClr>
                </a:solidFill>
                <a:latin typeface="OpenDyslexic" charset="0"/>
                <a:ea typeface="OpenDyslexic" charset="0"/>
                <a:cs typeface="OpenDyslexic" charset="0"/>
              </a:rPr>
              <a:t>Rectum: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OpenDyslexic" charset="0"/>
                <a:ea typeface="OpenDyslexic" charset="0"/>
                <a:cs typeface="OpenDyslexic" charset="0"/>
              </a:rPr>
              <a:t>the final section of the </a:t>
            </a:r>
            <a:br>
              <a:rPr lang="en-GB" dirty="0">
                <a:solidFill>
                  <a:schemeClr val="accent5">
                    <a:lumMod val="75000"/>
                  </a:schemeClr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accent5">
                    <a:lumMod val="75000"/>
                  </a:schemeClr>
                </a:solidFill>
                <a:latin typeface="OpenDyslexic" charset="0"/>
                <a:ea typeface="OpenDyslexic" charset="0"/>
                <a:cs typeface="OpenDyslexic" charset="0"/>
              </a:rPr>
              <a:t>large intestine, terminating at the…</a:t>
            </a:r>
          </a:p>
          <a:p>
            <a:pPr marL="0" indent="0">
              <a:buNone/>
            </a:pPr>
            <a:endParaRPr lang="en-GB" dirty="0">
              <a:solidFill>
                <a:schemeClr val="accent5">
                  <a:lumMod val="75000"/>
                </a:schemeClr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Anus: </a:t>
            </a: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The opening at the end of the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digestive system through which solid </a:t>
            </a:r>
            <a:b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</a:br>
            <a:r>
              <a:rPr lang="en-GB" dirty="0">
                <a:solidFill>
                  <a:schemeClr val="tx1"/>
                </a:solidFill>
                <a:latin typeface="OpenDyslexic" charset="0"/>
                <a:ea typeface="OpenDyslexic" charset="0"/>
                <a:cs typeface="OpenDyslexic" charset="0"/>
              </a:rPr>
              <a:t>waste matter leaves the body.</a:t>
            </a:r>
            <a:r>
              <a:rPr lang="en-GB" sz="1400" b="1" dirty="0">
                <a:solidFill>
                  <a:schemeClr val="tx1"/>
                </a:solidFill>
              </a:rPr>
              <a:t> </a:t>
            </a:r>
            <a:endParaRPr lang="en-GB" sz="2000" b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0EBCA63-CC67-453B-A1A1-5E0C4EDB4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88"/>
          <a:stretch/>
        </p:blipFill>
        <p:spPr>
          <a:xfrm>
            <a:off x="4717645" y="0"/>
            <a:ext cx="4946826" cy="526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3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8E78D65-271F-4189-90A3-93FE7AC867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D1451-2B7C-4CA5-9367-12D8344359C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11600" y="834264"/>
            <a:ext cx="6173700" cy="2981100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small intestine?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large intestine?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stomach?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mouth?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pancreas?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What is the function of the liver?</a:t>
            </a: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endParaRPr lang="en-US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25" name="Oval 33">
            <a:extLst>
              <a:ext uri="{FF2B5EF4-FFF2-40B4-BE49-F238E27FC236}">
                <a16:creationId xmlns:a16="http://schemas.microsoft.com/office/drawing/2014/main" id="{B8CB1BC4-A860-4A21-8014-B8782A35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 dirty="0"/>
              <a:t>End</a:t>
            </a:r>
          </a:p>
        </p:txBody>
      </p:sp>
      <p:sp>
        <p:nvSpPr>
          <p:cNvPr id="26" name="Oval 32">
            <a:extLst>
              <a:ext uri="{FF2B5EF4-FFF2-40B4-BE49-F238E27FC236}">
                <a16:creationId xmlns:a16="http://schemas.microsoft.com/office/drawing/2014/main" id="{55BF9318-F520-4B59-9290-E449CADF5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</a:t>
            </a:r>
          </a:p>
        </p:txBody>
      </p:sp>
      <p:sp>
        <p:nvSpPr>
          <p:cNvPr id="27" name="Oval 31">
            <a:extLst>
              <a:ext uri="{FF2B5EF4-FFF2-40B4-BE49-F238E27FC236}">
                <a16:creationId xmlns:a16="http://schemas.microsoft.com/office/drawing/2014/main" id="{D0AC2328-D87D-4587-995D-55E3CAB4A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</a:t>
            </a:r>
          </a:p>
        </p:txBody>
      </p:sp>
      <p:sp>
        <p:nvSpPr>
          <p:cNvPr id="28" name="Oval 30">
            <a:extLst>
              <a:ext uri="{FF2B5EF4-FFF2-40B4-BE49-F238E27FC236}">
                <a16:creationId xmlns:a16="http://schemas.microsoft.com/office/drawing/2014/main" id="{0A521F82-AF9B-499E-BA77-0426576C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3</a:t>
            </a:r>
          </a:p>
        </p:txBody>
      </p:sp>
      <p:sp>
        <p:nvSpPr>
          <p:cNvPr id="29" name="Oval 29">
            <a:extLst>
              <a:ext uri="{FF2B5EF4-FFF2-40B4-BE49-F238E27FC236}">
                <a16:creationId xmlns:a16="http://schemas.microsoft.com/office/drawing/2014/main" id="{372E2862-CD06-46AD-9068-7D75E7DB2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4</a:t>
            </a:r>
          </a:p>
        </p:txBody>
      </p:sp>
      <p:sp>
        <p:nvSpPr>
          <p:cNvPr id="30" name="Oval 28">
            <a:extLst>
              <a:ext uri="{FF2B5EF4-FFF2-40B4-BE49-F238E27FC236}">
                <a16:creationId xmlns:a16="http://schemas.microsoft.com/office/drawing/2014/main" id="{FFBEC1EC-1B57-4B43-B480-8AC22ED94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5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3E40722B-F558-4B87-ACA0-24EF3A692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6</a:t>
            </a:r>
          </a:p>
        </p:txBody>
      </p:sp>
      <p:sp>
        <p:nvSpPr>
          <p:cNvPr id="32" name="Oval 26">
            <a:extLst>
              <a:ext uri="{FF2B5EF4-FFF2-40B4-BE49-F238E27FC236}">
                <a16:creationId xmlns:a16="http://schemas.microsoft.com/office/drawing/2014/main" id="{3FDB4906-2589-4D6A-BA86-13BF80059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7</a:t>
            </a:r>
          </a:p>
        </p:txBody>
      </p:sp>
      <p:sp>
        <p:nvSpPr>
          <p:cNvPr id="33" name="Oval 25">
            <a:extLst>
              <a:ext uri="{FF2B5EF4-FFF2-40B4-BE49-F238E27FC236}">
                <a16:creationId xmlns:a16="http://schemas.microsoft.com/office/drawing/2014/main" id="{A88DAC0E-AC3E-431C-A2DD-7B6CAFC41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8</a:t>
            </a:r>
          </a:p>
        </p:txBody>
      </p:sp>
      <p:sp>
        <p:nvSpPr>
          <p:cNvPr id="34" name="Oval 24">
            <a:extLst>
              <a:ext uri="{FF2B5EF4-FFF2-40B4-BE49-F238E27FC236}">
                <a16:creationId xmlns:a16="http://schemas.microsoft.com/office/drawing/2014/main" id="{0ABCD777-BE00-4D48-AC19-7CE57E4D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9</a:t>
            </a:r>
          </a:p>
        </p:txBody>
      </p:sp>
      <p:sp>
        <p:nvSpPr>
          <p:cNvPr id="35" name="Oval 23">
            <a:extLst>
              <a:ext uri="{FF2B5EF4-FFF2-40B4-BE49-F238E27FC236}">
                <a16:creationId xmlns:a16="http://schemas.microsoft.com/office/drawing/2014/main" id="{3684E60F-EF8F-4A5F-808F-3232484C0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10</a:t>
            </a:r>
          </a:p>
        </p:txBody>
      </p:sp>
      <p:sp>
        <p:nvSpPr>
          <p:cNvPr id="36" name="Oval 22">
            <a:extLst>
              <a:ext uri="{FF2B5EF4-FFF2-40B4-BE49-F238E27FC236}">
                <a16:creationId xmlns:a16="http://schemas.microsoft.com/office/drawing/2014/main" id="{1F026CE8-D631-4682-A633-C3E8C1A12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11</a:t>
            </a:r>
          </a:p>
        </p:txBody>
      </p:sp>
      <p:sp>
        <p:nvSpPr>
          <p:cNvPr id="37" name="Oval 21">
            <a:extLst>
              <a:ext uri="{FF2B5EF4-FFF2-40B4-BE49-F238E27FC236}">
                <a16:creationId xmlns:a16="http://schemas.microsoft.com/office/drawing/2014/main" id="{553A6FDB-FCCF-4277-A5B6-98F82934F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12</a:t>
            </a:r>
          </a:p>
        </p:txBody>
      </p:sp>
      <p:sp>
        <p:nvSpPr>
          <p:cNvPr id="38" name="Oval 20">
            <a:extLst>
              <a:ext uri="{FF2B5EF4-FFF2-40B4-BE49-F238E27FC236}">
                <a16:creationId xmlns:a16="http://schemas.microsoft.com/office/drawing/2014/main" id="{9038DD60-E86B-4FD4-8266-14A3A6228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13</a:t>
            </a:r>
          </a:p>
        </p:txBody>
      </p:sp>
      <p:sp>
        <p:nvSpPr>
          <p:cNvPr id="39" name="Oval 19">
            <a:extLst>
              <a:ext uri="{FF2B5EF4-FFF2-40B4-BE49-F238E27FC236}">
                <a16:creationId xmlns:a16="http://schemas.microsoft.com/office/drawing/2014/main" id="{264544A9-A72B-4B49-8E5D-FF696C544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14</a:t>
            </a:r>
          </a:p>
        </p:txBody>
      </p:sp>
      <p:sp>
        <p:nvSpPr>
          <p:cNvPr id="40" name="Oval 18">
            <a:extLst>
              <a:ext uri="{FF2B5EF4-FFF2-40B4-BE49-F238E27FC236}">
                <a16:creationId xmlns:a16="http://schemas.microsoft.com/office/drawing/2014/main" id="{12EA443A-3672-4BB3-91AD-838483C87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15</a:t>
            </a:r>
          </a:p>
        </p:txBody>
      </p:sp>
      <p:sp>
        <p:nvSpPr>
          <p:cNvPr id="41" name="Oval 17">
            <a:extLst>
              <a:ext uri="{FF2B5EF4-FFF2-40B4-BE49-F238E27FC236}">
                <a16:creationId xmlns:a16="http://schemas.microsoft.com/office/drawing/2014/main" id="{377882A3-894C-4B9F-983E-A0ACD5C35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16</a:t>
            </a:r>
          </a:p>
        </p:txBody>
      </p:sp>
      <p:sp>
        <p:nvSpPr>
          <p:cNvPr id="42" name="Oval 16">
            <a:extLst>
              <a:ext uri="{FF2B5EF4-FFF2-40B4-BE49-F238E27FC236}">
                <a16:creationId xmlns:a16="http://schemas.microsoft.com/office/drawing/2014/main" id="{DC733BA0-D68C-4492-878C-D1D8B7562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17</a:t>
            </a:r>
          </a:p>
        </p:txBody>
      </p:sp>
      <p:sp>
        <p:nvSpPr>
          <p:cNvPr id="43" name="Oval 15">
            <a:extLst>
              <a:ext uri="{FF2B5EF4-FFF2-40B4-BE49-F238E27FC236}">
                <a16:creationId xmlns:a16="http://schemas.microsoft.com/office/drawing/2014/main" id="{9CA905AC-FC11-40FC-B614-0B5F1F9CB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18</a:t>
            </a: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4C25E875-21BD-4B22-A371-3E9390003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19</a:t>
            </a: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E70C64F3-CB5B-4B13-93AB-499FDC086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8266" y="3455969"/>
            <a:ext cx="1235075" cy="1235075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GB" sz="4400"/>
              <a:t>20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9B8FF6-AEA7-46D0-A234-6454EE5426F2}"/>
              </a:ext>
            </a:extLst>
          </p:cNvPr>
          <p:cNvSpPr txBox="1"/>
          <p:nvPr/>
        </p:nvSpPr>
        <p:spPr>
          <a:xfrm>
            <a:off x="5471886" y="794851"/>
            <a:ext cx="34398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Twenty second review: </a:t>
            </a:r>
          </a:p>
          <a:p>
            <a:r>
              <a:rPr lang="en-GB" sz="3200" dirty="0"/>
              <a:t>10 house points up for grabs!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86633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000"/>
                            </p:stCondLst>
                            <p:childTnLst>
                              <p:par>
                                <p:cTn id="5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0"/>
                            </p:stCondLst>
                            <p:childTnLst>
                              <p:par>
                                <p:cTn id="60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000"/>
                            </p:stCondLst>
                            <p:childTnLst>
                              <p:par>
                                <p:cTn id="6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000"/>
                            </p:stCondLst>
                            <p:childTnLst>
                              <p:par>
                                <p:cTn id="66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000"/>
                            </p:stCondLst>
                            <p:childTnLst>
                              <p:par>
                                <p:cTn id="6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4000"/>
                            </p:stCondLst>
                            <p:childTnLst>
                              <p:par>
                                <p:cTn id="7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0"/>
                            </p:stCondLst>
                            <p:childTnLst>
                              <p:par>
                                <p:cTn id="75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0"/>
                            </p:stCondLst>
                            <p:childTnLst>
                              <p:par>
                                <p:cTn id="78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7000"/>
                            </p:stCondLst>
                            <p:childTnLst>
                              <p:par>
                                <p:cTn id="8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8000"/>
                            </p:stCondLst>
                            <p:childTnLst>
                              <p:par>
                                <p:cTn id="84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9000"/>
                            </p:stCondLst>
                            <p:childTnLst>
                              <p:par>
                                <p:cTn id="8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B3D0AB0-216A-46F4-AAE6-A8B2E5B29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 will describe the functions of the digestive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6B428-1315-4614-9C8A-673A51ADE48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52550" y="767450"/>
            <a:ext cx="8272136" cy="4151100"/>
          </a:xfrm>
        </p:spPr>
        <p:txBody>
          <a:bodyPr/>
          <a:lstStyle/>
          <a:p>
            <a:pPr marL="114300" indent="0">
              <a:buNone/>
            </a:pPr>
            <a:r>
              <a:rPr lang="en-US" sz="36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We all have digestive systems.</a:t>
            </a:r>
          </a:p>
          <a:p>
            <a:pPr marL="114300" indent="0">
              <a:buNone/>
            </a:pPr>
            <a:endParaRPr lang="en-US" sz="3600" dirty="0">
              <a:solidFill>
                <a:srgbClr val="23566C"/>
              </a:solidFill>
              <a:latin typeface="OpenDyslexic" charset="0"/>
              <a:ea typeface="OpenDyslexic" charset="0"/>
              <a:cs typeface="OpenDyslexic" charset="0"/>
            </a:endParaRPr>
          </a:p>
          <a:p>
            <a:pPr marL="114300" indent="0">
              <a:buNone/>
            </a:pPr>
            <a:r>
              <a:rPr lang="en-US" sz="3600" dirty="0">
                <a:solidFill>
                  <a:srgbClr val="23566C"/>
                </a:solidFill>
                <a:latin typeface="OpenDyslexic" charset="0"/>
                <a:ea typeface="OpenDyslexic" charset="0"/>
                <a:cs typeface="OpenDyslexic" charset="0"/>
              </a:rPr>
              <a:t>Understanding how your digestive system works allows you to make decisions about your body and your health.</a:t>
            </a:r>
          </a:p>
          <a:p>
            <a:pPr marL="1143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8726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P3.1C.jpg">
            <a:extLst>
              <a:ext uri="{FF2B5EF4-FFF2-40B4-BE49-F238E27FC236}">
                <a16:creationId xmlns:a16="http://schemas.microsoft.com/office/drawing/2014/main" id="{73C7CDF4-E68C-A043-A7DA-A1A188CAA4EA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59"/>
          <a:stretch/>
        </p:blipFill>
        <p:spPr bwMode="auto">
          <a:xfrm>
            <a:off x="552550" y="0"/>
            <a:ext cx="1892300" cy="49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IP3.1C.jpg">
            <a:extLst>
              <a:ext uri="{FF2B5EF4-FFF2-40B4-BE49-F238E27FC236}">
                <a16:creationId xmlns:a16="http://schemas.microsoft.com/office/drawing/2014/main" id="{68051939-5BA1-3048-AC62-68E09E5AF4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t="39938" b="39987"/>
          <a:stretch/>
        </p:blipFill>
        <p:spPr bwMode="auto">
          <a:xfrm>
            <a:off x="5524520" y="797417"/>
            <a:ext cx="2298700" cy="1387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IP3.1C.jpg">
            <a:extLst>
              <a:ext uri="{FF2B5EF4-FFF2-40B4-BE49-F238E27FC236}">
                <a16:creationId xmlns:a16="http://schemas.microsoft.com/office/drawing/2014/main" id="{2C6ECFEC-2DD1-0A47-A9F3-C488A600E4FC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2" t="82528" r="-467" b="-2059"/>
          <a:stretch/>
        </p:blipFill>
        <p:spPr bwMode="auto">
          <a:xfrm>
            <a:off x="4000474" y="2093200"/>
            <a:ext cx="2125980" cy="1339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IP3.1C.jpg">
            <a:extLst>
              <a:ext uri="{FF2B5EF4-FFF2-40B4-BE49-F238E27FC236}">
                <a16:creationId xmlns:a16="http://schemas.microsoft.com/office/drawing/2014/main" id="{B45451F1-5D55-FA4C-9BEB-42682B5BBA0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15" t="18466" r="579" b="61300"/>
          <a:stretch/>
        </p:blipFill>
        <p:spPr bwMode="auto">
          <a:xfrm>
            <a:off x="2346107" y="723452"/>
            <a:ext cx="2418715" cy="1348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IP3.1C.jpg">
            <a:extLst>
              <a:ext uri="{FF2B5EF4-FFF2-40B4-BE49-F238E27FC236}">
                <a16:creationId xmlns:a16="http://schemas.microsoft.com/office/drawing/2014/main" id="{7963A75D-2A6D-D941-B60B-02700713AE1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85" t="60586" r="1609" b="21180"/>
          <a:stretch/>
        </p:blipFill>
        <p:spPr bwMode="auto">
          <a:xfrm>
            <a:off x="2456889" y="3432430"/>
            <a:ext cx="2197149" cy="1311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IP3.1C.jpg">
            <a:extLst>
              <a:ext uri="{FF2B5EF4-FFF2-40B4-BE49-F238E27FC236}">
                <a16:creationId xmlns:a16="http://schemas.microsoft.com/office/drawing/2014/main" id="{2DE54735-F678-1F40-957B-83A303BFE0D1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74" r="-3540" b="81652"/>
          <a:stretch/>
        </p:blipFill>
        <p:spPr bwMode="auto">
          <a:xfrm>
            <a:off x="5547360" y="3480315"/>
            <a:ext cx="2275860" cy="145077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E0AEAA-8B05-DD4E-85AB-4561BB4E1510}"/>
              </a:ext>
            </a:extLst>
          </p:cNvPr>
          <p:cNvSpPr txBox="1"/>
          <p:nvPr/>
        </p:nvSpPr>
        <p:spPr>
          <a:xfrm>
            <a:off x="7756548" y="1957232"/>
            <a:ext cx="1157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descriptions of digestion into the correct order in a flow chart in your book</a:t>
            </a: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E46641DA-C447-AD49-8A7B-5589A023C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00" y="266049"/>
            <a:ext cx="6589800" cy="472717"/>
          </a:xfrm>
        </p:spPr>
        <p:txBody>
          <a:bodyPr/>
          <a:lstStyle/>
          <a:p>
            <a:r>
              <a:rPr lang="en-US" dirty="0"/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3228446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38DE-47E3-4567-A92F-DE038438C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Label the parts of the respiratory system:</a:t>
            </a:r>
            <a:endParaRPr lang="en-AU" dirty="0"/>
          </a:p>
        </p:txBody>
      </p:sp>
      <p:pic>
        <p:nvPicPr>
          <p:cNvPr id="2" name="Online Media 1" title="How your digestive system works - Emma Bryce">
            <a:hlinkClick r:id="" action="ppaction://media"/>
            <a:extLst>
              <a:ext uri="{FF2B5EF4-FFF2-40B4-BE49-F238E27FC236}">
                <a16:creationId xmlns:a16="http://schemas.microsoft.com/office/drawing/2014/main" id="{85E3B044-9C39-4D41-B5D1-C4C90DD226F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3000" y="117021"/>
            <a:ext cx="8761343" cy="492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3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digestive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parts of the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functions of the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link the digestive system to the circulatory and respiratory system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describe the functions of the digestive system</a:t>
            </a:r>
            <a:endParaRPr sz="3600" dirty="0"/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65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38DE-47E3-4567-A92F-DE038438C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Label the parts of the respiratory system:</a:t>
            </a:r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A451A-318D-484E-88A9-AF1C189FE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84" y="1201167"/>
            <a:ext cx="8356984" cy="31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6C8B1A-ACFA-4AA4-AD62-25C9966F1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707" y="1201166"/>
            <a:ext cx="8734761" cy="310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38DE-47E3-4567-A92F-DE038438C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GB" dirty="0"/>
              <a:t>Fill in the parts: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D6473-6101-4446-8090-BBF1A24F0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37" y="1372053"/>
            <a:ext cx="8340435" cy="2880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17CEDB-9392-4D87-A072-D5F7668F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36" y="1203325"/>
            <a:ext cx="8529037" cy="30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2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C853A-30C3-419D-8C9E-1297AF9A5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480201"/>
            <a:ext cx="8040235" cy="379176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138DE-47E3-4567-A92F-DE038438C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4D1B4-66C7-4E12-A27F-0722AF34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33" y="422150"/>
            <a:ext cx="8520689" cy="401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716BA1-8B4E-4BC4-91AD-EA0EEF1C8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4594536"/>
            <a:ext cx="69151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38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INDEPENDENT VARIABLE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VARIABLE THAT IS CHANGED ON PURPOSE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DEPENDENT VARIABLE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VARIABLE THAT IS MEASURED AND CHANGES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digestive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define the parts of the 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identify the functions of the system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will link the digestive system to the circulatory and respiratory system</a:t>
            </a:r>
            <a:endParaRPr dirty="0"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We will describe the functions of the digestive system</a:t>
            </a:r>
            <a:endParaRPr sz="3600" dirty="0"/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>
          <a:noFill/>
        </a:ln>
      </a:spPr>
      <a:bodyPr wrap="none" rtlCol="0" anchor="t" anchorCtr="0">
        <a:normAutofit/>
      </a:bodyPr>
      <a:lstStyle>
        <a:defPPr algn="l">
          <a:defRPr sz="4000" dirty="0" smtClean="0">
            <a:latin typeface="Futura Medium" panose="020B0602020204020303" pitchFamily="34" charset="-79"/>
            <a:cs typeface="Futura Medium" panose="020B0602020204020303" pitchFamily="34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2" id="{15861BA0-56D5-1E4E-B56A-268D38A279BF}" vid="{9D14DC9A-E19D-5949-B871-56F3C64BEB63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5B3F1A-D36C-496F-A9FF-CF5EAE141ACF}">
  <ds:schemaRefs>
    <ds:schemaRef ds:uri="http://www.w3.org/XML/1998/namespace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d5c732d2-f217-444a-91d8-37c5714ca695"/>
    <ds:schemaRef ds:uri="http://schemas.microsoft.com/office/infopath/2007/PartnerControls"/>
    <ds:schemaRef ds:uri="http://schemas.openxmlformats.org/package/2006/metadata/core-properties"/>
    <ds:schemaRef ds:uri="8f659357-f805-491c-ad0b-5621b2de646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BFCEB7-D04B-48AB-96A3-ABE9DE9F27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866DA3-E24A-4781-9132-38C2E8A89826}"/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1848</Words>
  <Application>Microsoft Macintosh PowerPoint</Application>
  <PresentationFormat>On-screen Show (16:9)</PresentationFormat>
  <Paragraphs>316</Paragraphs>
  <Slides>37</Slides>
  <Notes>17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Century Gothic</vt:lpstr>
      <vt:lpstr>OpenDyslexic</vt:lpstr>
      <vt:lpstr>Futura Medium</vt:lpstr>
      <vt:lpstr>Arial</vt:lpstr>
      <vt:lpstr>ASC EDI Template</vt:lpstr>
      <vt:lpstr>Simple Light</vt:lpstr>
      <vt:lpstr>Blank</vt:lpstr>
      <vt:lpstr>DIGESTIVE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describe the functions of the digestive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describe the functions of the digestive system</vt:lpstr>
      <vt:lpstr>PowerPoint Presentation</vt:lpstr>
      <vt:lpstr>We will describe the functions of the digestive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describe the functions of the digestive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</dc:title>
  <cp:lastModifiedBy>CHANDLER Felicity [Southern River College]</cp:lastModifiedBy>
  <cp:revision>18</cp:revision>
  <dcterms:modified xsi:type="dcterms:W3CDTF">2024-08-23T05:00:28Z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