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34"/>
  </p:notesMasterIdLst>
  <p:sldIdLst>
    <p:sldId id="332" r:id="rId5"/>
    <p:sldId id="349" r:id="rId6"/>
    <p:sldId id="356" r:id="rId7"/>
    <p:sldId id="357" r:id="rId8"/>
    <p:sldId id="358" r:id="rId9"/>
    <p:sldId id="359" r:id="rId10"/>
    <p:sldId id="293" r:id="rId11"/>
    <p:sldId id="360" r:id="rId12"/>
    <p:sldId id="361" r:id="rId13"/>
    <p:sldId id="362" r:id="rId14"/>
    <p:sldId id="363" r:id="rId15"/>
    <p:sldId id="364" r:id="rId16"/>
    <p:sldId id="365" r:id="rId17"/>
    <p:sldId id="367" r:id="rId18"/>
    <p:sldId id="368" r:id="rId19"/>
    <p:sldId id="366" r:id="rId20"/>
    <p:sldId id="260" r:id="rId21"/>
    <p:sldId id="350" r:id="rId22"/>
    <p:sldId id="351" r:id="rId23"/>
    <p:sldId id="352" r:id="rId24"/>
    <p:sldId id="353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</p:sldIdLst>
  <p:sldSz cx="9144000" cy="5143500" type="screen16x9"/>
  <p:notesSz cx="9144000" cy="6858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F38CB-0ED5-4800-8982-540A3CF4E4CD}" v="1" dt="2024-08-05T04:24:29.482"/>
  </p1510:revLst>
</p1510:revInfo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/>
    <p:restoredTop sz="96301" autoAdjust="0"/>
  </p:normalViewPr>
  <p:slideViewPr>
    <p:cSldViewPr snapToGrid="0">
      <p:cViewPr varScale="1">
        <p:scale>
          <a:sx n="125" d="100"/>
          <a:sy n="125" d="100"/>
        </p:scale>
        <p:origin x="22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PHERSON Cameron [Southern River College]" userId="dd3aaef4-5ea2-495a-be9b-363be59fee51" providerId="ADAL" clId="{87AF38CB-0ED5-4800-8982-540A3CF4E4CD}"/>
    <pc:docChg chg="modSld modNotesMaster">
      <pc:chgData name="MACPHERSON Cameron [Southern River College]" userId="dd3aaef4-5ea2-495a-be9b-363be59fee51" providerId="ADAL" clId="{87AF38CB-0ED5-4800-8982-540A3CF4E4CD}" dt="2024-08-05T04:24:29.482" v="0"/>
      <pc:docMkLst>
        <pc:docMk/>
      </pc:docMkLst>
      <pc:sldChg chg="modNotes">
        <pc:chgData name="MACPHERSON Cameron [Southern River College]" userId="dd3aaef4-5ea2-495a-be9b-363be59fee51" providerId="ADAL" clId="{87AF38CB-0ED5-4800-8982-540A3CF4E4CD}" dt="2024-08-05T04:24:29.482" v="0"/>
        <pc:sldMkLst>
          <pc:docMk/>
          <pc:sldMk cId="0" sldId="260"/>
        </pc:sldMkLst>
      </pc:sldChg>
    </pc:docChg>
  </pc:docChgLst>
  <pc:docChgLst>
    <pc:chgData name="CHANDLER Felicity [Southern River College]" userId="88234725-070e-4ccd-9eef-67376fb91191" providerId="ADAL" clId="{8A06A97B-1EF0-F841-84DC-EA34E963F78F}"/>
    <pc:docChg chg="modSld">
      <pc:chgData name="CHANDLER Felicity [Southern River College]" userId="88234725-070e-4ccd-9eef-67376fb91191" providerId="ADAL" clId="{8A06A97B-1EF0-F841-84DC-EA34E963F78F}" dt="2024-07-24T04:01:15.968" v="152" actId="20577"/>
      <pc:docMkLst>
        <pc:docMk/>
      </pc:docMkLst>
      <pc:sldChg chg="modSp mod">
        <pc:chgData name="CHANDLER Felicity [Southern River College]" userId="88234725-070e-4ccd-9eef-67376fb91191" providerId="ADAL" clId="{8A06A97B-1EF0-F841-84DC-EA34E963F78F}" dt="2024-07-24T04:01:15.968" v="152" actId="20577"/>
        <pc:sldMkLst>
          <pc:docMk/>
          <pc:sldMk cId="1553792906" sldId="362"/>
        </pc:sldMkLst>
        <pc:spChg chg="mod">
          <ac:chgData name="CHANDLER Felicity [Southern River College]" userId="88234725-070e-4ccd-9eef-67376fb91191" providerId="ADAL" clId="{8A06A97B-1EF0-F841-84DC-EA34E963F78F}" dt="2024-07-24T04:01:15.968" v="152" actId="20577"/>
          <ac:spMkLst>
            <pc:docMk/>
            <pc:sldMk cId="1553792906" sldId="362"/>
            <ac:spMk id="3" creationId="{FC8B2DDB-E486-4370-B1F2-F520F4E8AA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91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CA53307-A828-4D4D-B2D3-F4CF173E5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2DDB-E486-4370-B1F2-F520F4E8AA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6994767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Vocabulary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sz="2600" b="1" dirty="0"/>
              <a:t>Mitosis</a:t>
            </a:r>
          </a:p>
          <a:p>
            <a:pPr marL="114300" indent="0">
              <a:buNone/>
            </a:pPr>
            <a:r>
              <a:rPr lang="en-AU" sz="2600" dirty="0"/>
              <a:t>Mitosis is the process of cell division that creates two identical cells.</a:t>
            </a:r>
          </a:p>
          <a:p>
            <a:pPr marL="114300" indent="0">
              <a:buNone/>
            </a:pPr>
            <a:r>
              <a:rPr lang="en-AU" sz="2600" dirty="0"/>
              <a:t>This process is essential for growth and repair in living things.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5379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F9C5F3-7A4F-41E7-97D8-2FF64E22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9152-81E3-4EC2-AC22-40D9B09FB60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7451967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600" b="1" dirty="0"/>
              <a:t>Mitosis</a:t>
            </a:r>
          </a:p>
          <a:p>
            <a:pPr marL="114300" indent="0">
              <a:buNone/>
            </a:pPr>
            <a:endParaRPr lang="en-AU" sz="2600" b="1" dirty="0"/>
          </a:p>
          <a:p>
            <a:pPr marL="114300" indent="0">
              <a:buNone/>
            </a:pPr>
            <a:r>
              <a:rPr lang="en-AU" sz="2600" dirty="0"/>
              <a:t>During mitosis one cell divides to make </a:t>
            </a:r>
            <a:r>
              <a:rPr lang="en-AU" sz="2600" b="1" dirty="0"/>
              <a:t>two </a:t>
            </a:r>
            <a:r>
              <a:rPr lang="en-AU" sz="2600" dirty="0"/>
              <a:t>identical copies (called daughter cells).</a:t>
            </a:r>
            <a:endParaRPr lang="en-US" sz="2600" dirty="0"/>
          </a:p>
        </p:txBody>
      </p:sp>
      <p:pic>
        <p:nvPicPr>
          <p:cNvPr id="6146" name="Picture 2" descr="Mitosis Images, Stock Photos &amp; Vectors | Shutterstock">
            <a:extLst>
              <a:ext uri="{FF2B5EF4-FFF2-40B4-BE49-F238E27FC236}">
                <a16:creationId xmlns:a16="http://schemas.microsoft.com/office/drawing/2014/main" id="{F30B9698-2352-40C6-86B3-4291D780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81" y="2885500"/>
            <a:ext cx="5041437" cy="207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93ABF7-C62A-48F6-BE7F-AD2E895B9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DCB85-1F9A-483A-993C-D20193F4727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Fill in the blanks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sz="3000" b="1" dirty="0"/>
              <a:t>Mitosis</a:t>
            </a:r>
          </a:p>
          <a:p>
            <a:pPr marL="114300" indent="0">
              <a:buNone/>
            </a:pPr>
            <a:r>
              <a:rPr lang="en-AU" sz="3000" dirty="0"/>
              <a:t>Mitosis is they way in which we ________ and grow _______ to make ___________ copies of the cell.</a:t>
            </a:r>
            <a:endParaRPr lang="en-US" sz="30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0D7027-6D17-4B1B-8392-19270D8B9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7CA7-8883-4207-8048-9FA6145953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AU" sz="3500" dirty="0"/>
          </a:p>
          <a:p>
            <a:pPr marL="114300" indent="0">
              <a:buNone/>
            </a:pPr>
            <a:r>
              <a:rPr lang="en-AU" sz="3500" dirty="0"/>
              <a:t>Mitosis produces how many daughter cells?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2377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56A854-B37B-4CA6-A0B0-77D25EAB7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3724-68B6-46B8-A1C0-79D70194D20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This is what mitosis looks like.</a:t>
            </a:r>
            <a:endParaRPr lang="en-US" dirty="0"/>
          </a:p>
        </p:txBody>
      </p:sp>
      <p:pic>
        <p:nvPicPr>
          <p:cNvPr id="7170" name="Picture 2" descr="Mitosis Images, Stock Photos &amp; Vectors | Shutterstock">
            <a:extLst>
              <a:ext uri="{FF2B5EF4-FFF2-40B4-BE49-F238E27FC236}">
                <a16:creationId xmlns:a16="http://schemas.microsoft.com/office/drawing/2014/main" id="{5F81CE75-C395-48B9-9414-7FC9D97D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55" y="1664530"/>
            <a:ext cx="5062959" cy="20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88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3616312-1EB9-4FE8-AC07-A920FD43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49F8-2381-42B2-8E32-1DB7C6C254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490718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Inside the cell are </a:t>
            </a:r>
            <a:r>
              <a:rPr lang="en-AU" b="1" dirty="0"/>
              <a:t>chromosomes.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sz="2400" b="1" dirty="0"/>
              <a:t>Chromosomes </a:t>
            </a:r>
            <a:r>
              <a:rPr lang="en-AU" sz="2400" dirty="0"/>
              <a:t>are a threadlike structure inside the nucleus carrying genetic information known as genes.</a:t>
            </a:r>
            <a:endParaRPr lang="en-AU" sz="2400" b="1" dirty="0"/>
          </a:p>
        </p:txBody>
      </p:sp>
      <p:pic>
        <p:nvPicPr>
          <p:cNvPr id="8194" name="Picture 2" descr="Mitosis Images, Stock Photos &amp; Vectors | Shutterstock">
            <a:extLst>
              <a:ext uri="{FF2B5EF4-FFF2-40B4-BE49-F238E27FC236}">
                <a16:creationId xmlns:a16="http://schemas.microsoft.com/office/drawing/2014/main" id="{C1A3FD4F-1502-4EEC-A49B-C42C6385F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15" y="784566"/>
            <a:ext cx="3662803" cy="151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X doesn't mark the spot: real shape of chromosomes revealed - The Verge">
            <a:extLst>
              <a:ext uri="{FF2B5EF4-FFF2-40B4-BE49-F238E27FC236}">
                <a16:creationId xmlns:a16="http://schemas.microsoft.com/office/drawing/2014/main" id="{5088EDFD-006D-4387-9843-B40AA474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15" y="2571750"/>
            <a:ext cx="3662804" cy="244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8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22FCBF5-4204-490B-9207-1D82EF8F7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F41C-2BAD-408F-985A-4CE35C5405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183487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dirty="0"/>
              <a:t>There are a number of stages that you will need to remember. This is how we remember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b="1" dirty="0"/>
              <a:t>I 					I </a:t>
            </a:r>
            <a:r>
              <a:rPr lang="en-AU" sz="2400" dirty="0" err="1"/>
              <a:t>nterphase</a:t>
            </a:r>
            <a:endParaRPr lang="en-AU" sz="2400" b="1" dirty="0"/>
          </a:p>
          <a:p>
            <a:pPr marL="114300" indent="0">
              <a:buNone/>
            </a:pPr>
            <a:r>
              <a:rPr lang="en-AU" sz="2400" b="1" dirty="0"/>
              <a:t>P </a:t>
            </a:r>
            <a:r>
              <a:rPr lang="en-AU" sz="2400" dirty="0"/>
              <a:t>lay					</a:t>
            </a:r>
            <a:r>
              <a:rPr lang="en-AU" sz="2400" b="1" dirty="0"/>
              <a:t>P </a:t>
            </a:r>
            <a:r>
              <a:rPr lang="en-AU" sz="2400" dirty="0" err="1"/>
              <a:t>rophase</a:t>
            </a:r>
            <a:endParaRPr lang="en-AU" sz="2400" b="1" dirty="0"/>
          </a:p>
          <a:p>
            <a:pPr marL="114300" indent="0">
              <a:buNone/>
            </a:pPr>
            <a:r>
              <a:rPr lang="en-AU" sz="2400" b="1" dirty="0"/>
              <a:t>M </a:t>
            </a:r>
            <a:r>
              <a:rPr lang="en-AU" sz="2400" dirty="0" err="1"/>
              <a:t>inecraft</a:t>
            </a:r>
            <a:r>
              <a:rPr lang="en-AU" sz="2400" dirty="0"/>
              <a:t>				</a:t>
            </a:r>
            <a:r>
              <a:rPr lang="en-AU" sz="2400" b="1" dirty="0"/>
              <a:t>M </a:t>
            </a:r>
            <a:r>
              <a:rPr lang="en-AU" sz="2400" dirty="0" err="1"/>
              <a:t>etaphase</a:t>
            </a:r>
            <a:endParaRPr lang="en-AU" sz="2400" b="1" dirty="0"/>
          </a:p>
          <a:p>
            <a:pPr marL="114300" indent="0">
              <a:buNone/>
            </a:pPr>
            <a:r>
              <a:rPr lang="en-AU" sz="2400" b="1" dirty="0"/>
              <a:t>A </a:t>
            </a:r>
            <a:r>
              <a:rPr lang="en-AU" sz="2400" dirty="0"/>
              <a:t>t					</a:t>
            </a:r>
            <a:r>
              <a:rPr lang="en-AU" sz="2400" b="1" dirty="0"/>
              <a:t>A </a:t>
            </a:r>
            <a:r>
              <a:rPr lang="en-AU" sz="2400" dirty="0" err="1"/>
              <a:t>naphase</a:t>
            </a:r>
            <a:endParaRPr lang="en-AU" sz="2400" b="1" dirty="0"/>
          </a:p>
          <a:p>
            <a:pPr marL="114300" indent="0">
              <a:buNone/>
            </a:pPr>
            <a:r>
              <a:rPr lang="en-AU" sz="2400" b="1" dirty="0"/>
              <a:t>T </a:t>
            </a:r>
            <a:r>
              <a:rPr lang="en-AU" sz="2400" dirty="0"/>
              <a:t>he					</a:t>
            </a:r>
            <a:r>
              <a:rPr lang="en-AU" sz="2400" b="1" dirty="0"/>
              <a:t>T </a:t>
            </a:r>
            <a:r>
              <a:rPr lang="en-AU" sz="2400" dirty="0" err="1"/>
              <a:t>elophase</a:t>
            </a:r>
            <a:endParaRPr lang="en-AU" sz="2400" b="1" dirty="0"/>
          </a:p>
          <a:p>
            <a:pPr marL="114300" indent="0">
              <a:buNone/>
            </a:pPr>
            <a:r>
              <a:rPr lang="en-AU" sz="2400" b="1" dirty="0"/>
              <a:t>C </a:t>
            </a:r>
            <a:r>
              <a:rPr lang="en-AU" sz="2400" dirty="0"/>
              <a:t>rib					</a:t>
            </a:r>
            <a:r>
              <a:rPr lang="en-AU" sz="2400" b="1" dirty="0"/>
              <a:t>C </a:t>
            </a:r>
            <a:r>
              <a:rPr lang="en-AU" sz="2400" dirty="0" err="1"/>
              <a:t>ytokinesis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11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600" dirty="0"/>
              <a:t>STEPS OF MITOSIS</a:t>
            </a:r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Stage 1: Interphase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2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200" dirty="0"/>
              <a:t>This is the phase in cell spends the most of its life and is the stage before mitosis and changes begin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881F23-F1F7-42FF-BE4B-0EF13FDE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94" y="237914"/>
            <a:ext cx="159067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FDDEEE8-C350-4A60-B658-BDC568FF3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dirty="0"/>
              <a:t>STEPS OF MITOSIS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1BB3-543A-4526-9561-9FF85F8EBA0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11673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3000" b="1" dirty="0"/>
              <a:t>Stage 2: Prophase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During prophase the chromosomes thicken and coil. A spindle is formed and the nucleolus shrinks and disappears.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112DE-2CB0-4B59-9402-4FAB8101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12" y="237914"/>
            <a:ext cx="1695450" cy="1714500"/>
          </a:xfrm>
          <a:prstGeom prst="rect">
            <a:avLst/>
          </a:prstGeom>
        </p:spPr>
      </p:pic>
      <p:graphicFrame>
        <p:nvGraphicFramePr>
          <p:cNvPr id="6" name="Google Shape;78;p12">
            <a:extLst>
              <a:ext uri="{FF2B5EF4-FFF2-40B4-BE49-F238E27FC236}">
                <a16:creationId xmlns:a16="http://schemas.microsoft.com/office/drawing/2014/main" id="{E9D761D9-C2E0-4DFD-8616-863149B2F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72531"/>
              </p:ext>
            </p:extLst>
          </p:nvPr>
        </p:nvGraphicFramePr>
        <p:xfrm>
          <a:off x="4591775" y="779645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Century Gothic" panose="020B0502020202020204" pitchFamily="34" charset="0"/>
                        </a:rPr>
                        <a:t>Pro- means to go forward or advance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18" name="Picture 2" descr="Nucleolus - Structure and Functions of Organelles">
            <a:extLst>
              <a:ext uri="{FF2B5EF4-FFF2-40B4-BE49-F238E27FC236}">
                <a16:creationId xmlns:a16="http://schemas.microsoft.com/office/drawing/2014/main" id="{1B85D336-3DB5-4B71-B117-6A2D262E6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3" y="2487056"/>
            <a:ext cx="2719021" cy="253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3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7C90E58-5803-45ED-A0B8-CD21E9DDA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dirty="0"/>
              <a:t>STEPS OF MITOSIS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76D8-CAFB-443C-AA06-7F66C724417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412152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3000" b="1" dirty="0"/>
              <a:t>Stage 3: Metaphase</a:t>
            </a:r>
          </a:p>
          <a:p>
            <a:pPr marL="114300" indent="0">
              <a:buNone/>
            </a:pPr>
            <a:endParaRPr lang="en-AU" sz="3000" b="1" dirty="0"/>
          </a:p>
          <a:p>
            <a:pPr marL="114300" indent="0">
              <a:buNone/>
            </a:pPr>
            <a:r>
              <a:rPr lang="en-AU" sz="2400" dirty="0"/>
              <a:t>In this stage the chromatids (double structure of chromosomes) line up along the equator (middle)</a:t>
            </a:r>
            <a:r>
              <a:rPr lang="en-AU" sz="2400" b="1" dirty="0"/>
              <a:t> </a:t>
            </a:r>
            <a:endParaRPr lang="en-US" sz="2400" b="1" dirty="0"/>
          </a:p>
        </p:txBody>
      </p:sp>
      <p:pic>
        <p:nvPicPr>
          <p:cNvPr id="2050" name="Picture 2" descr="Image result for metaphase">
            <a:extLst>
              <a:ext uri="{FF2B5EF4-FFF2-40B4-BE49-F238E27FC236}">
                <a16:creationId xmlns:a16="http://schemas.microsoft.com/office/drawing/2014/main" id="{5DE262D4-6E09-481B-92CF-FED634867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25"/>
          <a:stretch/>
        </p:blipFill>
        <p:spPr bwMode="auto">
          <a:xfrm>
            <a:off x="6771400" y="1839481"/>
            <a:ext cx="1995746" cy="20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oogle Shape;78;p12">
            <a:extLst>
              <a:ext uri="{FF2B5EF4-FFF2-40B4-BE49-F238E27FC236}">
                <a16:creationId xmlns:a16="http://schemas.microsoft.com/office/drawing/2014/main" id="{FEECFE1E-6259-4E8D-AD9C-CDDFC3432F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434863"/>
              </p:ext>
            </p:extLst>
          </p:nvPr>
        </p:nvGraphicFramePr>
        <p:xfrm>
          <a:off x="6855806" y="266050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Century Gothic" panose="020B0502020202020204" pitchFamily="34" charset="0"/>
                        </a:rPr>
                        <a:t>Meta- means to go after or along with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54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6F358-E9F0-4928-9C3C-D6441E9F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5979738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Sensitivity is the way in which organisms ____________to their environment</a:t>
            </a:r>
            <a:r>
              <a:rPr lang="en-AU" b="1" dirty="0"/>
              <a:t>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Respiration is not only breathing. Instead, it is the conversion of _________ from carbohydrates that happens inside your </a:t>
            </a:r>
            <a:r>
              <a:rPr lang="en-AU" b="1" dirty="0"/>
              <a:t>________.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Excretion is the ___________of ______ products from the body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All living organisms are made up of ______.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US" b="1" dirty="0"/>
          </a:p>
        </p:txBody>
      </p:sp>
      <p:graphicFrame>
        <p:nvGraphicFramePr>
          <p:cNvPr id="3" name="Google Shape;78;p12">
            <a:extLst>
              <a:ext uri="{FF2B5EF4-FFF2-40B4-BE49-F238E27FC236}">
                <a16:creationId xmlns:a16="http://schemas.microsoft.com/office/drawing/2014/main" id="{82583081-EF35-43E1-952D-73498BA1180D}"/>
              </a:ext>
            </a:extLst>
          </p:cNvPr>
          <p:cNvGraphicFramePr/>
          <p:nvPr/>
        </p:nvGraphicFramePr>
        <p:xfrm>
          <a:off x="6799666" y="201360"/>
          <a:ext cx="2134475" cy="20268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Waste</a:t>
                      </a:r>
                    </a:p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Cells</a:t>
                      </a:r>
                    </a:p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Removal</a:t>
                      </a:r>
                    </a:p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Respond</a:t>
                      </a:r>
                    </a:p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Cells</a:t>
                      </a:r>
                    </a:p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Energy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30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F204254-8FD9-4D9A-91D1-5CB9557A7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dirty="0"/>
              <a:t>STEPS OF MITOSIS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374A-1BD0-4972-AC2A-FAC1BCCA86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Stage 4: Anaphase</a:t>
            </a:r>
          </a:p>
          <a:p>
            <a:pPr marL="114300" indent="0">
              <a:buNone/>
            </a:pPr>
            <a:endParaRPr lang="en-US" sz="3000" dirty="0"/>
          </a:p>
          <a:p>
            <a:pPr marL="114300" indent="0">
              <a:buNone/>
            </a:pPr>
            <a:r>
              <a:rPr lang="en-US" sz="2400" dirty="0"/>
              <a:t>During the anaphase each chromatid pair separates into individual chromosomes. These get pulled to opposite ends.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44056-315B-4A99-96E8-DB7AE1D9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33" y="1620075"/>
            <a:ext cx="1781175" cy="3238500"/>
          </a:xfrm>
          <a:prstGeom prst="rect">
            <a:avLst/>
          </a:prstGeom>
        </p:spPr>
      </p:pic>
      <p:graphicFrame>
        <p:nvGraphicFramePr>
          <p:cNvPr id="6" name="Google Shape;78;p12">
            <a:extLst>
              <a:ext uri="{FF2B5EF4-FFF2-40B4-BE49-F238E27FC236}">
                <a16:creationId xmlns:a16="http://schemas.microsoft.com/office/drawing/2014/main" id="{55B57722-1138-4E7D-B766-FF0349349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161931"/>
              </p:ext>
            </p:extLst>
          </p:nvPr>
        </p:nvGraphicFramePr>
        <p:xfrm>
          <a:off x="6856673" y="284925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Century Gothic" panose="020B0502020202020204" pitchFamily="34" charset="0"/>
                        </a:rPr>
                        <a:t>Ana- means to go up or against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96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668B95-11E5-43AF-9F63-E630E44E1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dirty="0"/>
              <a:t>STEPS OF MITOSIS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544C-6E5A-4476-854F-DFDF3CEA9E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398084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3000" b="1" dirty="0"/>
              <a:t>Stage 5: Telophase</a:t>
            </a:r>
          </a:p>
          <a:p>
            <a:pPr marL="114300" indent="0">
              <a:buNone/>
            </a:pPr>
            <a:endParaRPr lang="en-AU" sz="3000" b="1" dirty="0"/>
          </a:p>
          <a:p>
            <a:pPr marL="114300" indent="0">
              <a:buNone/>
            </a:pPr>
            <a:r>
              <a:rPr lang="en-AU" sz="2200" dirty="0"/>
              <a:t>During telophase the chromosomes begin to decondense, the spindle breaks down and the nuclear membranes reform.</a:t>
            </a:r>
          </a:p>
          <a:p>
            <a:pPr marL="114300" indent="0">
              <a:buNone/>
            </a:pPr>
            <a:endParaRPr lang="en-AU" sz="2200" dirty="0"/>
          </a:p>
          <a:p>
            <a:pPr marL="114300" indent="0">
              <a:buNone/>
            </a:pPr>
            <a:r>
              <a:rPr lang="en-AU" sz="2200" dirty="0"/>
              <a:t>Telophase is often joined with cytokinesis</a:t>
            </a:r>
            <a:endParaRPr lang="en-US" sz="2200" dirty="0"/>
          </a:p>
        </p:txBody>
      </p:sp>
      <p:graphicFrame>
        <p:nvGraphicFramePr>
          <p:cNvPr id="6" name="Google Shape;78;p12">
            <a:extLst>
              <a:ext uri="{FF2B5EF4-FFF2-40B4-BE49-F238E27FC236}">
                <a16:creationId xmlns:a16="http://schemas.microsoft.com/office/drawing/2014/main" id="{C865845A-762B-4BAD-8654-9D5F4CC07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718504"/>
              </p:ext>
            </p:extLst>
          </p:nvPr>
        </p:nvGraphicFramePr>
        <p:xfrm>
          <a:off x="6856673" y="284925"/>
          <a:ext cx="2134475" cy="74670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 err="1">
                          <a:latin typeface="Century Gothic" panose="020B0502020202020204" pitchFamily="34" charset="0"/>
                        </a:rPr>
                        <a:t>Telo</a:t>
                      </a:r>
                      <a:r>
                        <a:rPr lang="en-AU" sz="1400" dirty="0">
                          <a:latin typeface="Century Gothic" panose="020B0502020202020204" pitchFamily="34" charset="0"/>
                        </a:rPr>
                        <a:t>- means the end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2" name="Picture 2" descr="Telophase Images, Stock Photos &amp; Vectors | Shutterstock">
            <a:extLst>
              <a:ext uri="{FF2B5EF4-FFF2-40B4-BE49-F238E27FC236}">
                <a16:creationId xmlns:a16="http://schemas.microsoft.com/office/drawing/2014/main" id="{F7B35293-D1C9-4FB4-B435-D42BAD93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46" y="2405574"/>
            <a:ext cx="2150201" cy="231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3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668B95-11E5-43AF-9F63-E630E44E1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dirty="0"/>
              <a:t>STEPS OF MITOSIS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544C-6E5A-4476-854F-DFDF3CEA9E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398084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3000" b="1" dirty="0"/>
              <a:t>Stage 6: Cytokinesis</a:t>
            </a:r>
          </a:p>
          <a:p>
            <a:pPr marL="114300" indent="0">
              <a:buNone/>
            </a:pPr>
            <a:endParaRPr lang="en-AU" sz="3000" b="1" dirty="0"/>
          </a:p>
          <a:p>
            <a:pPr marL="114300" indent="0">
              <a:buNone/>
            </a:pPr>
            <a:r>
              <a:rPr lang="en-AU" sz="2200" dirty="0"/>
              <a:t>This is the final stage and total separation of cells which are then back in the interphase stage. </a:t>
            </a:r>
          </a:p>
          <a:p>
            <a:pPr marL="114300" indent="0">
              <a:buNone/>
            </a:pPr>
            <a:endParaRPr lang="en-AU" sz="2200" dirty="0"/>
          </a:p>
          <a:p>
            <a:pPr marL="114300" indent="0">
              <a:buNone/>
            </a:pPr>
            <a:r>
              <a:rPr lang="en-AU" sz="2200" dirty="0"/>
              <a:t>Can you now see two cells formed with the other organelles?</a:t>
            </a:r>
            <a:endParaRPr lang="en-US" sz="2200" dirty="0"/>
          </a:p>
        </p:txBody>
      </p:sp>
      <p:graphicFrame>
        <p:nvGraphicFramePr>
          <p:cNvPr id="6" name="Google Shape;78;p12">
            <a:extLst>
              <a:ext uri="{FF2B5EF4-FFF2-40B4-BE49-F238E27FC236}">
                <a16:creationId xmlns:a16="http://schemas.microsoft.com/office/drawing/2014/main" id="{C865845A-762B-4BAD-8654-9D5F4CC07BAF}"/>
              </a:ext>
            </a:extLst>
          </p:cNvPr>
          <p:cNvGraphicFramePr/>
          <p:nvPr/>
        </p:nvGraphicFramePr>
        <p:xfrm>
          <a:off x="6856673" y="284925"/>
          <a:ext cx="2134475" cy="74670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 err="1">
                          <a:latin typeface="Century Gothic" panose="020B0502020202020204" pitchFamily="34" charset="0"/>
                        </a:rPr>
                        <a:t>Telo</a:t>
                      </a:r>
                      <a:r>
                        <a:rPr lang="en-AU" sz="1400" dirty="0">
                          <a:latin typeface="Century Gothic" panose="020B0502020202020204" pitchFamily="34" charset="0"/>
                        </a:rPr>
                        <a:t>- means the end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14" name="Picture 2" descr="Cytokinesis: Definition, Steps, and Significance">
            <a:extLst>
              <a:ext uri="{FF2B5EF4-FFF2-40B4-BE49-F238E27FC236}">
                <a16:creationId xmlns:a16="http://schemas.microsoft.com/office/drawing/2014/main" id="{B27AB260-A3D1-4C31-B314-FC2B827E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87" y="1336430"/>
            <a:ext cx="3377493" cy="22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6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5847FC-E258-4E19-AD4E-1D4EA6B9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D5BB-35B6-4A61-8110-46D76AA42A1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7627813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200" b="1" dirty="0"/>
              <a:t>Why is mitosis essential?</a:t>
            </a:r>
          </a:p>
          <a:p>
            <a:pPr marL="114300" indent="0">
              <a:buNone/>
            </a:pPr>
            <a:endParaRPr lang="en-AU" sz="2200" dirty="0"/>
          </a:p>
          <a:p>
            <a:pPr marL="114300" indent="0">
              <a:buNone/>
            </a:pPr>
            <a:r>
              <a:rPr lang="en-AU" sz="2200" dirty="0"/>
              <a:t>This process provides new cells for growth and replacement of worn-out cells. </a:t>
            </a:r>
          </a:p>
          <a:p>
            <a:pPr marL="114300" indent="0">
              <a:buNone/>
            </a:pPr>
            <a:r>
              <a:rPr lang="en-AU" sz="2200" dirty="0"/>
              <a:t>This may take minutes or hours depend on which type of cell.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11 Different Types of Cells in the Human Body">
            <a:extLst>
              <a:ext uri="{FF2B5EF4-FFF2-40B4-BE49-F238E27FC236}">
                <a16:creationId xmlns:a16="http://schemas.microsoft.com/office/drawing/2014/main" id="{9D349965-0A95-46CD-8482-E5372B82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77" y="2961250"/>
            <a:ext cx="3603271" cy="2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01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C05AAE-78FF-4AEF-A9B6-B1F3B9D2A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10F7A-2DA5-47BB-A875-F83AF7DE18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Which is this phase?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4338" name="Picture 2" descr="Prophase Mitosis Illustration - Twinkl">
            <a:extLst>
              <a:ext uri="{FF2B5EF4-FFF2-40B4-BE49-F238E27FC236}">
                <a16:creationId xmlns:a16="http://schemas.microsoft.com/office/drawing/2014/main" id="{533263B1-6402-4506-9295-235009CA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" y="1562393"/>
            <a:ext cx="3809267" cy="190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C05AAE-78FF-4AEF-A9B6-B1F3B9D2A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10F7A-2DA5-47BB-A875-F83AF7DE18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Which is this phase?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6386" name="Picture 2" descr="Anaphase I Meiosis Illustration - Twinkl">
            <a:extLst>
              <a:ext uri="{FF2B5EF4-FFF2-40B4-BE49-F238E27FC236}">
                <a16:creationId xmlns:a16="http://schemas.microsoft.com/office/drawing/2014/main" id="{9FCDB9B3-E457-4DFE-9D30-9691DE60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51" y="1697575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8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C05AAE-78FF-4AEF-A9B6-B1F3B9D2A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10F7A-2DA5-47BB-A875-F83AF7DE18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Which is this phase?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7410" name="Picture 2" descr="BioRender | Life Science Icons">
            <a:extLst>
              <a:ext uri="{FF2B5EF4-FFF2-40B4-BE49-F238E27FC236}">
                <a16:creationId xmlns:a16="http://schemas.microsoft.com/office/drawing/2014/main" id="{691AB594-A2AA-4F22-83A1-847E41DA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80" y="1166858"/>
            <a:ext cx="2846672" cy="32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90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C05AAE-78FF-4AEF-A9B6-B1F3B9D2A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10F7A-2DA5-47BB-A875-F83AF7DE18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Which is this phase?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8434" name="Picture 2" descr="Telophase">
            <a:extLst>
              <a:ext uri="{FF2B5EF4-FFF2-40B4-BE49-F238E27FC236}">
                <a16:creationId xmlns:a16="http://schemas.microsoft.com/office/drawing/2014/main" id="{BB1BCE92-DF77-4B02-97D7-D1A7803C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1709050"/>
            <a:ext cx="4505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8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E8F02B-486A-463A-B68C-B6056E9E5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61E5-0944-4C1C-9172-42FF25D6B1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Quest Textbook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Can you now complete these questions on mitosis.</a:t>
            </a:r>
          </a:p>
          <a:p>
            <a:pPr marL="11430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03754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name different phases of mitosis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4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know what is involved in each phase of mitosis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4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discuss the importance of mitosis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600" dirty="0"/>
              <a:t>I will be able to describe the function of Mitosis and the steps involved</a:t>
            </a:r>
            <a:endParaRPr lang="en-US" sz="26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4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8DF345-AE99-4293-856A-8D64FE57F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dirty="0"/>
              <a:t>Which is which cell?</a:t>
            </a:r>
            <a:endParaRPr lang="en-US" sz="3000" dirty="0"/>
          </a:p>
        </p:txBody>
      </p:sp>
      <p:pic>
        <p:nvPicPr>
          <p:cNvPr id="1026" name="Picture 2" descr="Plant cell - Simple English Wikipedia, the free encyclopedia">
            <a:extLst>
              <a:ext uri="{FF2B5EF4-FFF2-40B4-BE49-F238E27FC236}">
                <a16:creationId xmlns:a16="http://schemas.microsoft.com/office/drawing/2014/main" id="{7FA8F27F-C732-407F-B5A0-9D7A2FC1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67" y="1533379"/>
            <a:ext cx="400291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arning Zone: The Living Animal">
            <a:extLst>
              <a:ext uri="{FF2B5EF4-FFF2-40B4-BE49-F238E27FC236}">
                <a16:creationId xmlns:a16="http://schemas.microsoft.com/office/drawing/2014/main" id="{F90E9156-83F2-4612-894C-E751EE78F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4346"/>
            <a:ext cx="4169019" cy="202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4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80945-562D-4597-8204-850CE6AE5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Match the term to the part of the cell</a:t>
            </a:r>
            <a:endParaRPr lang="en-US" dirty="0"/>
          </a:p>
        </p:txBody>
      </p:sp>
      <p:pic>
        <p:nvPicPr>
          <p:cNvPr id="2050" name="Picture 2" descr="What is a cell? | Animal cell project, Cells project, Human cell structure">
            <a:extLst>
              <a:ext uri="{FF2B5EF4-FFF2-40B4-BE49-F238E27FC236}">
                <a16:creationId xmlns:a16="http://schemas.microsoft.com/office/drawing/2014/main" id="{CB8EB0DC-6BA7-4DD2-A376-F5A2DBE3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2" y="1315328"/>
            <a:ext cx="4040048" cy="34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A4926A-4EAC-4AB1-945C-2851BAAF9E19}"/>
              </a:ext>
            </a:extLst>
          </p:cNvPr>
          <p:cNvSpPr/>
          <p:nvPr/>
        </p:nvSpPr>
        <p:spPr>
          <a:xfrm>
            <a:off x="1948375" y="1484142"/>
            <a:ext cx="1033976" cy="23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1D306-3D38-4E3B-A379-4DF74B79A244}"/>
              </a:ext>
            </a:extLst>
          </p:cNvPr>
          <p:cNvSpPr/>
          <p:nvPr/>
        </p:nvSpPr>
        <p:spPr>
          <a:xfrm>
            <a:off x="3922541" y="3034356"/>
            <a:ext cx="1033976" cy="23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E8699-AAE1-46EB-8F40-A7F5CB319EA6}"/>
              </a:ext>
            </a:extLst>
          </p:cNvPr>
          <p:cNvSpPr/>
          <p:nvPr/>
        </p:nvSpPr>
        <p:spPr>
          <a:xfrm>
            <a:off x="3134750" y="2171114"/>
            <a:ext cx="1033976" cy="23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A2181-EBD3-4A03-B0FC-98AC8391E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lant Cell - The Definitive Guide | Biology Dictionary">
            <a:extLst>
              <a:ext uri="{FF2B5EF4-FFF2-40B4-BE49-F238E27FC236}">
                <a16:creationId xmlns:a16="http://schemas.microsoft.com/office/drawing/2014/main" id="{949FBB65-44E9-4751-BFDC-F835DF0A1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34" y="1147934"/>
            <a:ext cx="6304331" cy="3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40C925-1D87-4C68-A8FD-96D31359EA9B}"/>
              </a:ext>
            </a:extLst>
          </p:cNvPr>
          <p:cNvSpPr/>
          <p:nvPr/>
        </p:nvSpPr>
        <p:spPr>
          <a:xfrm>
            <a:off x="1603717" y="1927274"/>
            <a:ext cx="766689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1D7F3-5BF1-4B53-B7F8-41FFD7634CC1}"/>
              </a:ext>
            </a:extLst>
          </p:cNvPr>
          <p:cNvSpPr/>
          <p:nvPr/>
        </p:nvSpPr>
        <p:spPr>
          <a:xfrm>
            <a:off x="1603716" y="2431073"/>
            <a:ext cx="766689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29F6F-5029-4318-B108-8ED5DE396FA8}"/>
              </a:ext>
            </a:extLst>
          </p:cNvPr>
          <p:cNvSpPr/>
          <p:nvPr/>
        </p:nvSpPr>
        <p:spPr>
          <a:xfrm>
            <a:off x="6644640" y="1735015"/>
            <a:ext cx="1079525" cy="27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CD543-D089-4F2A-AD04-D287A8B7D49F}"/>
              </a:ext>
            </a:extLst>
          </p:cNvPr>
          <p:cNvSpPr/>
          <p:nvPr/>
        </p:nvSpPr>
        <p:spPr>
          <a:xfrm>
            <a:off x="6644640" y="3131821"/>
            <a:ext cx="766689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45339D-B172-448D-A694-0E392231DBE5}"/>
              </a:ext>
            </a:extLst>
          </p:cNvPr>
          <p:cNvSpPr/>
          <p:nvPr/>
        </p:nvSpPr>
        <p:spPr>
          <a:xfrm>
            <a:off x="6644640" y="2778535"/>
            <a:ext cx="1008185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AE741B-BDEC-4F16-A0C3-1BE33BC4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3285775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Match the term and the definition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Nucleus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Golgi apparatus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Ribosome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Chloroplast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Cell wall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E3131-4E7B-4464-9451-4EB0BC6F2C5B}"/>
              </a:ext>
            </a:extLst>
          </p:cNvPr>
          <p:cNvSpPr txBox="1"/>
          <p:nvPr/>
        </p:nvSpPr>
        <p:spPr>
          <a:xfrm>
            <a:off x="4921349" y="4039402"/>
            <a:ext cx="38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entury Gothic" panose="020B0502020202020204" pitchFamily="34" charset="0"/>
              </a:rPr>
              <a:t>Control centre of the cell that holds DNA, and regulates growth and metabolism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3F363-65A9-40B2-B7AC-7C341A7C95BB}"/>
              </a:ext>
            </a:extLst>
          </p:cNvPr>
          <p:cNvSpPr txBox="1"/>
          <p:nvPr/>
        </p:nvSpPr>
        <p:spPr>
          <a:xfrm>
            <a:off x="4921349" y="940191"/>
            <a:ext cx="38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entury Gothic" panose="020B0502020202020204" pitchFamily="34" charset="0"/>
              </a:rPr>
              <a:t>Part of the cell that undergoes photosynthesis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0243C-42F0-484E-964B-DA2C27575E2E}"/>
              </a:ext>
            </a:extLst>
          </p:cNvPr>
          <p:cNvSpPr txBox="1"/>
          <p:nvPr/>
        </p:nvSpPr>
        <p:spPr>
          <a:xfrm>
            <a:off x="4921349" y="3280117"/>
            <a:ext cx="38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entury Gothic" panose="020B0502020202020204" pitchFamily="34" charset="0"/>
              </a:rPr>
              <a:t>Packages, modifies and sends proteins around the cell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119D7-F5F7-4198-A776-8B53DC9B07F8}"/>
              </a:ext>
            </a:extLst>
          </p:cNvPr>
          <p:cNvSpPr txBox="1"/>
          <p:nvPr/>
        </p:nvSpPr>
        <p:spPr>
          <a:xfrm>
            <a:off x="4921349" y="2520832"/>
            <a:ext cx="38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entury Gothic" panose="020B0502020202020204" pitchFamily="34" charset="0"/>
              </a:rPr>
              <a:t>Creates proteins in this part of the cell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0AF5F-C475-4D1F-97F8-9456925F4F5D}"/>
              </a:ext>
            </a:extLst>
          </p:cNvPr>
          <p:cNvSpPr txBox="1"/>
          <p:nvPr/>
        </p:nvSpPr>
        <p:spPr>
          <a:xfrm>
            <a:off x="4921349" y="1676400"/>
            <a:ext cx="38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entury Gothic" panose="020B0502020202020204" pitchFamily="34" charset="0"/>
              </a:rPr>
              <a:t>Provides structural support in a plant cell and controls shape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2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name different phases of mitosis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4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know what is involved in each phase of mitosis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4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discuss the importance of mitosis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600" dirty="0"/>
              <a:t>I will be able to describe the function of Mitosis and the steps involved</a:t>
            </a:r>
            <a:endParaRPr lang="en-US" sz="26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47BE26-CD70-4C7C-AC15-C7D416D1E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C7F1F-1E9F-4F0F-8CFB-CF0C15F321C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457807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In the human body we have trillions of cells that work together.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These are some of the types of cells in the human body.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098" name="Picture 2" descr="11 Different Types of Cells in the Human Body">
            <a:extLst>
              <a:ext uri="{FF2B5EF4-FFF2-40B4-BE49-F238E27FC236}">
                <a16:creationId xmlns:a16="http://schemas.microsoft.com/office/drawing/2014/main" id="{600A9C15-583B-4688-830A-D1A9508E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97" y="2067618"/>
            <a:ext cx="5166397" cy="29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4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D2850C-9B68-4A79-88BF-EB3604E2E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Mitosis and the steps involved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01441-25AE-4FA7-92F9-202B0A660B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7571542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dirty="0"/>
              <a:t>What happens when you cut your finger?</a:t>
            </a:r>
          </a:p>
          <a:p>
            <a:pPr marL="114300" indent="0">
              <a:buNone/>
            </a:pPr>
            <a:r>
              <a:rPr lang="en-US" sz="2400" dirty="0"/>
              <a:t>Will this cut last forever?</a:t>
            </a:r>
            <a:endParaRPr lang="en-AU" sz="2400" dirty="0"/>
          </a:p>
        </p:txBody>
      </p:sp>
      <p:pic>
        <p:nvPicPr>
          <p:cNvPr id="5122" name="Picture 2" descr="When paper cuts turn deadly">
            <a:extLst>
              <a:ext uri="{FF2B5EF4-FFF2-40B4-BE49-F238E27FC236}">
                <a16:creationId xmlns:a16="http://schemas.microsoft.com/office/drawing/2014/main" id="{32033770-CC52-4C4C-8B71-83DCE6A4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2167918"/>
            <a:ext cx="4115386" cy="27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F14DA-1548-4222-B4AB-17D1CA6BE938}"/>
              </a:ext>
            </a:extLst>
          </p:cNvPr>
          <p:cNvSpPr txBox="1"/>
          <p:nvPr/>
        </p:nvSpPr>
        <p:spPr>
          <a:xfrm>
            <a:off x="5458265" y="2278966"/>
            <a:ext cx="3080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entury Gothic" panose="020B0502020202020204" pitchFamily="34" charset="0"/>
              </a:rPr>
              <a:t>The skin will eventually grow and repair itself</a:t>
            </a:r>
          </a:p>
          <a:p>
            <a:endParaRPr lang="en-AU" sz="2000" dirty="0">
              <a:latin typeface="Century Gothic" panose="020B0502020202020204" pitchFamily="34" charset="0"/>
            </a:endParaRPr>
          </a:p>
          <a:p>
            <a:r>
              <a:rPr lang="en-AU" sz="2000" dirty="0">
                <a:latin typeface="Century Gothic" panose="020B0502020202020204" pitchFamily="34" charset="0"/>
              </a:rPr>
              <a:t>This process is called </a:t>
            </a:r>
            <a:r>
              <a:rPr lang="en-AU" sz="2000" b="1" dirty="0">
                <a:latin typeface="Century Gothic" panose="020B0502020202020204" pitchFamily="34" charset="0"/>
              </a:rPr>
              <a:t>MITOSIS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22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4E77B28-32E0-4A16-8D98-B0551C1AA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967D07-086B-4AE4-B611-86449B16CA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7E7D6F-5879-4C5E-A21D-390AAD6E553B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8f659357-f805-491c-ad0b-5621b2de6466"/>
    <ds:schemaRef ds:uri="http://schemas.microsoft.com/office/2006/documentManagement/types"/>
    <ds:schemaRef ds:uri="http://purl.org/dc/elements/1.1/"/>
    <ds:schemaRef ds:uri="d5c732d2-f217-444a-91d8-37c5714ca6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</Template>
  <TotalTime>3073</TotalTime>
  <Words>943</Words>
  <Application>Microsoft Office PowerPoint</Application>
  <PresentationFormat>On-screen Show (16:9)</PresentationFormat>
  <Paragraphs>153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will be able to describe the function of Mitosis and the steps involved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will be able to describe the function of Mitosis and the steps involved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MACPHERSON Cameron [Southern River College]</cp:lastModifiedBy>
  <cp:revision>18</cp:revision>
  <dcterms:created xsi:type="dcterms:W3CDTF">2019-06-16T09:54:44Z</dcterms:created>
  <dcterms:modified xsi:type="dcterms:W3CDTF">2024-08-05T04:24:40Z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</Properties>
</file>