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16" r:id="rId1"/>
  </p:sldMasterIdLst>
  <p:notesMasterIdLst>
    <p:notesMasterId r:id="rId27"/>
  </p:notesMasterIdLst>
  <p:handoutMasterIdLst>
    <p:handoutMasterId r:id="rId28"/>
  </p:handoutMasterIdLst>
  <p:sldIdLst>
    <p:sldId id="295" r:id="rId2"/>
    <p:sldId id="281" r:id="rId3"/>
    <p:sldId id="294" r:id="rId4"/>
    <p:sldId id="299" r:id="rId5"/>
    <p:sldId id="269" r:id="rId6"/>
    <p:sldId id="271" r:id="rId7"/>
    <p:sldId id="296" r:id="rId8"/>
    <p:sldId id="298" r:id="rId9"/>
    <p:sldId id="297" r:id="rId10"/>
    <p:sldId id="300" r:id="rId11"/>
    <p:sldId id="264" r:id="rId12"/>
    <p:sldId id="279" r:id="rId13"/>
    <p:sldId id="280" r:id="rId14"/>
    <p:sldId id="30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302" r:id="rId23"/>
    <p:sldId id="303" r:id="rId24"/>
    <p:sldId id="305" r:id="rId25"/>
    <p:sldId id="30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66C"/>
    <a:srgbClr val="A14986"/>
    <a:srgbClr val="674CA6"/>
    <a:srgbClr val="AC6851"/>
    <a:srgbClr val="B3FFFF"/>
    <a:srgbClr val="FFFFFF"/>
    <a:srgbClr val="3B8CC1"/>
    <a:srgbClr val="479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4631"/>
  </p:normalViewPr>
  <p:slideViewPr>
    <p:cSldViewPr snapToGrid="0" snapToObjects="1">
      <p:cViewPr varScale="1">
        <p:scale>
          <a:sx n="43" d="100"/>
          <a:sy n="43" d="100"/>
        </p:scale>
        <p:origin x="6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248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8E4B7C-96ED-E449-9693-B655C4671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09C4-E54C-A54E-B9F4-56C375E0D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D932-3578-6E4B-810C-4CF7533A98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9B4CA-DA29-0849-8519-4B81F4CE08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115A18-6E6E-F748-9363-1DB667F252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1C8-9A67-204B-8DB6-6C2E5B2C92D6}" type="datetimeFigureOut">
              <a:rPr lang="en-US" smtClean="0"/>
              <a:t>5/21/2020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31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5AC32-BD67-2C45-A28D-5517180A3BBA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EB0CA-5347-BE45-89FE-1F4448835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0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Se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95218" y="1053881"/>
            <a:ext cx="2572719" cy="495947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C2B4A-0943-CC42-BE38-4F715F7CAA2B}"/>
              </a:ext>
            </a:extLst>
          </p:cNvPr>
          <p:cNvSpPr txBox="1"/>
          <p:nvPr userDrawn="1"/>
        </p:nvSpPr>
        <p:spPr>
          <a:xfrm>
            <a:off x="517951" y="4565193"/>
            <a:ext cx="2734700" cy="1947917"/>
          </a:xfrm>
          <a:prstGeom prst="rect">
            <a:avLst/>
          </a:prstGeom>
          <a:noFill/>
        </p:spPr>
        <p:txBody>
          <a:bodyPr wrap="square" tIns="180000" rtlCol="0" anchor="t">
            <a:normAutofit/>
          </a:bodyPr>
          <a:lstStyle/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Think </a:t>
            </a:r>
          </a:p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Pair</a:t>
            </a:r>
          </a:p>
          <a:p>
            <a:r>
              <a:rPr lang="en-US" sz="36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4" y="1549400"/>
            <a:ext cx="11577177" cy="2929609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72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3252651" y="4754285"/>
            <a:ext cx="6037091" cy="1758825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37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a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7">
            <a:extLst>
              <a:ext uri="{FF2B5EF4-FFF2-40B4-BE49-F238E27FC236}">
                <a16:creationId xmlns:a16="http://schemas.microsoft.com/office/drawing/2014/main" id="{BA5CBAB5-B25F-4B4C-804A-AD021B9010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26EA-4EBE-2F4F-B4B3-8C66D44A3FDC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Independent Practice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A7343F6-8A3F-024A-BAB1-A40A1A630C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81597401-FB89-084B-955C-A0C7FAB024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82891C2-3E9D-4241-85E7-747B1595FB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8A690C59-B342-0648-BCE5-1C98B5A89A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7B4E049-9FD5-E24B-B3BE-5C09B449C3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5E376940-61D8-D142-9880-9EE380DE85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7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Comp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95218" y="1053881"/>
            <a:ext cx="2572719" cy="495947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74" y="1549400"/>
            <a:ext cx="11577177" cy="2929609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3065316" y="4735235"/>
            <a:ext cx="6037091" cy="1758825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60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0132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76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C9A6-C3C3-1344-A7AF-E28AE8BD4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C02E9-965D-3642-8248-4BC5A9E8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1FC826-CAEC-42F7-9520-E117B10FD9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DF60BA-B938-497D-AEF8-FB5FF248C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80580D-D8A5-41C3-A744-DBA500394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97C9E-E355-4C25-A5FB-F51B7E81A4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100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5256496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6"/>
            <a:ext cx="11577177" cy="424262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387784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 Disapp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5256496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6"/>
            <a:ext cx="11577177" cy="104222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 is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99969C1-6602-ED48-B174-C33A6E95ED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5218" y="3421620"/>
            <a:ext cx="11577177" cy="3158794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373734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95218" y="208656"/>
            <a:ext cx="3509866" cy="515262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24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95218" y="1873045"/>
            <a:ext cx="2203053" cy="495947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24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Easy English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5218" y="722387"/>
            <a:ext cx="11577177" cy="115065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60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5218" y="2386775"/>
            <a:ext cx="11577177" cy="4209967"/>
          </a:xfrm>
          <a:prstGeom prst="rect">
            <a:avLst/>
          </a:prstGeom>
          <a:noFill/>
        </p:spPr>
        <p:txBody>
          <a:bodyPr tIns="144000" bIns="0" anchor="ctr"/>
          <a:lstStyle>
            <a:lvl1pPr marL="0" indent="0" algn="ctr">
              <a:buNone/>
              <a:defRPr sz="6000" b="1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Target: Easy</a:t>
            </a:r>
          </a:p>
          <a:p>
            <a:pPr lvl="0"/>
            <a:r>
              <a:rPr lang="en-US" dirty="0"/>
              <a:t>Easy: Target</a:t>
            </a:r>
          </a:p>
        </p:txBody>
      </p:sp>
    </p:spTree>
    <p:extLst>
      <p:ext uri="{BB962C8B-B14F-4D97-AF65-F5344CB8AC3E}">
        <p14:creationId xmlns:p14="http://schemas.microsoft.com/office/powerpoint/2010/main" val="61999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Prior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E0C5E22-25B1-3743-B18A-9111EBF904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FC19F9-C449-6E4C-AC32-E587C71AC835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Activate Prior Knowledge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595EE4-C677-3149-AF01-E78433EE681A}"/>
              </a:ext>
            </a:extLst>
          </p:cNvPr>
          <p:cNvSpPr txBox="1"/>
          <p:nvPr userDrawn="1"/>
        </p:nvSpPr>
        <p:spPr>
          <a:xfrm>
            <a:off x="10195560" y="1010412"/>
            <a:ext cx="0" cy="0"/>
          </a:xfrm>
          <a:prstGeom prst="rect">
            <a:avLst/>
          </a:prstGeom>
          <a:solidFill>
            <a:srgbClr val="3B8CC1"/>
          </a:solidFill>
        </p:spPr>
        <p:txBody>
          <a:bodyPr wrap="none" rtlCol="0" anchor="ctr">
            <a:noAutofit/>
          </a:bodyPr>
          <a:lstStyle/>
          <a:p>
            <a:pPr algn="l"/>
            <a:endParaRPr lang="en-US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D065E96F-34B9-6940-8CF5-B5BC1E923D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Make the connection</a:t>
            </a:r>
            <a:endParaRPr lang="en-US" dirty="0"/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74718A69-45DC-3349-AC14-1CB203717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8F06128-C65E-E74D-8888-C3B0265B87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9CC4C70C-1C88-8242-822E-8EB858DBE3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DB394B8D-09B6-2D4C-A89A-411FA179F6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9E7179FB-4670-E449-82E2-2342DFBACF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94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3932381-72B7-B349-BBA8-6AFEB84E1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A473-568F-E948-8378-638693483165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Content Development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78A17B0-D745-3C43-93AB-662F15D9C1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C5AFB84F-2B6E-D646-B782-34B1A586BA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579A7DA-1AA6-6348-9480-0ABDE8E7E8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3DC620B8-B5B6-A546-998D-BB0D780266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3D9DD79-4FA4-9441-9CD5-FD3E0E184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6" name="Text Placeholder 48">
            <a:extLst>
              <a:ext uri="{FF2B5EF4-FFF2-40B4-BE49-F238E27FC236}">
                <a16:creationId xmlns:a16="http://schemas.microsoft.com/office/drawing/2014/main" id="{40DC7D38-E5DA-C74E-92F3-A6FCC9CC0E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87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Steps / 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AA64D5DD-9491-7244-8D83-7F535F058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8520F-CB36-4A45-A44F-F23C38DF455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 Steps / Guided Practice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FCF9CE4-B167-C647-830E-926D9BC11C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0749FB8D-5908-B440-BF2C-3B703391AA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210779-8122-F342-AF13-26D8416493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2564DDFE-656D-C84E-991A-DC05015CC9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42EB6E0-B7AD-6C40-89B8-5521B528F9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A21C2D16-2A8E-4B4B-8D58-4B389AAA6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64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s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7">
            <a:extLst>
              <a:ext uri="{FF2B5EF4-FFF2-40B4-BE49-F238E27FC236}">
                <a16:creationId xmlns:a16="http://schemas.microsoft.com/office/drawing/2014/main" id="{FCE3226E-4E89-B94B-8392-37AA41A250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1FBC2-8B0A-054F-BD50-5A1E7715384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Skills Check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D6AD4E2-8B86-1A42-B6B1-9794F63D24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3824608F-B525-2D45-9CFD-FDDDDC6F3A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8FBBDF4-8B54-6D40-BB00-9DB79EE3BD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CF892DE4-0989-9F4F-B9B9-0D50497971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04DAC59-2F1B-D344-B5E4-3DD118198D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EA6CD3E8-8EA8-D643-BBB5-EB619A5655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68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e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052CD39-86C7-5E45-A279-441BFB974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275" y="215154"/>
            <a:ext cx="9282113" cy="375396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OpenDyslexic" charset="0"/>
                <a:ea typeface="OpenDyslexic" charset="0"/>
                <a:cs typeface="OpenDyslexic" charset="0"/>
              </a:defRPr>
            </a:lvl1pPr>
            <a:lvl2pPr marL="4572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EBB26-204F-A049-A589-CBB9A02C05F4}"/>
              </a:ext>
            </a:extLst>
          </p:cNvPr>
          <p:cNvSpPr txBox="1"/>
          <p:nvPr userDrawn="1"/>
        </p:nvSpPr>
        <p:spPr>
          <a:xfrm>
            <a:off x="295275" y="590550"/>
            <a:ext cx="3779478" cy="317139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Relevance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7D734-81AA-2049-8345-B99B4BA91645}"/>
              </a:ext>
            </a:extLst>
          </p:cNvPr>
          <p:cNvSpPr txBox="1"/>
          <p:nvPr userDrawn="1"/>
        </p:nvSpPr>
        <p:spPr>
          <a:xfrm>
            <a:off x="10042358" y="86627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 fontScale="25000" lnSpcReduction="20000"/>
          </a:bodyPr>
          <a:lstStyle/>
          <a:p>
            <a:pPr algn="l"/>
            <a:endParaRPr lang="en-US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6A4E78-E152-CE41-A402-F83EB570A4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44135" y="287950"/>
            <a:ext cx="2162572" cy="2884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BB7D38D9-00D0-E94F-A56B-68FEB60A7F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6920" y="572262"/>
            <a:ext cx="215978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5A649CF-6F35-6240-8694-7D985FF77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4135" y="2395402"/>
            <a:ext cx="2162572" cy="288424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31" name="Text Placeholder 48">
            <a:extLst>
              <a:ext uri="{FF2B5EF4-FFF2-40B4-BE49-F238E27FC236}">
                <a16:creationId xmlns:a16="http://schemas.microsoft.com/office/drawing/2014/main" id="{73A7D846-854A-F34B-A7E6-331D90F802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920" y="2676906"/>
            <a:ext cx="2163007" cy="1754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B421E4A7-84CE-D441-9E4B-33DE3CF3A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44135" y="4502854"/>
            <a:ext cx="2162572" cy="288424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33" name="Text Placeholder 48">
            <a:extLst>
              <a:ext uri="{FF2B5EF4-FFF2-40B4-BE49-F238E27FC236}">
                <a16:creationId xmlns:a16="http://schemas.microsoft.com/office/drawing/2014/main" id="{DC7FFA7A-C37D-F846-868C-88068206D2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46920" y="4787720"/>
            <a:ext cx="2159787" cy="10624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>
              <a:buNone/>
              <a:defRPr sz="12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22514" y="1378857"/>
            <a:ext cx="9054874" cy="497840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algn="l"/>
            <a:endParaRPr lang="en-US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11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43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28" r:id="rId2"/>
    <p:sldLayoutId id="2147484229" r:id="rId3"/>
    <p:sldLayoutId id="2147484230" r:id="rId4"/>
    <p:sldLayoutId id="2147484222" r:id="rId5"/>
    <p:sldLayoutId id="2147484219" r:id="rId6"/>
    <p:sldLayoutId id="2147484220" r:id="rId7"/>
    <p:sldLayoutId id="2147484221" r:id="rId8"/>
    <p:sldLayoutId id="2147484218" r:id="rId9"/>
    <p:sldLayoutId id="2147484223" r:id="rId10"/>
    <p:sldLayoutId id="2147484231" r:id="rId11"/>
    <p:sldLayoutId id="2147484232" r:id="rId12"/>
    <p:sldLayoutId id="2147484233" r:id="rId13"/>
    <p:sldLayoutId id="214748423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mOKmjYwfDGU?start=2&amp;feature=oembe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ywDOiNEdJVc?feature=oembed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Respiratory System | The Dr. Binocs Show | Learn Videos For Kids">
            <a:hlinkClick r:id="" action="ppaction://media"/>
            <a:extLst>
              <a:ext uri="{FF2B5EF4-FFF2-40B4-BE49-F238E27FC236}">
                <a16:creationId xmlns:a16="http://schemas.microsoft.com/office/drawing/2014/main" id="{9786E348-89EE-42CA-A960-05A90AA24C6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47472" y="201188"/>
            <a:ext cx="11476666" cy="64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0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and locate important bones in the skeletal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F7B5-98FA-4958-B136-7D32856284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094-C54F-40D6-84FE-8B95D3B081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Why does your body need protection?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FB26E4-DD3C-4B90-8F7D-62E659C965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1350" y="2324190"/>
            <a:ext cx="2162572" cy="288424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2C5C18-CE00-45A6-B37C-846DFA39B5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4135" y="2609056"/>
            <a:ext cx="2159787" cy="1062455"/>
          </a:xfrm>
        </p:spPr>
        <p:txBody>
          <a:bodyPr/>
          <a:lstStyle/>
          <a:p>
            <a:r>
              <a:rPr lang="en-GB" dirty="0"/>
              <a:t>Skeletal system: The framework of the body, consisting of bones and other connective tissues.</a:t>
            </a:r>
            <a:endParaRPr lang="en-US" dirty="0"/>
          </a:p>
          <a:p>
            <a:endParaRPr lang="en-AU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13361D1-B681-47BC-AFCB-EB7AEA1C1C5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11175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/>
              <a:t>What are the functions of these bones?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CFE1DBC7-C3FD-4D4A-9FE1-C0BF1FD4CC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704033"/>
              </p:ext>
            </p:extLst>
          </p:nvPr>
        </p:nvGraphicFramePr>
        <p:xfrm>
          <a:off x="457200" y="1915886"/>
          <a:ext cx="8299132" cy="472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783">
                  <a:extLst>
                    <a:ext uri="{9D8B030D-6E8A-4147-A177-3AD203B41FA5}">
                      <a16:colId xmlns:a16="http://schemas.microsoft.com/office/drawing/2014/main" val="959219205"/>
                    </a:ext>
                  </a:extLst>
                </a:gridCol>
                <a:gridCol w="2074783">
                  <a:extLst>
                    <a:ext uri="{9D8B030D-6E8A-4147-A177-3AD203B41FA5}">
                      <a16:colId xmlns:a16="http://schemas.microsoft.com/office/drawing/2014/main" val="3273960180"/>
                    </a:ext>
                  </a:extLst>
                </a:gridCol>
                <a:gridCol w="2074783">
                  <a:extLst>
                    <a:ext uri="{9D8B030D-6E8A-4147-A177-3AD203B41FA5}">
                      <a16:colId xmlns:a16="http://schemas.microsoft.com/office/drawing/2014/main" val="1190646190"/>
                    </a:ext>
                  </a:extLst>
                </a:gridCol>
                <a:gridCol w="2074783">
                  <a:extLst>
                    <a:ext uri="{9D8B030D-6E8A-4147-A177-3AD203B41FA5}">
                      <a16:colId xmlns:a16="http://schemas.microsoft.com/office/drawing/2014/main" val="2247019252"/>
                    </a:ext>
                  </a:extLst>
                </a:gridCol>
              </a:tblGrid>
              <a:tr h="393913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Protection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Support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Movement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687710738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Skull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2226785338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Clavicle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513412505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Sternum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3597899448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Rib Cage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2812738562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Vertebral Column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264130050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Humorous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202765693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Radius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3252340773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Ulna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682160890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Femur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3073204917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/>
                        <a:t>Tibia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741927036"/>
                  </a:ext>
                </a:extLst>
              </a:tr>
              <a:tr h="393913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Fibia</a:t>
                      </a:r>
                      <a:endParaRPr lang="en-US" sz="1800" b="1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43249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54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2">
            <a:extLst>
              <a:ext uri="{FF2B5EF4-FFF2-40B4-BE49-F238E27FC236}">
                <a16:creationId xmlns:a16="http://schemas.microsoft.com/office/drawing/2014/main" id="{6AC4EE98-018D-4F97-9090-0C540F8E5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0242" name="Text Box 3">
            <a:extLst>
              <a:ext uri="{FF2B5EF4-FFF2-40B4-BE49-F238E27FC236}">
                <a16:creationId xmlns:a16="http://schemas.microsoft.com/office/drawing/2014/main" id="{B07A3F1F-E61D-4C75-B94B-396B74C3D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3AFB89C6-D94A-40A0-BB34-D38B0965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3B854003-1FD9-47F0-991F-CB612DEB2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2787650"/>
            <a:ext cx="12955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Skull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67A7CE8E-6842-41D2-9FA3-EFA279E910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9151" y="765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93290868-B922-46BC-BB62-EB6C4F2D98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499747CD-2CE2-4746-8C9E-D5F9A154A26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ldLvl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2">
            <a:extLst>
              <a:ext uri="{FF2B5EF4-FFF2-40B4-BE49-F238E27FC236}">
                <a16:creationId xmlns:a16="http://schemas.microsoft.com/office/drawing/2014/main" id="{C677FC3D-D17F-407A-A04E-B8CE1F002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1266" name="Text Box 3">
            <a:extLst>
              <a:ext uri="{FF2B5EF4-FFF2-40B4-BE49-F238E27FC236}">
                <a16:creationId xmlns:a16="http://schemas.microsoft.com/office/drawing/2014/main" id="{CD8EE2DA-7052-4388-830D-DDEF326C4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59024385-939A-4207-8E3A-CF7AEEF16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248C0066-0B1D-4999-842F-834D02E9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2787650"/>
            <a:ext cx="19800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Clavicle</a:t>
            </a:r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FBE0A3DA-71E0-4235-B2BB-785CA74974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9151" y="765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92C53CDA-CEBA-43E9-9AAA-AC7F52667C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2">
            <a:extLst>
              <a:ext uri="{FF2B5EF4-FFF2-40B4-BE49-F238E27FC236}">
                <a16:creationId xmlns:a16="http://schemas.microsoft.com/office/drawing/2014/main" id="{6649ECD6-54E2-4AFE-BF29-EE95E3710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2290" name="Text Box 3">
            <a:extLst>
              <a:ext uri="{FF2B5EF4-FFF2-40B4-BE49-F238E27FC236}">
                <a16:creationId xmlns:a16="http://schemas.microsoft.com/office/drawing/2014/main" id="{9D93E0C7-1A13-44E5-8D7A-BB190B2C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7FDE060C-7F03-4CEA-A72D-D59498D6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09A19BE8-6D24-4957-8B75-835450DF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2787650"/>
            <a:ext cx="21242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Sternum</a:t>
            </a:r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0454A973-21D4-4D7F-810C-D7D89E68C46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9151" y="765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39137544-5B47-4DD5-A2BE-5DFFB5EFEA8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2">
            <a:extLst>
              <a:ext uri="{FF2B5EF4-FFF2-40B4-BE49-F238E27FC236}">
                <a16:creationId xmlns:a16="http://schemas.microsoft.com/office/drawing/2014/main" id="{C3CD572F-B34D-4F3A-82BC-CA7AE295D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 dirty="0"/>
              <a:t>Protection</a:t>
            </a:r>
          </a:p>
        </p:txBody>
      </p:sp>
      <p:sp>
        <p:nvSpPr>
          <p:cNvPr id="13314" name="Text Box 3">
            <a:extLst>
              <a:ext uri="{FF2B5EF4-FFF2-40B4-BE49-F238E27FC236}">
                <a16:creationId xmlns:a16="http://schemas.microsoft.com/office/drawing/2014/main" id="{FFDF4F1E-8934-4C1E-9E7F-7160F691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3315" name="Text Box 4">
            <a:extLst>
              <a:ext uri="{FF2B5EF4-FFF2-40B4-BE49-F238E27FC236}">
                <a16:creationId xmlns:a16="http://schemas.microsoft.com/office/drawing/2014/main" id="{A8E15F53-D6D9-4339-AF2E-35E33ED72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C59EAFF0-7C6E-49E0-A04E-489740CC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2787650"/>
            <a:ext cx="23230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Rib Cage</a:t>
            </a:r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6829C4BC-5205-462E-B903-3826CE53164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9151" y="765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7">
            <a:extLst>
              <a:ext uri="{FF2B5EF4-FFF2-40B4-BE49-F238E27FC236}">
                <a16:creationId xmlns:a16="http://schemas.microsoft.com/office/drawing/2014/main" id="{44EF54B3-AE6C-4955-B64C-31A1A04EC70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ldLvl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2">
            <a:extLst>
              <a:ext uri="{FF2B5EF4-FFF2-40B4-BE49-F238E27FC236}">
                <a16:creationId xmlns:a16="http://schemas.microsoft.com/office/drawing/2014/main" id="{E625348B-97F4-426D-857A-93D459A1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4338" name="Text Box 3">
            <a:extLst>
              <a:ext uri="{FF2B5EF4-FFF2-40B4-BE49-F238E27FC236}">
                <a16:creationId xmlns:a16="http://schemas.microsoft.com/office/drawing/2014/main" id="{3430B092-13D3-4023-BD7D-C7FB3F801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AFD1157E-A0F5-4225-8F89-8B884EE1E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39984E82-EE91-4039-BF2F-8E5EE1FA1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4" y="2781301"/>
            <a:ext cx="4137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Vertebral Column</a:t>
            </a:r>
          </a:p>
        </p:txBody>
      </p:sp>
      <p:sp>
        <p:nvSpPr>
          <p:cNvPr id="14342" name="Oval 6">
            <a:extLst>
              <a:ext uri="{FF2B5EF4-FFF2-40B4-BE49-F238E27FC236}">
                <a16:creationId xmlns:a16="http://schemas.microsoft.com/office/drawing/2014/main" id="{9AB0F51C-14BE-4BCE-B12C-000A9E05B3B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9151" y="765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Oval 7">
            <a:extLst>
              <a:ext uri="{FF2B5EF4-FFF2-40B4-BE49-F238E27FC236}">
                <a16:creationId xmlns:a16="http://schemas.microsoft.com/office/drawing/2014/main" id="{A5B01234-C746-4C4F-A7DD-8B3D6CF021C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Oval 8">
            <a:extLst>
              <a:ext uri="{FF2B5EF4-FFF2-40B4-BE49-F238E27FC236}">
                <a16:creationId xmlns:a16="http://schemas.microsoft.com/office/drawing/2014/main" id="{889C9222-D5C8-4CB4-8007-AD2D34CEAF9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2">
            <a:extLst>
              <a:ext uri="{FF2B5EF4-FFF2-40B4-BE49-F238E27FC236}">
                <a16:creationId xmlns:a16="http://schemas.microsoft.com/office/drawing/2014/main" id="{D47F3807-DE50-4EAC-9296-64ACA3712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5362" name="Text Box 3">
            <a:extLst>
              <a:ext uri="{FF2B5EF4-FFF2-40B4-BE49-F238E27FC236}">
                <a16:creationId xmlns:a16="http://schemas.microsoft.com/office/drawing/2014/main" id="{5116CBA6-B879-49A2-95A4-E0EE346F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D3B556D-2CF4-4020-81A9-0BE6FFA61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068DD0FB-999A-4D78-8735-6C28F61A9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2787650"/>
            <a:ext cx="22669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Humerus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6E19AF79-BBB4-42DF-A345-BC5735EBFC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85BB70E0-0417-4856-81B1-39AA9A00D4D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>
            <a:extLst>
              <a:ext uri="{FF2B5EF4-FFF2-40B4-BE49-F238E27FC236}">
                <a16:creationId xmlns:a16="http://schemas.microsoft.com/office/drawing/2014/main" id="{D1701803-D5F3-46F7-B5BE-538AEB9A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6386" name="Text Box 3">
            <a:extLst>
              <a:ext uri="{FF2B5EF4-FFF2-40B4-BE49-F238E27FC236}">
                <a16:creationId xmlns:a16="http://schemas.microsoft.com/office/drawing/2014/main" id="{7193D240-8EB3-42D4-9DC5-66F9338AB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6387" name="Text Box 4">
            <a:extLst>
              <a:ext uri="{FF2B5EF4-FFF2-40B4-BE49-F238E27FC236}">
                <a16:creationId xmlns:a16="http://schemas.microsoft.com/office/drawing/2014/main" id="{C09E9A63-4848-465B-A899-A3D6F450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319403EC-F110-477D-9264-100F1333D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6" y="2787650"/>
            <a:ext cx="17812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Radius</a:t>
            </a:r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26B37BD7-A922-40BC-8F23-432066EE22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Oval 7">
            <a:extLst>
              <a:ext uri="{FF2B5EF4-FFF2-40B4-BE49-F238E27FC236}">
                <a16:creationId xmlns:a16="http://schemas.microsoft.com/office/drawing/2014/main" id="{617FF55A-D3D7-4BD2-9F6D-681C4F900C2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2">
            <a:extLst>
              <a:ext uri="{FF2B5EF4-FFF2-40B4-BE49-F238E27FC236}">
                <a16:creationId xmlns:a16="http://schemas.microsoft.com/office/drawing/2014/main" id="{E7720BA3-6336-419A-B2F8-995967C4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7410" name="Text Box 3">
            <a:extLst>
              <a:ext uri="{FF2B5EF4-FFF2-40B4-BE49-F238E27FC236}">
                <a16:creationId xmlns:a16="http://schemas.microsoft.com/office/drawing/2014/main" id="{1B5FAB22-7461-40A1-A613-84096A607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CB1D3392-82B1-4D8C-8998-B97323CEC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7584281C-C0DA-46FB-8220-205F00E7D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2787650"/>
            <a:ext cx="12394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Ulna</a:t>
            </a: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CAB09AD4-BAAD-49D9-89B8-854AE36EB3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0A2EF3D5-099E-4D1C-B565-26339ED3912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2">
            <a:extLst>
              <a:ext uri="{FF2B5EF4-FFF2-40B4-BE49-F238E27FC236}">
                <a16:creationId xmlns:a16="http://schemas.microsoft.com/office/drawing/2014/main" id="{38BE361E-B7E8-4027-9F81-E28E10076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 dirty="0"/>
              <a:t>Protection</a:t>
            </a:r>
          </a:p>
        </p:txBody>
      </p:sp>
      <p:sp>
        <p:nvSpPr>
          <p:cNvPr id="18434" name="Text Box 3">
            <a:extLst>
              <a:ext uri="{FF2B5EF4-FFF2-40B4-BE49-F238E27FC236}">
                <a16:creationId xmlns:a16="http://schemas.microsoft.com/office/drawing/2014/main" id="{F79D5BE7-16DA-4299-8001-3E5B672B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EA258ADE-767B-4A97-806F-EEAA7A44E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F7C4D713-9342-437B-B733-B96EB9625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2787650"/>
            <a:ext cx="16674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Femur</a:t>
            </a:r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3C5C41EC-47F9-46C2-AA21-40A45F27266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AC235045-994D-4A21-BF36-9649A5F180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1199" y="1494971"/>
            <a:ext cx="10798630" cy="2583543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Autofit/>
          </a:bodyPr>
          <a:lstStyle/>
          <a:p>
            <a:pPr algn="l"/>
            <a:r>
              <a:rPr lang="en-US" sz="8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THE SKELETAL SYSTEM</a:t>
            </a:r>
          </a:p>
        </p:txBody>
      </p:sp>
    </p:spTree>
    <p:extLst>
      <p:ext uri="{BB962C8B-B14F-4D97-AF65-F5344CB8AC3E}">
        <p14:creationId xmlns:p14="http://schemas.microsoft.com/office/powerpoint/2010/main" val="128524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2">
            <a:extLst>
              <a:ext uri="{FF2B5EF4-FFF2-40B4-BE49-F238E27FC236}">
                <a16:creationId xmlns:a16="http://schemas.microsoft.com/office/drawing/2014/main" id="{7CE9078A-09F3-4910-82BC-7D410EDF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19458" name="Text Box 3">
            <a:extLst>
              <a:ext uri="{FF2B5EF4-FFF2-40B4-BE49-F238E27FC236}">
                <a16:creationId xmlns:a16="http://schemas.microsoft.com/office/drawing/2014/main" id="{A473BB75-4598-4E6D-B3B7-1A63E53C5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17736214-C324-4AA2-A5EA-C7FB73F08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E85E8BD0-57BF-4C63-85B3-665EC3FB5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2787651"/>
            <a:ext cx="1282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Tibia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2F10658E-318C-4888-A8E6-4C5C25CC0C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F2993CC4-2A1E-44C2-A0F5-6D84F054A8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2">
            <a:extLst>
              <a:ext uri="{FF2B5EF4-FFF2-40B4-BE49-F238E27FC236}">
                <a16:creationId xmlns:a16="http://schemas.microsoft.com/office/drawing/2014/main" id="{1D8C0E15-C1C6-4E4F-8288-CDF3EF15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301"/>
            <a:ext cx="43396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Protection</a:t>
            </a:r>
          </a:p>
        </p:txBody>
      </p:sp>
      <p:sp>
        <p:nvSpPr>
          <p:cNvPr id="20482" name="Text Box 3">
            <a:extLst>
              <a:ext uri="{FF2B5EF4-FFF2-40B4-BE49-F238E27FC236}">
                <a16:creationId xmlns:a16="http://schemas.microsoft.com/office/drawing/2014/main" id="{64FB4768-16C3-454B-9DA9-AAC8255FA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2727325"/>
            <a:ext cx="33845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Support</a:t>
            </a:r>
            <a:endParaRPr lang="en-GB" altLang="en-US"/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83AB6F64-2973-45B9-BD36-10A1C673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832350"/>
            <a:ext cx="445135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/>
              <a:t>Movement</a:t>
            </a:r>
            <a:endParaRPr lang="en-GB" altLang="en-US"/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C6FFC2A8-2D82-4BC7-8D5D-BEBAA5346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2787650"/>
            <a:ext cx="158088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000"/>
              <a:t>Fibula</a:t>
            </a:r>
          </a:p>
        </p:txBody>
      </p:sp>
      <p:sp>
        <p:nvSpPr>
          <p:cNvPr id="20486" name="Oval 6">
            <a:extLst>
              <a:ext uri="{FF2B5EF4-FFF2-40B4-BE49-F238E27FC236}">
                <a16:creationId xmlns:a16="http://schemas.microsoft.com/office/drawing/2014/main" id="{B647343D-3060-49CA-9CD9-0BF582ECD78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2924175"/>
            <a:ext cx="1152525" cy="1081088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7" name="Oval 7">
            <a:extLst>
              <a:ext uri="{FF2B5EF4-FFF2-40B4-BE49-F238E27FC236}">
                <a16:creationId xmlns:a16="http://schemas.microsoft.com/office/drawing/2014/main" id="{3FB59565-647A-4485-8CE2-38F984CF39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165476" y="5013325"/>
            <a:ext cx="1152525" cy="1079500"/>
          </a:xfrm>
          <a:prstGeom prst="ellipse">
            <a:avLst/>
          </a:prstGeom>
          <a:noFill/>
          <a:ln w="165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bldLvl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and locate important bones in the skeletal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F7B5-98FA-4958-B136-7D32856284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094-C54F-40D6-84FE-8B95D3B081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Why does your body need protection?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FB26E4-DD3C-4B90-8F7D-62E659C965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1350" y="2324190"/>
            <a:ext cx="2162572" cy="288424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2C5C18-CE00-45A6-B37C-846DFA39B5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4135" y="2609056"/>
            <a:ext cx="2159787" cy="1062455"/>
          </a:xfrm>
        </p:spPr>
        <p:txBody>
          <a:bodyPr/>
          <a:lstStyle/>
          <a:p>
            <a:r>
              <a:rPr lang="en-GB" dirty="0"/>
              <a:t>Skeletal system: The framework of the body, consisting of bones and other connective tissues.</a:t>
            </a:r>
            <a:endParaRPr lang="en-US" dirty="0"/>
          </a:p>
          <a:p>
            <a:endParaRPr lang="en-AU" dirty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59B22DCF-93A6-480A-ABA8-639B22B7A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77887"/>
            <a:ext cx="493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/>
              <a:t>What do these bones protect?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8597766-CFF3-43D5-8513-82BB078C4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1725612"/>
            <a:ext cx="954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/>
              <a:t>Skull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2171AC2E-8FE5-434D-9F43-8BED4E649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2789237"/>
            <a:ext cx="15287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/>
              <a:t>Sternum</a:t>
            </a:r>
            <a:endParaRPr lang="en-GB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AA51126-57BF-401A-A4A8-B747F1801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3852862"/>
            <a:ext cx="1668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/>
              <a:t>Rib Cage</a:t>
            </a:r>
            <a:endParaRPr lang="en-GB" altLang="en-US"/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1643E1EE-7ABE-464C-AB59-58965E440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4914900"/>
            <a:ext cx="2757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/>
              <a:t>Vertebral Clumn</a:t>
            </a:r>
            <a:endParaRPr lang="en-GB" altLang="en-US"/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D5B5E749-AA2C-4C3B-8DF7-C25C2AD22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5978525"/>
            <a:ext cx="1430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/>
              <a:t>Clavicle</a:t>
            </a:r>
            <a:endParaRPr lang="en-GB" alt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C72E45F2-1CA1-4C84-B612-1E0FCB1B3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1725612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FF0000"/>
                </a:solidFill>
              </a:rPr>
              <a:t>Brain</a:t>
            </a:r>
          </a:p>
        </p:txBody>
      </p:sp>
      <p:sp>
        <p:nvSpPr>
          <p:cNvPr id="19" name="Text Box 9">
            <a:extLst>
              <a:ext uri="{FF2B5EF4-FFF2-40B4-BE49-F238E27FC236}">
                <a16:creationId xmlns:a16="http://schemas.microsoft.com/office/drawing/2014/main" id="{C59C3652-EFA9-4152-9A73-E862F3334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2789237"/>
            <a:ext cx="2698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FF0000"/>
                </a:solidFill>
              </a:rPr>
              <a:t>Heart and lungs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5E2A0686-DFBB-4470-BA27-DE305D4B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3852862"/>
            <a:ext cx="26987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FF0000"/>
                </a:solidFill>
              </a:rPr>
              <a:t>Heart and lungs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9CC8DA1A-8533-4A67-BC8B-99DF6E84F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4914900"/>
            <a:ext cx="196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FF0000"/>
                </a:solidFill>
              </a:rPr>
              <a:t>Spinal cord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29DC684F-9012-4BF4-9A03-5E0D16BA5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75" y="5978525"/>
            <a:ext cx="23034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>
                <a:solidFill>
                  <a:srgbClr val="FF0000"/>
                </a:solidFill>
              </a:rPr>
              <a:t>Nerve bundle</a:t>
            </a:r>
          </a:p>
        </p:txBody>
      </p:sp>
    </p:spTree>
    <p:extLst>
      <p:ext uri="{BB962C8B-B14F-4D97-AF65-F5344CB8AC3E}">
        <p14:creationId xmlns:p14="http://schemas.microsoft.com/office/powerpoint/2010/main" val="158568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utoUpdateAnimBg="0"/>
      <p:bldP spid="11" grpId="0" bldLvl="0" autoUpdateAnimBg="0"/>
      <p:bldP spid="13" grpId="0" bldLvl="0" autoUpdateAnimBg="0"/>
      <p:bldP spid="14" grpId="0" bldLvl="0" autoUpdateAnimBg="0"/>
      <p:bldP spid="16" grpId="0" bldLvl="0" autoUpdateAnimBg="0"/>
      <p:bldP spid="17" grpId="0" bldLvl="0" autoUpdateAnimBg="0"/>
      <p:bldP spid="18" grpId="0" bldLvl="0" autoUpdateAnimBg="0"/>
      <p:bldP spid="19" grpId="0" bldLvl="0" autoUpdateAnimBg="0"/>
      <p:bldP spid="20" grpId="0" bldLvl="0" autoUpdateAnimBg="0"/>
      <p:bldP spid="21" grpId="0" bldLvl="0" autoUpdateAnimBg="0"/>
      <p:bldP spid="22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and locate important bones in the skeletal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F7B5-98FA-4958-B136-7D32856284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094-C54F-40D6-84FE-8B95D3B081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Why does your body need protection?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FB26E4-DD3C-4B90-8F7D-62E659C965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1350" y="2324190"/>
            <a:ext cx="2162572" cy="288424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2C5C18-CE00-45A6-B37C-846DFA39B5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4135" y="2609056"/>
            <a:ext cx="2159787" cy="1062455"/>
          </a:xfrm>
        </p:spPr>
        <p:txBody>
          <a:bodyPr/>
          <a:lstStyle/>
          <a:p>
            <a:r>
              <a:rPr lang="en-GB" dirty="0"/>
              <a:t>Skeletal system: The framework of the body, consisting of bones and other connective tissues.</a:t>
            </a:r>
            <a:endParaRPr lang="en-US" dirty="0"/>
          </a:p>
          <a:p>
            <a:endParaRPr lang="en-AU" dirty="0"/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4E864C59-AA51-485D-AA4C-49FFB6F6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08050"/>
            <a:ext cx="7234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/>
              <a:t>At what age does half of our skeletal mass develop?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F76C3764-B294-4D67-AB4F-20F899C6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87550"/>
            <a:ext cx="826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/>
              <a:t>What vitamins and minerals are important for strong bones?</a:t>
            </a: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73BB040C-A11D-4588-828E-5AECC461E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067050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/>
              <a:t>How much time is recommended to be out in the sun each week?</a:t>
            </a:r>
            <a:endParaRPr lang="en-GB" altLang="en-US"/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B4BEEE42-8F19-436D-8633-732D625EC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511675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/>
              <a:t>What food or drink is important in making bones strong?</a:t>
            </a:r>
            <a:endParaRPr lang="en-GB" altLang="en-US"/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3AD562F7-CB34-4D36-A4FC-9D5E3189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589588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400"/>
              <a:t>What can help protect strong bones?</a:t>
            </a:r>
            <a:endParaRPr lang="en-GB" altLang="en-US"/>
          </a:p>
        </p:txBody>
      </p:sp>
      <p:sp>
        <p:nvSpPr>
          <p:cNvPr id="28" name="Text Box 8">
            <a:extLst>
              <a:ext uri="{FF2B5EF4-FFF2-40B4-BE49-F238E27FC236}">
                <a16:creationId xmlns:a16="http://schemas.microsoft.com/office/drawing/2014/main" id="{547C20A5-5C66-41DF-BEB8-5C96E182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1484313"/>
            <a:ext cx="2403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Between 11 - 20</a:t>
            </a:r>
          </a:p>
        </p:txBody>
      </p:sp>
      <p:sp>
        <p:nvSpPr>
          <p:cNvPr id="29" name="Text Box 9">
            <a:extLst>
              <a:ext uri="{FF2B5EF4-FFF2-40B4-BE49-F238E27FC236}">
                <a16:creationId xmlns:a16="http://schemas.microsoft.com/office/drawing/2014/main" id="{4A2BD6B6-21A1-47E9-8F2B-CDE2903F9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2495550"/>
            <a:ext cx="328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Calcium and Vitamin D</a:t>
            </a:r>
            <a:endParaRPr lang="ko-KR" altLang="en-US">
              <a:ea typeface="Gulim" panose="020B0503020000020004" pitchFamily="34" charset="-127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42E85128-5CB4-45BC-9846-DBFFE850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3910013"/>
            <a:ext cx="226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5 to 15 minutes</a:t>
            </a:r>
            <a:endParaRPr lang="ko-KR" altLang="en-US">
              <a:ea typeface="Gulim" panose="020B0503020000020004" pitchFamily="34" charset="-127"/>
            </a:endParaRPr>
          </a:p>
        </p:txBody>
      </p:sp>
      <p:sp>
        <p:nvSpPr>
          <p:cNvPr id="31" name="Text Box 11">
            <a:extLst>
              <a:ext uri="{FF2B5EF4-FFF2-40B4-BE49-F238E27FC236}">
                <a16:creationId xmlns:a16="http://schemas.microsoft.com/office/drawing/2014/main" id="{19FAA6DF-F8EE-46A5-A90B-CC674498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3910013"/>
            <a:ext cx="440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- we get vitamin D from the sun</a:t>
            </a:r>
            <a:endParaRPr lang="ko-KR" altLang="en-US">
              <a:ea typeface="Gulim" panose="020B0503020000020004" pitchFamily="34" charset="-127"/>
            </a:endParaRP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A41FB72B-CCCF-401E-8546-EC4EC825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4995863"/>
            <a:ext cx="72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Milk</a:t>
            </a:r>
            <a:endParaRPr lang="ko-KR" altLang="en-US">
              <a:ea typeface="Gulim" panose="020B0503020000020004" pitchFamily="34" charset="-127"/>
            </a:endParaRP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52F2BEFB-E0AB-4C0B-A285-2F2D44264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900" y="4995863"/>
            <a:ext cx="392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- has calcium and vitamin D</a:t>
            </a:r>
            <a:endParaRPr lang="ko-KR" altLang="en-US">
              <a:ea typeface="Gulim" panose="020B0503020000020004" pitchFamily="34" charset="-127"/>
            </a:endParaRPr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id="{F05EB2B0-2901-41FB-A654-61F2B0202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913" y="6037263"/>
            <a:ext cx="135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Exercise</a:t>
            </a:r>
            <a:endParaRPr lang="ko-KR" altLang="en-US">
              <a:ea typeface="Gulim" panose="020B0503020000020004" pitchFamily="34" charset="-127"/>
            </a:endParaRP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17717EA4-3C9A-4DCA-89C0-0EE58549E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6037263"/>
            <a:ext cx="362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ko-KR" altLang="en-US" sz="2400">
                <a:solidFill>
                  <a:srgbClr val="FF0000"/>
                </a:solidFill>
                <a:ea typeface="Gulim" panose="020B0503020000020004" pitchFamily="34" charset="-127"/>
              </a:rPr>
              <a:t>- like walking and running</a:t>
            </a:r>
            <a:endParaRPr lang="ko-KR" altLang="en-US">
              <a:ea typeface="Gulim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65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utoUpdateAnimBg="0"/>
      <p:bldP spid="24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bldLvl="0" autoUpdateAnimBg="0"/>
      <p:bldP spid="34" grpId="0" bldLvl="0" autoUpdateAnimBg="0"/>
      <p:bldP spid="35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and locate important bones in the skeletal system</a:t>
            </a:r>
          </a:p>
        </p:txBody>
      </p:sp>
      <p:pic>
        <p:nvPicPr>
          <p:cNvPr id="5" name="Online Media 4" title="Bones | The Dr. Binocs Show | Learn Videos For Kids">
            <a:hlinkClick r:id="" action="ppaction://media"/>
            <a:extLst>
              <a:ext uri="{FF2B5EF4-FFF2-40B4-BE49-F238E27FC236}">
                <a16:creationId xmlns:a16="http://schemas.microsoft.com/office/drawing/2014/main" id="{7C54F2D0-A28F-40AB-B9E7-4D60CF025F4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5275" y="646514"/>
            <a:ext cx="10755543" cy="604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0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4928B-7D57-0542-84EA-8A9F3A20A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dirty="0"/>
              <a:t>Name, locate and know the function of important bones in the skeletal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9086" y="13498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/>
          </a:bodyPr>
          <a:lstStyle/>
          <a:p>
            <a:pPr algn="l"/>
            <a:endParaRPr lang="en-US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321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BF619-024B-42C1-B700-9BC73CCDE073}"/>
              </a:ext>
            </a:extLst>
          </p:cNvPr>
          <p:cNvSpPr txBox="1"/>
          <p:nvPr/>
        </p:nvSpPr>
        <p:spPr>
          <a:xfrm>
            <a:off x="603504" y="274320"/>
            <a:ext cx="11137392" cy="5650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/>
          </a:bodyPr>
          <a:lstStyle/>
          <a:p>
            <a:pPr marL="742950" indent="-742950" algn="l">
              <a:buAutoNum type="arabicPeriod"/>
            </a:pPr>
            <a:r>
              <a:rPr lang="en-GB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Write the word equation for respiration. </a:t>
            </a:r>
          </a:p>
          <a:p>
            <a:pPr marL="742950" indent="-742950" algn="l">
              <a:buAutoNum type="arabicPeriod"/>
            </a:pPr>
            <a:endParaRPr lang="en-GB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742950" indent="-742950" algn="l">
              <a:buAutoNum type="arabicPeriod"/>
            </a:pPr>
            <a:endParaRPr lang="en-GB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742950" indent="-742950" algn="l">
              <a:buAutoNum type="arabicPeriod"/>
            </a:pPr>
            <a:r>
              <a:rPr lang="en-GB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gas did we produce in yesterday’s experiment? </a:t>
            </a:r>
          </a:p>
          <a:p>
            <a:pPr marL="742950" indent="-742950" algn="l">
              <a:buAutoNum type="arabicPeriod"/>
            </a:pPr>
            <a:endParaRPr lang="en-GB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742950" indent="-742950" algn="l">
              <a:buAutoNum type="arabicPeriod"/>
            </a:pPr>
            <a:r>
              <a:rPr lang="en-GB" sz="40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does the two R’s stand for in MRS GREN?</a:t>
            </a:r>
            <a:endParaRPr lang="en-AU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7762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BF619-024B-42C1-B700-9BC73CCDE073}"/>
              </a:ext>
            </a:extLst>
          </p:cNvPr>
          <p:cNvSpPr txBox="1"/>
          <p:nvPr/>
        </p:nvSpPr>
        <p:spPr>
          <a:xfrm>
            <a:off x="603504" y="274320"/>
            <a:ext cx="11137392" cy="5650992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normAutofit lnSpcReduction="10000"/>
          </a:bodyPr>
          <a:lstStyle/>
          <a:p>
            <a:pPr marL="742950" indent="-742950" algn="l">
              <a:buAutoNum type="arabicPeriod"/>
            </a:pPr>
            <a:r>
              <a:rPr lang="en-GB" sz="6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Why do we have a skeleton? </a:t>
            </a:r>
          </a:p>
          <a:p>
            <a:pPr marL="742950" indent="-742950" algn="l">
              <a:buAutoNum type="arabicPeriod"/>
            </a:pPr>
            <a:r>
              <a:rPr lang="en-GB" sz="6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would you look like if you didn’t have one? </a:t>
            </a:r>
          </a:p>
          <a:p>
            <a:pPr marL="742950" indent="-742950" algn="l">
              <a:buAutoNum type="arabicPeriod"/>
            </a:pPr>
            <a:r>
              <a:rPr lang="en-GB" sz="66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What couldn’t you do if you didn’t have a skeleton? </a:t>
            </a:r>
          </a:p>
          <a:p>
            <a:pPr marL="742950" indent="-742950" algn="l">
              <a:buAutoNum type="arabicPeriod"/>
            </a:pPr>
            <a:endParaRPr lang="en-GB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6673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54928B-7D57-0542-84EA-8A9F3A20A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6600" dirty="0"/>
              <a:t>Name, locate and know the function of important bones in the skeletal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9086" y="134982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/>
          </a:bodyPr>
          <a:lstStyle/>
          <a:p>
            <a:pPr algn="l"/>
            <a:endParaRPr lang="en-US" sz="4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0224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DFADA6-2E4D-5049-9417-C18A33B0A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Skeletal System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D4C8-656C-A648-A271-1A99E45EBB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5218" y="2386776"/>
            <a:ext cx="11577177" cy="4130138"/>
          </a:xfrm>
        </p:spPr>
        <p:txBody>
          <a:bodyPr/>
          <a:lstStyle/>
          <a:p>
            <a:r>
              <a:rPr lang="en-GB" b="0" dirty="0"/>
              <a:t>The framework of the body, consisting of bones and other connective tissues.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1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and locate important bones in the skeletal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F7B5-98FA-4958-B136-7D32856284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094-C54F-40D6-84FE-8B95D3B081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Why does your body need protection?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FB26E4-DD3C-4B90-8F7D-62E659C965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1350" y="2324190"/>
            <a:ext cx="2162572" cy="288424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2C5C18-CE00-45A6-B37C-846DFA39B5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4135" y="2609056"/>
            <a:ext cx="2159787" cy="1062455"/>
          </a:xfrm>
        </p:spPr>
        <p:txBody>
          <a:bodyPr/>
          <a:lstStyle/>
          <a:p>
            <a:r>
              <a:rPr lang="en-GB" dirty="0"/>
              <a:t>Skeletal system: The framework of the body, consisting of bones and other connective tissues.</a:t>
            </a:r>
            <a:endParaRPr lang="en-US" dirty="0"/>
          </a:p>
          <a:p>
            <a:endParaRPr lang="en-AU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D10882B-82BF-42AE-A2DC-46025E51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975395"/>
            <a:ext cx="89899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800" dirty="0"/>
              <a:t>Function of the skeletal system: </a:t>
            </a:r>
          </a:p>
          <a:p>
            <a:pPr eaLnBrk="1" hangingPunct="1"/>
            <a:endParaRPr lang="en-GB" altLang="en-US" sz="4800" dirty="0"/>
          </a:p>
          <a:p>
            <a:pPr eaLnBrk="1" hangingPunct="1"/>
            <a:r>
              <a:rPr lang="en-GB" altLang="en-US" sz="4800" dirty="0"/>
              <a:t>Protection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89609271-45E5-4390-B85B-4A3BF41B4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10" y="2996406"/>
            <a:ext cx="2271713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8D28A27E-38DD-4BC3-AE46-EBB882A4B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4" b="14296"/>
          <a:stretch>
            <a:fillRect/>
          </a:stretch>
        </p:blipFill>
        <p:spPr bwMode="auto">
          <a:xfrm>
            <a:off x="4014760" y="2609056"/>
            <a:ext cx="3514725" cy="346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1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and locate important bones in the skeletal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F7B5-98FA-4958-B136-7D32856284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094-C54F-40D6-84FE-8B95D3B081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Why does your body need protection?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FB26E4-DD3C-4B90-8F7D-62E659C965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1350" y="2324190"/>
            <a:ext cx="2162572" cy="288424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2C5C18-CE00-45A6-B37C-846DFA39B5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4135" y="2609056"/>
            <a:ext cx="2159787" cy="1062455"/>
          </a:xfrm>
        </p:spPr>
        <p:txBody>
          <a:bodyPr/>
          <a:lstStyle/>
          <a:p>
            <a:r>
              <a:rPr lang="en-GB" dirty="0"/>
              <a:t>Skeletal system: The framework of the body, consisting of bones and other connective tissues.</a:t>
            </a:r>
            <a:endParaRPr lang="en-US" dirty="0"/>
          </a:p>
          <a:p>
            <a:endParaRPr lang="en-AU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D10882B-82BF-42AE-A2DC-46025E51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975395"/>
            <a:ext cx="8989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800" dirty="0"/>
              <a:t>Function of the skeletal system: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424B938-D56C-42E5-A1C6-F243819AC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493" y="2170113"/>
            <a:ext cx="2559050" cy="428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20E46945-525E-4EB2-A34E-F5C4B90B3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93" y="2232285"/>
            <a:ext cx="3382962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7200" dirty="0"/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241546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  <p:bldP spid="11" grpId="0" bldLvl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C96116-3B9C-4475-B51F-F4F842F80A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and locate important bones in the skeletal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F7B5-98FA-4958-B136-7D32856284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D094-C54F-40D6-84FE-8B95D3B081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Why does your body need protection?</a:t>
            </a: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FB26E4-DD3C-4B90-8F7D-62E659C965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1350" y="2324190"/>
            <a:ext cx="2162572" cy="288424"/>
          </a:xfrm>
        </p:spPr>
        <p:txBody>
          <a:bodyPr/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2C5C18-CE00-45A6-B37C-846DFA39B5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44135" y="2609056"/>
            <a:ext cx="2159787" cy="1062455"/>
          </a:xfrm>
        </p:spPr>
        <p:txBody>
          <a:bodyPr/>
          <a:lstStyle/>
          <a:p>
            <a:r>
              <a:rPr lang="en-GB" dirty="0"/>
              <a:t>Skeletal system: The framework of the body, consisting of bones and other connective tissues.</a:t>
            </a:r>
            <a:endParaRPr lang="en-US" dirty="0"/>
          </a:p>
          <a:p>
            <a:endParaRPr lang="en-AU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D10882B-82BF-42AE-A2DC-46025E51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" y="975395"/>
            <a:ext cx="89899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4800" dirty="0"/>
              <a:t>Function of the skeletal system: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0FD3023A-F0FC-472A-BA10-7CC2C6EE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844" y="2228671"/>
            <a:ext cx="4493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7200" dirty="0"/>
              <a:t>Movement</a:t>
            </a:r>
          </a:p>
        </p:txBody>
      </p:sp>
      <p:pic>
        <p:nvPicPr>
          <p:cNvPr id="15" name="Picture 4" descr="skelly_high2">
            <a:extLst>
              <a:ext uri="{FF2B5EF4-FFF2-40B4-BE49-F238E27FC236}">
                <a16:creationId xmlns:a16="http://schemas.microsoft.com/office/drawing/2014/main" id="{00D23D12-5F06-47BB-A691-EFAB93B98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675" y="2191236"/>
            <a:ext cx="4176712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8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utoUpdateAnimBg="0"/>
      <p:bldP spid="12" grpId="0" bldLvl="0" autoUpdateAnimBg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 anchor="t" anchorCtr="0">
        <a:normAutofit/>
      </a:bodyPr>
      <a:lstStyle>
        <a:defPPr algn="l">
          <a:defRPr sz="4000" dirty="0" smtClean="0">
            <a:latin typeface="Futura Medium" panose="020B0602020204020303" pitchFamily="34" charset="-79"/>
            <a:cs typeface="Futura Medium" panose="020B0602020204020303" pitchFamily="34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15861BA0-56D5-1E4E-B56A-268D38A279BF}" vid="{9D14DC9A-E19D-5949-B871-56F3C64BEB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44E88A-9CB2-4C17-B7C8-067A547D928C}"/>
</file>

<file path=customXml/itemProps2.xml><?xml version="1.0" encoding="utf-8"?>
<ds:datastoreItem xmlns:ds="http://schemas.openxmlformats.org/officeDocument/2006/customXml" ds:itemID="{B949B432-4DEF-481A-AB69-26DAFD8ED569}"/>
</file>

<file path=customXml/itemProps3.xml><?xml version="1.0" encoding="utf-8"?>
<ds:datastoreItem xmlns:ds="http://schemas.openxmlformats.org/officeDocument/2006/customXml" ds:itemID="{9D205031-1E02-4639-8B4F-83C4D75A1D72}"/>
</file>

<file path=docProps/app.xml><?xml version="1.0" encoding="utf-8"?>
<Properties xmlns="http://schemas.openxmlformats.org/officeDocument/2006/extended-properties" xmlns:vt="http://schemas.openxmlformats.org/officeDocument/2006/docPropsVTypes">
  <Template>{33057687-8793-EB47-A5E0-08E93C53D0F2}tf10001071</Template>
  <TotalTime>1043</TotalTime>
  <Words>511</Words>
  <Application>Microsoft Office PowerPoint</Application>
  <PresentationFormat>Widescreen</PresentationFormat>
  <Paragraphs>123</Paragraphs>
  <Slides>25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Futura Medium</vt:lpstr>
      <vt:lpstr>OpenDyslexic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Shanae Alexander</cp:lastModifiedBy>
  <cp:revision>144</cp:revision>
  <dcterms:created xsi:type="dcterms:W3CDTF">2018-03-29T05:56:09Z</dcterms:created>
  <dcterms:modified xsi:type="dcterms:W3CDTF">2020-05-21T02:17:15Z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