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7" r:id="rId2"/>
    <p:sldId id="319" r:id="rId3"/>
    <p:sldId id="320" r:id="rId4"/>
    <p:sldId id="321" r:id="rId5"/>
    <p:sldId id="322" r:id="rId6"/>
    <p:sldId id="323" r:id="rId7"/>
    <p:sldId id="32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Goal Se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610586-1121-E545-B9A3-243F30D950DD}"/>
              </a:ext>
            </a:extLst>
          </p:cNvPr>
          <p:cNvSpPr txBox="1"/>
          <p:nvPr userDrawn="1"/>
        </p:nvSpPr>
        <p:spPr>
          <a:xfrm>
            <a:off x="295218" y="1053881"/>
            <a:ext cx="2572719" cy="495947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r>
              <a:rPr lang="en-US" sz="24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Learning 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C2B4A-0943-CC42-BE38-4F715F7CAA2B}"/>
              </a:ext>
            </a:extLst>
          </p:cNvPr>
          <p:cNvSpPr txBox="1"/>
          <p:nvPr userDrawn="1"/>
        </p:nvSpPr>
        <p:spPr>
          <a:xfrm>
            <a:off x="517951" y="4565193"/>
            <a:ext cx="2734700" cy="1947917"/>
          </a:xfrm>
          <a:prstGeom prst="rect">
            <a:avLst/>
          </a:prstGeom>
          <a:noFill/>
        </p:spPr>
        <p:txBody>
          <a:bodyPr wrap="square" tIns="180000" rtlCol="0" anchor="t">
            <a:normAutofit/>
          </a:bodyPr>
          <a:lstStyle/>
          <a:p>
            <a:r>
              <a:rPr lang="en-US" sz="3600" b="1" dirty="0">
                <a:solidFill>
                  <a:srgbClr val="23566C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Think </a:t>
            </a:r>
          </a:p>
          <a:p>
            <a:r>
              <a:rPr lang="en-US" sz="3600" b="1" dirty="0">
                <a:solidFill>
                  <a:srgbClr val="23566C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Pair</a:t>
            </a:r>
          </a:p>
          <a:p>
            <a:r>
              <a:rPr lang="en-US" sz="3600" b="1" dirty="0">
                <a:solidFill>
                  <a:srgbClr val="23566C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Share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92EDFBF-1AC7-4849-AEE9-9746296E15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274" y="1549400"/>
            <a:ext cx="11577177" cy="2929609"/>
          </a:xfrm>
          <a:prstGeom prst="rect">
            <a:avLst/>
          </a:prstGeom>
          <a:solidFill>
            <a:srgbClr val="3B8CC1"/>
          </a:solidFill>
        </p:spPr>
        <p:txBody>
          <a:bodyPr tIns="144000" bIns="0"/>
          <a:lstStyle>
            <a:lvl1pPr marL="0" indent="0">
              <a:buNone/>
              <a:defRPr sz="7200" b="1">
                <a:solidFill>
                  <a:schemeClr val="bg1"/>
                </a:solidFill>
                <a:latin typeface="OpenDyslexic" charset="0"/>
                <a:ea typeface="OpenDyslexic" charset="0"/>
                <a:cs typeface="OpenDyslexic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A5BEC9-826C-1A47-BE3A-FB14643A0AFC}"/>
              </a:ext>
            </a:extLst>
          </p:cNvPr>
          <p:cNvGrpSpPr/>
          <p:nvPr userDrawn="1"/>
        </p:nvGrpSpPr>
        <p:grpSpPr>
          <a:xfrm>
            <a:off x="3252651" y="4754285"/>
            <a:ext cx="6037091" cy="1758825"/>
            <a:chOff x="3419637" y="4738177"/>
            <a:chExt cx="6037091" cy="175882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37A4E4E-E544-E249-993F-5D9F8D408A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48216" y="4738177"/>
              <a:ext cx="1908512" cy="17588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136D400-0E94-6C46-90A5-1287F85EA4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489858" y="4744984"/>
              <a:ext cx="1981018" cy="163142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428E63F-FFC1-9440-B22C-5C00F37E9B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419637" y="4744984"/>
              <a:ext cx="1992881" cy="1631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922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pendant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7">
            <a:extLst>
              <a:ext uri="{FF2B5EF4-FFF2-40B4-BE49-F238E27FC236}">
                <a16:creationId xmlns:a16="http://schemas.microsoft.com/office/drawing/2014/main" id="{BA5CBAB5-B25F-4B4C-804A-AD021B9010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5275" y="215154"/>
            <a:ext cx="9282113" cy="375396"/>
          </a:xfrm>
          <a:prstGeom prst="rect">
            <a:avLst/>
          </a:prstGeom>
          <a:solidFill>
            <a:srgbClr val="3B8CC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OpenDyslexic" charset="0"/>
                <a:ea typeface="OpenDyslexic" charset="0"/>
                <a:cs typeface="OpenDyslexic" charset="0"/>
              </a:defRPr>
            </a:lvl1pPr>
            <a:lvl2pPr marL="4572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226EA-4EBE-2F4F-B4B3-8C66D44A3FDC}"/>
              </a:ext>
            </a:extLst>
          </p:cNvPr>
          <p:cNvSpPr txBox="1"/>
          <p:nvPr userDrawn="1"/>
        </p:nvSpPr>
        <p:spPr>
          <a:xfrm>
            <a:off x="295275" y="590550"/>
            <a:ext cx="3779478" cy="317139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Independent Practice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2A7343F6-8A3F-024A-BAB1-A40A1A630C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44135" y="287950"/>
            <a:ext cx="2162572" cy="2884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Check for Understanding</a:t>
            </a:r>
            <a:endParaRPr lang="en-US" dirty="0"/>
          </a:p>
        </p:txBody>
      </p:sp>
      <p:sp>
        <p:nvSpPr>
          <p:cNvPr id="21" name="Text Placeholder 48">
            <a:extLst>
              <a:ext uri="{FF2B5EF4-FFF2-40B4-BE49-F238E27FC236}">
                <a16:creationId xmlns:a16="http://schemas.microsoft.com/office/drawing/2014/main" id="{81597401-FB89-084B-955C-A0C7FAB024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46920" y="572262"/>
            <a:ext cx="215978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Questions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82891C2-3E9D-4241-85E7-747B1595FB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4135" y="2395402"/>
            <a:ext cx="2162572" cy="288424"/>
          </a:xfrm>
          <a:prstGeom prst="rect">
            <a:avLst/>
          </a:prstGeom>
          <a:solidFill>
            <a:srgbClr val="7030A0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Hints</a:t>
            </a:r>
            <a:endParaRPr lang="en-US" dirty="0"/>
          </a:p>
        </p:txBody>
      </p:sp>
      <p:sp>
        <p:nvSpPr>
          <p:cNvPr id="23" name="Text Placeholder 48">
            <a:extLst>
              <a:ext uri="{FF2B5EF4-FFF2-40B4-BE49-F238E27FC236}">
                <a16:creationId xmlns:a16="http://schemas.microsoft.com/office/drawing/2014/main" id="{8A690C59-B342-0648-BCE5-1C98B5A89AD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920" y="2676906"/>
            <a:ext cx="216300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Tips for them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17B4E049-9FD5-E24B-B3BE-5C09B449C3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44135" y="4502854"/>
            <a:ext cx="2162572" cy="288424"/>
          </a:xfrm>
          <a:prstGeom prst="rect">
            <a:avLst/>
          </a:prstGeom>
          <a:solidFill>
            <a:srgbClr val="A14986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Vocabulary</a:t>
            </a:r>
            <a:endParaRPr lang="en-US" dirty="0"/>
          </a:p>
        </p:txBody>
      </p:sp>
      <p:sp>
        <p:nvSpPr>
          <p:cNvPr id="25" name="Text Placeholder 48">
            <a:extLst>
              <a:ext uri="{FF2B5EF4-FFF2-40B4-BE49-F238E27FC236}">
                <a16:creationId xmlns:a16="http://schemas.microsoft.com/office/drawing/2014/main" id="{5E376940-61D8-D142-9880-9EE380DE857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46920" y="4787720"/>
            <a:ext cx="2159787" cy="10624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words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22514" y="1378857"/>
            <a:ext cx="9054874" cy="497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rmAutofit/>
          </a:bodyPr>
          <a:lstStyle/>
          <a:p>
            <a:pPr algn="l"/>
            <a:endParaRPr lang="en-US" sz="2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7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Goal Compl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610586-1121-E545-B9A3-243F30D950DD}"/>
              </a:ext>
            </a:extLst>
          </p:cNvPr>
          <p:cNvSpPr txBox="1"/>
          <p:nvPr userDrawn="1"/>
        </p:nvSpPr>
        <p:spPr>
          <a:xfrm>
            <a:off x="295218" y="1053881"/>
            <a:ext cx="2572719" cy="495947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r>
              <a:rPr lang="en-US" sz="24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Learning Goal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92EDFBF-1AC7-4849-AEE9-9746296E15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274" y="1549400"/>
            <a:ext cx="11577177" cy="2929609"/>
          </a:xfrm>
          <a:prstGeom prst="rect">
            <a:avLst/>
          </a:prstGeom>
          <a:solidFill>
            <a:srgbClr val="3B8CC1"/>
          </a:solidFill>
        </p:spPr>
        <p:txBody>
          <a:bodyPr tIns="144000" bIns="0"/>
          <a:lstStyle>
            <a:lvl1pPr marL="0" indent="0">
              <a:buNone/>
              <a:defRPr sz="6000" b="1">
                <a:solidFill>
                  <a:schemeClr val="bg1"/>
                </a:solidFill>
                <a:latin typeface="OpenDyslexic" charset="0"/>
                <a:ea typeface="OpenDyslexic" charset="0"/>
                <a:cs typeface="OpenDyslexic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A5BEC9-826C-1A47-BE3A-FB14643A0AFC}"/>
              </a:ext>
            </a:extLst>
          </p:cNvPr>
          <p:cNvGrpSpPr/>
          <p:nvPr userDrawn="1"/>
        </p:nvGrpSpPr>
        <p:grpSpPr>
          <a:xfrm>
            <a:off x="3065316" y="4735235"/>
            <a:ext cx="6037091" cy="1758825"/>
            <a:chOff x="3419637" y="4738177"/>
            <a:chExt cx="6037091" cy="175882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37A4E4E-E544-E249-993F-5D9F8D408A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48216" y="4738177"/>
              <a:ext cx="1908512" cy="17588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136D400-0E94-6C46-90A5-1287F85EA4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489858" y="4744984"/>
              <a:ext cx="1981018" cy="163142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428E63F-FFC1-9440-B22C-5C00F37E9B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419637" y="4744984"/>
              <a:ext cx="1992881" cy="1631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0845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512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15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0D500E-A7E8-9948-9493-B71BF9B8CEC2}"/>
              </a:ext>
            </a:extLst>
          </p:cNvPr>
          <p:cNvSpPr txBox="1"/>
          <p:nvPr userDrawn="1"/>
        </p:nvSpPr>
        <p:spPr>
          <a:xfrm>
            <a:off x="295218" y="208656"/>
            <a:ext cx="3509866" cy="515262"/>
          </a:xfrm>
          <a:prstGeom prst="rect">
            <a:avLst/>
          </a:prstGeom>
          <a:solidFill>
            <a:srgbClr val="23566C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24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Key Term Definition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5EB58-8F76-3048-9FB3-21AC89DAF2CC}"/>
              </a:ext>
            </a:extLst>
          </p:cNvPr>
          <p:cNvSpPr txBox="1"/>
          <p:nvPr userDrawn="1"/>
        </p:nvSpPr>
        <p:spPr>
          <a:xfrm>
            <a:off x="295218" y="1873045"/>
            <a:ext cx="5256496" cy="495947"/>
          </a:xfrm>
          <a:prstGeom prst="rect">
            <a:avLst/>
          </a:prstGeom>
          <a:solidFill>
            <a:srgbClr val="B3FFFF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r>
              <a:rPr lang="en-US" sz="2400" b="1" dirty="0">
                <a:solidFill>
                  <a:srgbClr val="23566C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Track with me / Read with me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2E21142D-FCB6-AD43-81CF-7EE41D3DAC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218" y="722387"/>
            <a:ext cx="11577177" cy="1150657"/>
          </a:xfrm>
          <a:prstGeom prst="rect">
            <a:avLst/>
          </a:prstGeom>
          <a:solidFill>
            <a:srgbClr val="3B8CC1"/>
          </a:solidFill>
        </p:spPr>
        <p:txBody>
          <a:bodyPr tIns="144000" bIns="0"/>
          <a:lstStyle>
            <a:lvl1pPr marL="0" indent="0">
              <a:buNone/>
              <a:defRPr sz="6000" b="1">
                <a:solidFill>
                  <a:schemeClr val="bg1"/>
                </a:solidFill>
                <a:latin typeface="OpenDyslexic" charset="0"/>
                <a:ea typeface="OpenDyslexic" charset="0"/>
                <a:cs typeface="OpenDyslexic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target vocabulary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433481FB-B158-8942-A907-67474F1AC6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5218" y="2386776"/>
            <a:ext cx="11577177" cy="4242624"/>
          </a:xfrm>
          <a:prstGeom prst="rect">
            <a:avLst/>
          </a:prstGeom>
          <a:noFill/>
        </p:spPr>
        <p:txBody>
          <a:bodyPr tIns="144000" bIns="0"/>
          <a:lstStyle>
            <a:lvl1pPr marL="0" indent="0">
              <a:buNone/>
              <a:defRPr sz="6000" b="1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definition</a:t>
            </a:r>
          </a:p>
        </p:txBody>
      </p:sp>
    </p:spTree>
    <p:extLst>
      <p:ext uri="{BB962C8B-B14F-4D97-AF65-F5344CB8AC3E}">
        <p14:creationId xmlns:p14="http://schemas.microsoft.com/office/powerpoint/2010/main" val="219463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 Definition Disapp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0D500E-A7E8-9948-9493-B71BF9B8CEC2}"/>
              </a:ext>
            </a:extLst>
          </p:cNvPr>
          <p:cNvSpPr txBox="1"/>
          <p:nvPr userDrawn="1"/>
        </p:nvSpPr>
        <p:spPr>
          <a:xfrm>
            <a:off x="295218" y="208656"/>
            <a:ext cx="3509866" cy="515262"/>
          </a:xfrm>
          <a:prstGeom prst="rect">
            <a:avLst/>
          </a:prstGeom>
          <a:solidFill>
            <a:srgbClr val="23566C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24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Key Term Definition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5EB58-8F76-3048-9FB3-21AC89DAF2CC}"/>
              </a:ext>
            </a:extLst>
          </p:cNvPr>
          <p:cNvSpPr txBox="1"/>
          <p:nvPr userDrawn="1"/>
        </p:nvSpPr>
        <p:spPr>
          <a:xfrm>
            <a:off x="295218" y="1873045"/>
            <a:ext cx="5256496" cy="495947"/>
          </a:xfrm>
          <a:prstGeom prst="rect">
            <a:avLst/>
          </a:prstGeom>
          <a:solidFill>
            <a:srgbClr val="B3FFFF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r>
              <a:rPr lang="en-US" sz="2400" b="1" dirty="0">
                <a:solidFill>
                  <a:srgbClr val="23566C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Track with me / Read with me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2E21142D-FCB6-AD43-81CF-7EE41D3DAC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218" y="722387"/>
            <a:ext cx="11577177" cy="1150657"/>
          </a:xfrm>
          <a:prstGeom prst="rect">
            <a:avLst/>
          </a:prstGeom>
          <a:solidFill>
            <a:srgbClr val="3B8CC1"/>
          </a:solidFill>
        </p:spPr>
        <p:txBody>
          <a:bodyPr tIns="144000" bIns="0"/>
          <a:lstStyle>
            <a:lvl1pPr marL="0" indent="0">
              <a:buNone/>
              <a:defRPr sz="6000" b="1">
                <a:solidFill>
                  <a:schemeClr val="bg1"/>
                </a:solidFill>
                <a:latin typeface="OpenDyslexic" charset="0"/>
                <a:ea typeface="OpenDyslexic" charset="0"/>
                <a:cs typeface="OpenDyslexic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target vocabulary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433481FB-B158-8942-A907-67474F1AC6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5218" y="2386776"/>
            <a:ext cx="11577177" cy="1042224"/>
          </a:xfrm>
          <a:prstGeom prst="rect">
            <a:avLst/>
          </a:prstGeom>
          <a:noFill/>
        </p:spPr>
        <p:txBody>
          <a:bodyPr tIns="144000" bIns="0"/>
          <a:lstStyle>
            <a:lvl1pPr marL="0" indent="0">
              <a:buNone/>
              <a:defRPr sz="6000" b="1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target vocab is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C99969C1-6602-ED48-B174-C33A6E95ED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5218" y="3421620"/>
            <a:ext cx="11577177" cy="3158794"/>
          </a:xfrm>
          <a:prstGeom prst="rect">
            <a:avLst/>
          </a:prstGeom>
          <a:noFill/>
        </p:spPr>
        <p:txBody>
          <a:bodyPr tIns="144000" bIns="0"/>
          <a:lstStyle>
            <a:lvl1pPr marL="0" indent="0">
              <a:buNone/>
              <a:defRPr sz="6000" b="1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definition</a:t>
            </a:r>
          </a:p>
        </p:txBody>
      </p:sp>
    </p:spTree>
    <p:extLst>
      <p:ext uri="{BB962C8B-B14F-4D97-AF65-F5344CB8AC3E}">
        <p14:creationId xmlns:p14="http://schemas.microsoft.com/office/powerpoint/2010/main" val="404829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" presetClass="exit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y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0D500E-A7E8-9948-9493-B71BF9B8CEC2}"/>
              </a:ext>
            </a:extLst>
          </p:cNvPr>
          <p:cNvSpPr txBox="1"/>
          <p:nvPr userDrawn="1"/>
        </p:nvSpPr>
        <p:spPr>
          <a:xfrm>
            <a:off x="295218" y="208656"/>
            <a:ext cx="3509866" cy="515262"/>
          </a:xfrm>
          <a:prstGeom prst="rect">
            <a:avLst/>
          </a:prstGeom>
          <a:solidFill>
            <a:srgbClr val="23566C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24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Key Term Definition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5EB58-8F76-3048-9FB3-21AC89DAF2CC}"/>
              </a:ext>
            </a:extLst>
          </p:cNvPr>
          <p:cNvSpPr txBox="1"/>
          <p:nvPr userDrawn="1"/>
        </p:nvSpPr>
        <p:spPr>
          <a:xfrm>
            <a:off x="295218" y="1873045"/>
            <a:ext cx="2203053" cy="495947"/>
          </a:xfrm>
          <a:prstGeom prst="rect">
            <a:avLst/>
          </a:prstGeom>
          <a:solidFill>
            <a:srgbClr val="B3FFFF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r>
              <a:rPr lang="en-US" sz="2400" b="1" dirty="0">
                <a:solidFill>
                  <a:srgbClr val="23566C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Easy English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2E21142D-FCB6-AD43-81CF-7EE41D3DAC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218" y="722387"/>
            <a:ext cx="11577177" cy="1150657"/>
          </a:xfrm>
          <a:prstGeom prst="rect">
            <a:avLst/>
          </a:prstGeom>
          <a:solidFill>
            <a:srgbClr val="3B8CC1"/>
          </a:solidFill>
        </p:spPr>
        <p:txBody>
          <a:bodyPr tIns="144000" bIns="0"/>
          <a:lstStyle>
            <a:lvl1pPr marL="0" indent="0">
              <a:buNone/>
              <a:defRPr sz="6000" b="1">
                <a:solidFill>
                  <a:schemeClr val="bg1"/>
                </a:solidFill>
                <a:latin typeface="OpenDyslexic" charset="0"/>
                <a:ea typeface="OpenDyslexic" charset="0"/>
                <a:cs typeface="OpenDyslexic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target vocabulary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433481FB-B158-8942-A907-67474F1AC6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5218" y="2386775"/>
            <a:ext cx="11577177" cy="4209967"/>
          </a:xfrm>
          <a:prstGeom prst="rect">
            <a:avLst/>
          </a:prstGeom>
          <a:noFill/>
        </p:spPr>
        <p:txBody>
          <a:bodyPr tIns="144000" bIns="0" anchor="ctr"/>
          <a:lstStyle>
            <a:lvl1pPr marL="0" indent="0" algn="ctr">
              <a:buNone/>
              <a:defRPr sz="6000" b="1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Target: Easy</a:t>
            </a:r>
          </a:p>
          <a:p>
            <a:pPr lvl="0"/>
            <a:r>
              <a:rPr lang="en-US" dirty="0"/>
              <a:t>Easy: Target</a:t>
            </a:r>
          </a:p>
        </p:txBody>
      </p:sp>
    </p:spTree>
    <p:extLst>
      <p:ext uri="{BB962C8B-B14F-4D97-AF65-F5344CB8AC3E}">
        <p14:creationId xmlns:p14="http://schemas.microsoft.com/office/powerpoint/2010/main" val="21862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ate Prior Knowle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1E0C5E22-25B1-3743-B18A-9111EBF904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5275" y="215154"/>
            <a:ext cx="9282113" cy="375396"/>
          </a:xfrm>
          <a:prstGeom prst="rect">
            <a:avLst/>
          </a:prstGeom>
          <a:solidFill>
            <a:srgbClr val="3B8CC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OpenDyslexic" charset="0"/>
                <a:ea typeface="OpenDyslexic" charset="0"/>
                <a:cs typeface="OpenDyslexic" charset="0"/>
              </a:defRPr>
            </a:lvl1pPr>
            <a:lvl2pPr marL="4572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FC19F9-C449-6E4C-AC32-E587C71AC835}"/>
              </a:ext>
            </a:extLst>
          </p:cNvPr>
          <p:cNvSpPr txBox="1"/>
          <p:nvPr userDrawn="1"/>
        </p:nvSpPr>
        <p:spPr>
          <a:xfrm>
            <a:off x="295275" y="590550"/>
            <a:ext cx="3779478" cy="317139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Activate Prior Knowledge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595EE4-C677-3149-AF01-E78433EE681A}"/>
              </a:ext>
            </a:extLst>
          </p:cNvPr>
          <p:cNvSpPr txBox="1"/>
          <p:nvPr userDrawn="1"/>
        </p:nvSpPr>
        <p:spPr>
          <a:xfrm>
            <a:off x="10195560" y="1010412"/>
            <a:ext cx="0" cy="0"/>
          </a:xfrm>
          <a:prstGeom prst="rect">
            <a:avLst/>
          </a:prstGeom>
          <a:solidFill>
            <a:srgbClr val="3B8CC1"/>
          </a:solidFill>
        </p:spPr>
        <p:txBody>
          <a:bodyPr wrap="none" rtlCol="0" anchor="ctr">
            <a:noAutofit/>
          </a:bodyPr>
          <a:lstStyle/>
          <a:p>
            <a:pPr algn="l"/>
            <a:endParaRPr lang="en-US" b="1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9" name="Text Placeholder 5">
            <a:extLst>
              <a:ext uri="{FF2B5EF4-FFF2-40B4-BE49-F238E27FC236}">
                <a16:creationId xmlns:a16="http://schemas.microsoft.com/office/drawing/2014/main" id="{D065E96F-34B9-6940-8CF5-B5BC1E923DC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44135" y="287950"/>
            <a:ext cx="2162572" cy="2884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Make the connection</a:t>
            </a:r>
            <a:endParaRPr lang="en-US" dirty="0"/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74718A69-45DC-3349-AC14-1CB203717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46920" y="572262"/>
            <a:ext cx="215978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Questions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E8F06128-C65E-E74D-8888-C3B0265B87E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4135" y="2395402"/>
            <a:ext cx="2162572" cy="288424"/>
          </a:xfrm>
          <a:prstGeom prst="rect">
            <a:avLst/>
          </a:prstGeom>
          <a:solidFill>
            <a:srgbClr val="7030A0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Hints</a:t>
            </a:r>
            <a:endParaRPr lang="en-US" dirty="0"/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9CC4C70C-1C88-8242-822E-8EB858DBE3E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920" y="2676906"/>
            <a:ext cx="216300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Tips for them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DB394B8D-09B6-2D4C-A89A-411FA179F6B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44135" y="4502854"/>
            <a:ext cx="2162572" cy="288424"/>
          </a:xfrm>
          <a:prstGeom prst="rect">
            <a:avLst/>
          </a:prstGeom>
          <a:solidFill>
            <a:srgbClr val="A14986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Vocabulary</a:t>
            </a:r>
            <a:endParaRPr lang="en-US" dirty="0"/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9E7179FB-4670-E449-82E2-2342DFBACF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46920" y="4787720"/>
            <a:ext cx="2159787" cy="10624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words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2514" y="1378857"/>
            <a:ext cx="9054874" cy="497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rmAutofit/>
          </a:bodyPr>
          <a:lstStyle/>
          <a:p>
            <a:pPr algn="l"/>
            <a:endParaRPr lang="en-US" sz="2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46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3932381-72B7-B349-BBA8-6AFEB84E18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5275" y="215154"/>
            <a:ext cx="9282113" cy="375396"/>
          </a:xfrm>
          <a:prstGeom prst="rect">
            <a:avLst/>
          </a:prstGeom>
          <a:solidFill>
            <a:srgbClr val="3B8CC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OpenDyslexic" charset="0"/>
                <a:ea typeface="OpenDyslexic" charset="0"/>
                <a:cs typeface="OpenDyslexic" charset="0"/>
              </a:defRPr>
            </a:lvl1pPr>
            <a:lvl2pPr marL="4572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9A473-568F-E948-8378-638693483165}"/>
              </a:ext>
            </a:extLst>
          </p:cNvPr>
          <p:cNvSpPr txBox="1"/>
          <p:nvPr userDrawn="1"/>
        </p:nvSpPr>
        <p:spPr>
          <a:xfrm>
            <a:off x="295275" y="590550"/>
            <a:ext cx="3779478" cy="317139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Content Development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578A17B0-D745-3C43-93AB-662F15D9C1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44135" y="287950"/>
            <a:ext cx="2162572" cy="2884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Check for Understanding</a:t>
            </a:r>
            <a:endParaRPr lang="en-US" dirty="0"/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C5AFB84F-2B6E-D646-B782-34B1A586BA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46920" y="572262"/>
            <a:ext cx="215978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Questions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579A7DA-1AA6-6348-9480-0ABDE8E7E8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4135" y="2395402"/>
            <a:ext cx="2162572" cy="288424"/>
          </a:xfrm>
          <a:prstGeom prst="rect">
            <a:avLst/>
          </a:prstGeom>
          <a:solidFill>
            <a:srgbClr val="7030A0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Hints</a:t>
            </a:r>
            <a:endParaRPr lang="en-US" dirty="0"/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3DC620B8-B5B6-A546-998D-BB0D780266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920" y="2676906"/>
            <a:ext cx="216300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Tips for them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33D9DD79-4FA4-9441-9CD5-FD3E0E184E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44135" y="4502854"/>
            <a:ext cx="2162572" cy="288424"/>
          </a:xfrm>
          <a:prstGeom prst="rect">
            <a:avLst/>
          </a:prstGeom>
          <a:solidFill>
            <a:srgbClr val="A14986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Vocabulary</a:t>
            </a:r>
            <a:endParaRPr lang="en-US" dirty="0"/>
          </a:p>
        </p:txBody>
      </p:sp>
      <p:sp>
        <p:nvSpPr>
          <p:cNvPr id="26" name="Text Placeholder 48">
            <a:extLst>
              <a:ext uri="{FF2B5EF4-FFF2-40B4-BE49-F238E27FC236}">
                <a16:creationId xmlns:a16="http://schemas.microsoft.com/office/drawing/2014/main" id="{40DC7D38-E5DA-C74E-92F3-A6FCC9CC0E7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46920" y="4787720"/>
            <a:ext cx="2159787" cy="10624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words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22514" y="1378857"/>
            <a:ext cx="9054874" cy="497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rmAutofit/>
          </a:bodyPr>
          <a:lstStyle/>
          <a:p>
            <a:pPr algn="l"/>
            <a:endParaRPr lang="en-US" sz="2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95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 Steps / Guid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7">
            <a:extLst>
              <a:ext uri="{FF2B5EF4-FFF2-40B4-BE49-F238E27FC236}">
                <a16:creationId xmlns:a16="http://schemas.microsoft.com/office/drawing/2014/main" id="{AA64D5DD-9491-7244-8D83-7F535F058A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5275" y="215154"/>
            <a:ext cx="9282113" cy="375396"/>
          </a:xfrm>
          <a:prstGeom prst="rect">
            <a:avLst/>
          </a:prstGeom>
          <a:solidFill>
            <a:srgbClr val="3B8CC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OpenDyslexic" charset="0"/>
                <a:ea typeface="OpenDyslexic" charset="0"/>
                <a:cs typeface="OpenDyslexic" charset="0"/>
              </a:defRPr>
            </a:lvl1pPr>
            <a:lvl2pPr marL="4572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C8520F-CB36-4A45-A44F-F23C38DF4554}"/>
              </a:ext>
            </a:extLst>
          </p:cNvPr>
          <p:cNvSpPr txBox="1"/>
          <p:nvPr userDrawn="1"/>
        </p:nvSpPr>
        <p:spPr>
          <a:xfrm>
            <a:off x="295275" y="590550"/>
            <a:ext cx="3779478" cy="317139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Skill Steps / Guided Practice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FCF9CE4-B167-C647-830E-926D9BC11CD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44135" y="287950"/>
            <a:ext cx="2162572" cy="2884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Check for Understanding</a:t>
            </a:r>
            <a:endParaRPr lang="en-US" dirty="0"/>
          </a:p>
        </p:txBody>
      </p:sp>
      <p:sp>
        <p:nvSpPr>
          <p:cNvPr id="23" name="Text Placeholder 48">
            <a:extLst>
              <a:ext uri="{FF2B5EF4-FFF2-40B4-BE49-F238E27FC236}">
                <a16:creationId xmlns:a16="http://schemas.microsoft.com/office/drawing/2014/main" id="{0749FB8D-5908-B440-BF2C-3B703391AAE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46920" y="572262"/>
            <a:ext cx="215978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Questions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B5210779-8122-F342-AF13-26D8416493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4135" y="2395402"/>
            <a:ext cx="2162572" cy="288424"/>
          </a:xfrm>
          <a:prstGeom prst="rect">
            <a:avLst/>
          </a:prstGeom>
          <a:solidFill>
            <a:srgbClr val="7030A0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Hints</a:t>
            </a:r>
            <a:endParaRPr lang="en-US" dirty="0"/>
          </a:p>
        </p:txBody>
      </p:sp>
      <p:sp>
        <p:nvSpPr>
          <p:cNvPr id="25" name="Text Placeholder 48">
            <a:extLst>
              <a:ext uri="{FF2B5EF4-FFF2-40B4-BE49-F238E27FC236}">
                <a16:creationId xmlns:a16="http://schemas.microsoft.com/office/drawing/2014/main" id="{2564DDFE-656D-C84E-991A-DC05015CC9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920" y="2676906"/>
            <a:ext cx="216300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Tips for them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842EB6E0-B7AD-6C40-89B8-5521B528F9C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44135" y="4502854"/>
            <a:ext cx="2162572" cy="288424"/>
          </a:xfrm>
          <a:prstGeom prst="rect">
            <a:avLst/>
          </a:prstGeom>
          <a:solidFill>
            <a:srgbClr val="A14986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Vocabulary</a:t>
            </a:r>
            <a:endParaRPr lang="en-US" dirty="0"/>
          </a:p>
        </p:txBody>
      </p:sp>
      <p:sp>
        <p:nvSpPr>
          <p:cNvPr id="27" name="Text Placeholder 48">
            <a:extLst>
              <a:ext uri="{FF2B5EF4-FFF2-40B4-BE49-F238E27FC236}">
                <a16:creationId xmlns:a16="http://schemas.microsoft.com/office/drawing/2014/main" id="{A21C2D16-2A8E-4B4B-8D58-4B389AAA6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46920" y="4787720"/>
            <a:ext cx="2159787" cy="10624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words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22514" y="1378857"/>
            <a:ext cx="9054874" cy="497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rmAutofit/>
          </a:bodyPr>
          <a:lstStyle/>
          <a:p>
            <a:pPr algn="l"/>
            <a:endParaRPr lang="en-US" sz="2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397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s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7">
            <a:extLst>
              <a:ext uri="{FF2B5EF4-FFF2-40B4-BE49-F238E27FC236}">
                <a16:creationId xmlns:a16="http://schemas.microsoft.com/office/drawing/2014/main" id="{FCE3226E-4E89-B94B-8392-37AA41A250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5275" y="215154"/>
            <a:ext cx="9282113" cy="375396"/>
          </a:xfrm>
          <a:prstGeom prst="rect">
            <a:avLst/>
          </a:prstGeom>
          <a:solidFill>
            <a:srgbClr val="3B8CC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OpenDyslexic" charset="0"/>
                <a:ea typeface="OpenDyslexic" charset="0"/>
                <a:cs typeface="OpenDyslexic" charset="0"/>
              </a:defRPr>
            </a:lvl1pPr>
            <a:lvl2pPr marL="4572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1FBC2-8B0A-054F-BD50-5A1E77153844}"/>
              </a:ext>
            </a:extLst>
          </p:cNvPr>
          <p:cNvSpPr txBox="1"/>
          <p:nvPr userDrawn="1"/>
        </p:nvSpPr>
        <p:spPr>
          <a:xfrm>
            <a:off x="295275" y="590550"/>
            <a:ext cx="3779478" cy="317139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Skills Check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2D6AD4E2-8B86-1A42-B6B1-9794F63D24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44135" y="287950"/>
            <a:ext cx="2162572" cy="2884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Check for Understanding</a:t>
            </a:r>
            <a:endParaRPr lang="en-US" dirty="0"/>
          </a:p>
        </p:txBody>
      </p:sp>
      <p:sp>
        <p:nvSpPr>
          <p:cNvPr id="25" name="Text Placeholder 48">
            <a:extLst>
              <a:ext uri="{FF2B5EF4-FFF2-40B4-BE49-F238E27FC236}">
                <a16:creationId xmlns:a16="http://schemas.microsoft.com/office/drawing/2014/main" id="{3824608F-B525-2D45-9CFD-FDDDDC6F3A6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46920" y="572262"/>
            <a:ext cx="215978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Questions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78FBBDF4-8B54-6D40-BB00-9DB79EE3BD8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4135" y="2395402"/>
            <a:ext cx="2162572" cy="288424"/>
          </a:xfrm>
          <a:prstGeom prst="rect">
            <a:avLst/>
          </a:prstGeom>
          <a:solidFill>
            <a:srgbClr val="7030A0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Hints</a:t>
            </a:r>
            <a:endParaRPr lang="en-US" dirty="0"/>
          </a:p>
        </p:txBody>
      </p:sp>
      <p:sp>
        <p:nvSpPr>
          <p:cNvPr id="27" name="Text Placeholder 48">
            <a:extLst>
              <a:ext uri="{FF2B5EF4-FFF2-40B4-BE49-F238E27FC236}">
                <a16:creationId xmlns:a16="http://schemas.microsoft.com/office/drawing/2014/main" id="{CF892DE4-0989-9F4F-B9B9-0D50497971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920" y="2676906"/>
            <a:ext cx="216300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Tips for them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504DAC59-2F1B-D344-B5E4-3DD118198D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44135" y="4502854"/>
            <a:ext cx="2162572" cy="288424"/>
          </a:xfrm>
          <a:prstGeom prst="rect">
            <a:avLst/>
          </a:prstGeom>
          <a:solidFill>
            <a:srgbClr val="A14986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Vocabulary</a:t>
            </a:r>
            <a:endParaRPr lang="en-US" dirty="0"/>
          </a:p>
        </p:txBody>
      </p:sp>
      <p:sp>
        <p:nvSpPr>
          <p:cNvPr id="29" name="Text Placeholder 48">
            <a:extLst>
              <a:ext uri="{FF2B5EF4-FFF2-40B4-BE49-F238E27FC236}">
                <a16:creationId xmlns:a16="http://schemas.microsoft.com/office/drawing/2014/main" id="{EA6CD3E8-8EA8-D643-BBB5-EB619A5655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46920" y="4787720"/>
            <a:ext cx="2159787" cy="10624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words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22514" y="1378857"/>
            <a:ext cx="9054874" cy="497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rmAutofit/>
          </a:bodyPr>
          <a:lstStyle/>
          <a:p>
            <a:pPr algn="l"/>
            <a:endParaRPr lang="en-US" sz="2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588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ev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D052CD39-86C7-5E45-A279-441BFB974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5275" y="215154"/>
            <a:ext cx="9282113" cy="375396"/>
          </a:xfrm>
          <a:prstGeom prst="rect">
            <a:avLst/>
          </a:prstGeom>
          <a:solidFill>
            <a:srgbClr val="3B8CC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OpenDyslexic" charset="0"/>
                <a:ea typeface="OpenDyslexic" charset="0"/>
                <a:cs typeface="OpenDyslexic" charset="0"/>
              </a:defRPr>
            </a:lvl1pPr>
            <a:lvl2pPr marL="4572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EBB26-204F-A049-A589-CBB9A02C05F4}"/>
              </a:ext>
            </a:extLst>
          </p:cNvPr>
          <p:cNvSpPr txBox="1"/>
          <p:nvPr userDrawn="1"/>
        </p:nvSpPr>
        <p:spPr>
          <a:xfrm>
            <a:off x="295275" y="590550"/>
            <a:ext cx="3779478" cy="317139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Relevance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57D734-81AA-2049-8345-B99B4BA91645}"/>
              </a:ext>
            </a:extLst>
          </p:cNvPr>
          <p:cNvSpPr txBox="1"/>
          <p:nvPr userDrawn="1"/>
        </p:nvSpPr>
        <p:spPr>
          <a:xfrm>
            <a:off x="10042358" y="86627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wrap="none" rtlCol="0" anchor="t" anchorCtr="0">
            <a:normAutofit fontScale="25000" lnSpcReduction="20000"/>
          </a:bodyPr>
          <a:lstStyle/>
          <a:p>
            <a:pPr algn="l"/>
            <a:endParaRPr lang="en-US" sz="4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76A4E78-E152-CE41-A402-F83EB570A4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44135" y="287950"/>
            <a:ext cx="2162572" cy="2884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Check for Understanding</a:t>
            </a:r>
            <a:endParaRPr lang="en-US" dirty="0"/>
          </a:p>
        </p:txBody>
      </p:sp>
      <p:sp>
        <p:nvSpPr>
          <p:cNvPr id="29" name="Text Placeholder 48">
            <a:extLst>
              <a:ext uri="{FF2B5EF4-FFF2-40B4-BE49-F238E27FC236}">
                <a16:creationId xmlns:a16="http://schemas.microsoft.com/office/drawing/2014/main" id="{BB7D38D9-00D0-E94F-A56B-68FEB60A7F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46920" y="572262"/>
            <a:ext cx="215978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Questions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75A649CF-6F35-6240-8694-7D985FF77D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4135" y="2395402"/>
            <a:ext cx="2162572" cy="288424"/>
          </a:xfrm>
          <a:prstGeom prst="rect">
            <a:avLst/>
          </a:prstGeom>
          <a:solidFill>
            <a:srgbClr val="7030A0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Hints</a:t>
            </a:r>
            <a:endParaRPr lang="en-US" dirty="0"/>
          </a:p>
        </p:txBody>
      </p:sp>
      <p:sp>
        <p:nvSpPr>
          <p:cNvPr id="31" name="Text Placeholder 48">
            <a:extLst>
              <a:ext uri="{FF2B5EF4-FFF2-40B4-BE49-F238E27FC236}">
                <a16:creationId xmlns:a16="http://schemas.microsoft.com/office/drawing/2014/main" id="{73A7D846-854A-F34B-A7E6-331D90F8028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920" y="2676906"/>
            <a:ext cx="216300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Tips for them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B421E4A7-84CE-D441-9E4B-33DE3CF3AC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44135" y="4502854"/>
            <a:ext cx="2162572" cy="288424"/>
          </a:xfrm>
          <a:prstGeom prst="rect">
            <a:avLst/>
          </a:prstGeom>
          <a:solidFill>
            <a:srgbClr val="A14986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Vocabulary</a:t>
            </a:r>
            <a:endParaRPr lang="en-US" dirty="0"/>
          </a:p>
        </p:txBody>
      </p:sp>
      <p:sp>
        <p:nvSpPr>
          <p:cNvPr id="33" name="Text Placeholder 48">
            <a:extLst>
              <a:ext uri="{FF2B5EF4-FFF2-40B4-BE49-F238E27FC236}">
                <a16:creationId xmlns:a16="http://schemas.microsoft.com/office/drawing/2014/main" id="{DC7FFA7A-C37D-F846-868C-88068206D29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46920" y="4787720"/>
            <a:ext cx="2159787" cy="10624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words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22514" y="1378857"/>
            <a:ext cx="9054874" cy="497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rmAutofit/>
          </a:bodyPr>
          <a:lstStyle/>
          <a:p>
            <a:pPr algn="l"/>
            <a:endParaRPr lang="en-US" sz="2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91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54928B-7D57-0542-84EA-8A9F3A20A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600" dirty="0"/>
              <a:t>Review of Year 8 Biology, cells and systems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9086" y="134982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+mn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2229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C96116-3B9C-4475-B51F-F4F842F80A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Review of Year 8 Biology, cells and systems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E3EE0-9B68-4D66-954A-393EF2FBA2C2}"/>
              </a:ext>
            </a:extLst>
          </p:cNvPr>
          <p:cNvSpPr/>
          <p:nvPr/>
        </p:nvSpPr>
        <p:spPr>
          <a:xfrm>
            <a:off x="424069" y="881271"/>
            <a:ext cx="1141012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Basic:</a:t>
            </a: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 is a cell?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How do living things grow?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3.        Name two structures that plant cells have that animal cells do not have and explain        their purpose.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 is the purpose of respiration in humans? 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5.     If a group of organs work together to perform a specific job, what are they called?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6.     How do the skeletal and muscular systems work together to help us move? </a:t>
            </a:r>
          </a:p>
        </p:txBody>
      </p:sp>
    </p:spTree>
    <p:extLst>
      <p:ext uri="{BB962C8B-B14F-4D97-AF65-F5344CB8AC3E}">
        <p14:creationId xmlns:p14="http://schemas.microsoft.com/office/powerpoint/2010/main" val="45995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C96116-3B9C-4475-B51F-F4F842F80A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Review of Year 8 Biology, cells and systems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18CE4F-02BD-4A84-9DFE-F50C50F4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" y="971757"/>
            <a:ext cx="9201150" cy="5153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9D4EE8-87BA-47FF-9C89-F2F00E688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5" y="971757"/>
            <a:ext cx="11498267" cy="5153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EA0B70-0FFE-49F4-A986-6EE09E910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971757"/>
            <a:ext cx="11557271" cy="293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6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C96116-3B9C-4475-B51F-F4F842F80A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Review of Year 8 Biology, cells and systems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E3EE0-9B68-4D66-954A-393EF2FBA2C2}"/>
              </a:ext>
            </a:extLst>
          </p:cNvPr>
          <p:cNvSpPr/>
          <p:nvPr/>
        </p:nvSpPr>
        <p:spPr>
          <a:xfrm>
            <a:off x="424069" y="881271"/>
            <a:ext cx="1141012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Mid-Range: 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Is a cell alive?  How do you know? (use the characteristics of a living thing to support your answer and use examples).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 function does a cell’s DNA have?  Where is the DNA found?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Chloroplasts are found only in plant cells.  What is the </a:t>
            </a:r>
            <a:b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</a:b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function of a chloroplast and why are they not found in </a:t>
            </a:r>
            <a:b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</a:b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animal cells?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How are the needs of the cell related to what the organism needs?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Complete the graphic to the right: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Describe how the circulatory system relies on the digestive system </a:t>
            </a:r>
            <a:b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</a:b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 function.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1031A-2074-4636-B6E9-6993446A5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3023346"/>
            <a:ext cx="4114800" cy="3619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58512D-8BBF-4C87-A926-93D1D4F40DA0}"/>
              </a:ext>
            </a:extLst>
          </p:cNvPr>
          <p:cNvSpPr/>
          <p:nvPr/>
        </p:nvSpPr>
        <p:spPr>
          <a:xfrm>
            <a:off x="7818783" y="2902226"/>
            <a:ext cx="1060174" cy="5267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55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C96116-3B9C-4475-B51F-F4F842F80A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Review of Year 8 Biology, cells and systems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E3EE0-9B68-4D66-954A-393EF2FBA2C2}"/>
              </a:ext>
            </a:extLst>
          </p:cNvPr>
          <p:cNvSpPr/>
          <p:nvPr/>
        </p:nvSpPr>
        <p:spPr>
          <a:xfrm>
            <a:off x="424069" y="881271"/>
            <a:ext cx="114101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Mid-Range: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DA0B8-6C01-4E75-A752-2B4B663B7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69" y="1195179"/>
            <a:ext cx="9353550" cy="4781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965411-411F-49E8-BFF3-CCD6318A3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69" y="1195179"/>
            <a:ext cx="8258175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DC634-EBC9-4CDA-A401-A0FFB33CC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94" y="1195179"/>
            <a:ext cx="101536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0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C96116-3B9C-4475-B51F-F4F842F80A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Review of Year 8 Biology, cells and systems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E3EE0-9B68-4D66-954A-393EF2FBA2C2}"/>
              </a:ext>
            </a:extLst>
          </p:cNvPr>
          <p:cNvSpPr/>
          <p:nvPr/>
        </p:nvSpPr>
        <p:spPr>
          <a:xfrm>
            <a:off x="424069" y="881271"/>
            <a:ext cx="1141012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High: 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You and a friend are hiking in the woods and you come across something unfamiliar.  Your friend picks it up and knowing that you are a scientific genius, asks you if it is alive.  How would you determine if the unfamiliar item was alive? Explain.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If all humans started from one tiny cell, why do you think we all look and act differently?  Explain using your knowledge of mitosis.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Is the image to the right and animal cell or plant cell? How do you</a:t>
            </a:r>
            <a:b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</a:b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know?  Label the diagram.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Explain what would happen to a human muscle cell that is not </a:t>
            </a:r>
            <a:b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</a:b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able to get enough oxygen. 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How does a muscle cell rely on a red blood cell?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CB4AD5-311B-428C-A97F-A8AA6C2A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6" y="3597536"/>
            <a:ext cx="2766806" cy="274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5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C96116-3B9C-4475-B51F-F4F842F80A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Review of Year 8 Biology, cells and systems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E3EE0-9B68-4D66-954A-393EF2FBA2C2}"/>
              </a:ext>
            </a:extLst>
          </p:cNvPr>
          <p:cNvSpPr/>
          <p:nvPr/>
        </p:nvSpPr>
        <p:spPr>
          <a:xfrm>
            <a:off x="424069" y="881271"/>
            <a:ext cx="114101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High: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B13A50-AC14-4C42-AD19-9A9691AD3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419225"/>
            <a:ext cx="10956196" cy="2838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B89781-1FCA-4721-958E-E75DAE5DA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69" y="1325201"/>
            <a:ext cx="10763044" cy="5558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EFBEE1-5667-40B7-8FE9-3FEBECF53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69" y="1454432"/>
            <a:ext cx="11116012" cy="438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4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none" rtlCol="0" anchor="t" anchorCtr="0">
        <a:normAutofit/>
      </a:bodyPr>
      <a:lstStyle>
        <a:defPPr algn="l">
          <a:defRPr sz="4000" dirty="0" smtClean="0">
            <a:latin typeface="Futura Medium" panose="020B0602020204020303" pitchFamily="34" charset="-79"/>
            <a:cs typeface="Futura Medium" panose="020B0602020204020303" pitchFamily="34" charset="-79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2" id="{15861BA0-56D5-1E4E-B56A-268D38A279BF}" vid="{9D14DC9A-E19D-5949-B871-56F3C64BEB6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022B89A-477E-48A7-82B3-A0C0B07155E0}"/>
</file>

<file path=customXml/itemProps2.xml><?xml version="1.0" encoding="utf-8"?>
<ds:datastoreItem xmlns:ds="http://schemas.openxmlformats.org/officeDocument/2006/customXml" ds:itemID="{02DCD51D-916A-4445-9DB9-FDC9AA857B50}"/>
</file>

<file path=customXml/itemProps3.xml><?xml version="1.0" encoding="utf-8"?>
<ds:datastoreItem xmlns:ds="http://schemas.openxmlformats.org/officeDocument/2006/customXml" ds:itemID="{84C27268-5FE0-4007-8F29-DDE523E5816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Futura Medium</vt:lpstr>
      <vt:lpstr>OpenDyslexic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Shanae Alexander</dc:creator>
  <cp:lastModifiedBy>Shanae Alexander</cp:lastModifiedBy>
  <cp:revision>1</cp:revision>
  <dcterms:created xsi:type="dcterms:W3CDTF">2020-05-25T02:14:25Z</dcterms:created>
  <dcterms:modified xsi:type="dcterms:W3CDTF">2020-05-25T02:15:08Z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39500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