
<file path=[Content_Types].xml><?xml version="1.0" encoding="utf-8"?>
<Types xmlns="http://schemas.openxmlformats.org/package/2006/content-types">
  <Default Extension="bin" ContentType="application/vnd.ms-office.activeX"/>
  <Default Extension="png" ContentType="image/png"/>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activeX/activeX1.xml" ContentType="application/vnd.ms-office.activeX+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2"/>
  </p:notesMasterIdLst>
  <p:sldIdLst>
    <p:sldId id="332" r:id="rId2"/>
    <p:sldId id="293" r:id="rId3"/>
    <p:sldId id="259" r:id="rId4"/>
    <p:sldId id="260" r:id="rId5"/>
    <p:sldId id="348" r:id="rId6"/>
    <p:sldId id="349" r:id="rId7"/>
    <p:sldId id="350" r:id="rId8"/>
    <p:sldId id="351" r:id="rId9"/>
    <p:sldId id="352" r:id="rId10"/>
    <p:sldId id="353" r:id="rId11"/>
  </p:sldIdLst>
  <p:sldSz cx="9144000" cy="5143500" type="screen16x9"/>
  <p:notesSz cx="6858000" cy="9144000"/>
  <p:embeddedFontLst>
    <p:embeddedFont>
      <p:font typeface="Century Gothic" panose="020B0502020202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D8B"/>
    <a:srgbClr val="FFF2E6"/>
    <a:srgbClr val="FFED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40CECF-2EC5-44C4-A8A7-45B56658353C}">
  <a:tblStyle styleId="{3640CECF-2EC5-44C4-A8A7-45B56658353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9432"/>
  </p:normalViewPr>
  <p:slideViewPr>
    <p:cSldViewPr snapToGrid="0">
      <p:cViewPr varScale="1">
        <p:scale>
          <a:sx n="109" d="100"/>
          <a:sy n="109" d="100"/>
        </p:scale>
        <p:origin x="66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ustomXml" Target="../customXml/item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AU" dirty="0"/>
              <a:t>The blood that it travels in is referred to as oxygenated blood. The oxygenated blood travels from your lungs via the pulmonary vein to the left atrium of your heart. From here, it travels to the left ventricle where it is pumped under high pressure to your body through a large artery called the aorta. The oxygenated blood is then transported to smaller vessels (arterioles) and finally to capillaries through which it diffuses into body cells for use in cellular respiration.</a:t>
            </a:r>
            <a:endParaRPr lang="en-US" dirty="0"/>
          </a:p>
        </p:txBody>
      </p:sp>
    </p:spTree>
    <p:extLst>
      <p:ext uri="{BB962C8B-B14F-4D97-AF65-F5344CB8AC3E}">
        <p14:creationId xmlns:p14="http://schemas.microsoft.com/office/powerpoint/2010/main" val="3753551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68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aily Review" preserve="1" userDrawn="1">
  <p:cSld name="Blank Slide">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 name="Google Shape;25;p4"/>
          <p:cNvSpPr txBox="1">
            <a:spLocks noGrp="1"/>
          </p:cNvSpPr>
          <p:nvPr>
            <p:ph type="body" idx="1"/>
          </p:nvPr>
        </p:nvSpPr>
        <p:spPr>
          <a:xfrm>
            <a:off x="709450" y="566200"/>
            <a:ext cx="5123100" cy="40971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797211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aily Review" preserve="1" userDrawn="1">
  <p:cSld name="1_Daily Review">
    <p:spTree>
      <p:nvGrpSpPr>
        <p:cNvPr id="1" name="Shape 22"/>
        <p:cNvGrpSpPr/>
        <p:nvPr/>
      </p:nvGrpSpPr>
      <p:grpSpPr>
        <a:xfrm>
          <a:off x="0" y="0"/>
          <a:ext cx="0" cy="0"/>
          <a:chOff x="0" y="0"/>
          <a:chExt cx="0" cy="0"/>
        </a:xfrm>
      </p:grpSpPr>
      <p:sp>
        <p:nvSpPr>
          <p:cNvPr id="23" name="Google Shape;23;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5" name="Google Shape;25;p4"/>
          <p:cNvSpPr txBox="1">
            <a:spLocks noGrp="1"/>
          </p:cNvSpPr>
          <p:nvPr>
            <p:ph type="body" idx="1"/>
          </p:nvPr>
        </p:nvSpPr>
        <p:spPr>
          <a:xfrm>
            <a:off x="709450" y="566200"/>
            <a:ext cx="5123100" cy="40971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
        <p:nvSpPr>
          <p:cNvPr id="4" name="Google Shape;18;p3">
            <a:extLst>
              <a:ext uri="{FF2B5EF4-FFF2-40B4-BE49-F238E27FC236}">
                <a16:creationId xmlns:a16="http://schemas.microsoft.com/office/drawing/2014/main" id="{2D99AB61-213D-A04E-971A-64F80C5218B6}"/>
              </a:ext>
            </a:extLst>
          </p:cNvPr>
          <p:cNvSpPr txBox="1"/>
          <p:nvPr userDrawn="1"/>
        </p:nvSpPr>
        <p:spPr>
          <a:xfrm rot="-5400000">
            <a:off x="-811550" y="2427000"/>
            <a:ext cx="20592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rgbClr val="0B5394"/>
                </a:solidFill>
                <a:latin typeface="Century Gothic"/>
                <a:ea typeface="Century Gothic"/>
                <a:cs typeface="Century Gothic"/>
                <a:sym typeface="Century Gothic"/>
              </a:rPr>
              <a:t>DAILY REVIEW</a:t>
            </a:r>
            <a:endParaRPr sz="1600" b="0" i="0" u="none" strike="noStrike" cap="none" dirty="0">
              <a:solidFill>
                <a:srgbClr val="0B5394"/>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364077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Relevance" preserve="1">
  <p:cSld name="1_Relevance">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18" name="Google Shape;18;p3"/>
          <p:cNvSpPr txBox="1"/>
          <p:nvPr/>
        </p:nvSpPr>
        <p:spPr>
          <a:xfrm rot="-5400000">
            <a:off x="-489650" y="2399550"/>
            <a:ext cx="1415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rgbClr val="0B5394"/>
                </a:solidFill>
                <a:latin typeface="Century Gothic"/>
                <a:ea typeface="Century Gothic"/>
                <a:cs typeface="Century Gothic"/>
                <a:sym typeface="Century Gothic"/>
              </a:rPr>
              <a:t>DO NOW</a:t>
            </a:r>
            <a:endParaRPr sz="1600" b="0" i="0" u="none" strike="noStrike" cap="none" dirty="0">
              <a:solidFill>
                <a:srgbClr val="0B5394"/>
              </a:solidFill>
              <a:latin typeface="Century Gothic"/>
              <a:ea typeface="Century Gothic"/>
              <a:cs typeface="Century Gothic"/>
              <a:sym typeface="Century Gothic"/>
            </a:endParaRPr>
          </a:p>
        </p:txBody>
      </p:sp>
      <p:sp>
        <p:nvSpPr>
          <p:cNvPr id="19" name="Google Shape;19;p3"/>
          <p:cNvSpPr/>
          <p:nvPr/>
        </p:nvSpPr>
        <p:spPr>
          <a:xfrm>
            <a:off x="45850" y="231925"/>
            <a:ext cx="6680400" cy="423000"/>
          </a:xfrm>
          <a:prstGeom prst="rect">
            <a:avLst/>
          </a:prstGeom>
          <a:solidFill>
            <a:schemeClr val="accent4">
              <a:lumMod val="75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0" name="Google Shape;20;p3"/>
          <p:cNvSpPr txBox="1">
            <a:spLocks noGrp="1"/>
          </p:cNvSpPr>
          <p:nvPr>
            <p:ph type="subTitle" idx="1"/>
          </p:nvPr>
        </p:nvSpPr>
        <p:spPr>
          <a:xfrm>
            <a:off x="95500" y="266050"/>
            <a:ext cx="6363666" cy="348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r>
              <a:rPr lang="en-US"/>
              <a:t>Click to edit Master subtitle style</a:t>
            </a:r>
            <a:endParaRPr dirty="0"/>
          </a:p>
        </p:txBody>
      </p:sp>
      <p:sp>
        <p:nvSpPr>
          <p:cNvPr id="21" name="Google Shape;21;p3"/>
          <p:cNvSpPr txBox="1">
            <a:spLocks noGrp="1"/>
          </p:cNvSpPr>
          <p:nvPr>
            <p:ph type="body" idx="2"/>
          </p:nvPr>
        </p:nvSpPr>
        <p:spPr>
          <a:xfrm>
            <a:off x="552550" y="767450"/>
            <a:ext cx="6173700" cy="41511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413490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earning Objective and Success Criteria">
  <p:cSld name="BLANK_1">
    <p:spTree>
      <p:nvGrpSpPr>
        <p:cNvPr id="1" name="Shape 26"/>
        <p:cNvGrpSpPr/>
        <p:nvPr/>
      </p:nvGrpSpPr>
      <p:grpSpPr>
        <a:xfrm>
          <a:off x="0" y="0"/>
          <a:ext cx="0" cy="0"/>
          <a:chOff x="0" y="0"/>
          <a:chExt cx="0" cy="0"/>
        </a:xfrm>
      </p:grpSpPr>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8" name="Google Shape;28;p5"/>
          <p:cNvSpPr txBox="1"/>
          <p:nvPr/>
        </p:nvSpPr>
        <p:spPr>
          <a:xfrm rot="-5400000">
            <a:off x="-929500" y="1209150"/>
            <a:ext cx="22989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rgbClr val="0B5394"/>
                </a:solidFill>
                <a:latin typeface="Century Gothic"/>
                <a:ea typeface="Century Gothic"/>
                <a:cs typeface="Century Gothic"/>
                <a:sym typeface="Century Gothic"/>
              </a:rPr>
              <a:t>LEARNING INTENTION</a:t>
            </a:r>
            <a:endParaRPr sz="1600" b="0" i="0" u="none" strike="noStrike" cap="none" dirty="0">
              <a:solidFill>
                <a:srgbClr val="0B5394"/>
              </a:solidFill>
              <a:latin typeface="Century Gothic"/>
              <a:ea typeface="Century Gothic"/>
              <a:cs typeface="Century Gothic"/>
              <a:sym typeface="Century Gothic"/>
            </a:endParaRPr>
          </a:p>
        </p:txBody>
      </p:sp>
      <p:sp>
        <p:nvSpPr>
          <p:cNvPr id="29" name="Google Shape;29;p5"/>
          <p:cNvSpPr/>
          <p:nvPr/>
        </p:nvSpPr>
        <p:spPr>
          <a:xfrm>
            <a:off x="395650" y="231900"/>
            <a:ext cx="6419100" cy="2305800"/>
          </a:xfrm>
          <a:prstGeom prst="homePlate">
            <a:avLst>
              <a:gd name="adj" fmla="val 50000"/>
            </a:avLst>
          </a:prstGeom>
          <a:solidFill>
            <a:srgbClr val="019D8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5"/>
          <p:cNvSpPr txBox="1">
            <a:spLocks noGrp="1"/>
          </p:cNvSpPr>
          <p:nvPr>
            <p:ph type="title"/>
          </p:nvPr>
        </p:nvSpPr>
        <p:spPr>
          <a:xfrm>
            <a:off x="532075" y="477525"/>
            <a:ext cx="5061600" cy="1835100"/>
          </a:xfrm>
          <a:prstGeom prst="rect">
            <a:avLst/>
          </a:prstGeom>
          <a:noFill/>
          <a:ln>
            <a:noFill/>
          </a:ln>
        </p:spPr>
        <p:txBody>
          <a:bodyPr spcFirstLastPara="1" wrap="square" lIns="91425" tIns="91425" rIns="91425" bIns="91425" anchor="t" anchorCtr="0"/>
          <a:lstStyle>
            <a:lvl1pPr lvl="0" algn="l">
              <a:lnSpc>
                <a:spcPct val="100000"/>
              </a:lnSpc>
              <a:spcBef>
                <a:spcPts val="0"/>
              </a:spcBef>
              <a:spcAft>
                <a:spcPts val="0"/>
              </a:spcAft>
              <a:buSzPts val="2800"/>
              <a:buNone/>
              <a:defRPr>
                <a:solidFill>
                  <a:srgbClr val="FFFFFF"/>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31" name="Google Shape;31;p5"/>
          <p:cNvSpPr txBox="1"/>
          <p:nvPr/>
        </p:nvSpPr>
        <p:spPr>
          <a:xfrm rot="-5400000">
            <a:off x="-790750" y="3730950"/>
            <a:ext cx="2021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a:solidFill>
                  <a:srgbClr val="0B5394"/>
                </a:solidFill>
                <a:latin typeface="Century Gothic"/>
                <a:ea typeface="Century Gothic"/>
                <a:cs typeface="Century Gothic"/>
                <a:sym typeface="Century Gothic"/>
              </a:rPr>
              <a:t>SUCCESS CRITERIA</a:t>
            </a:r>
            <a:endParaRPr sz="1600" b="0" i="0" u="none" strike="noStrike" cap="none">
              <a:solidFill>
                <a:srgbClr val="0B5394"/>
              </a:solidFill>
              <a:latin typeface="Century Gothic"/>
              <a:ea typeface="Century Gothic"/>
              <a:cs typeface="Century Gothic"/>
              <a:sym typeface="Century Gothic"/>
            </a:endParaRPr>
          </a:p>
        </p:txBody>
      </p:sp>
      <p:sp>
        <p:nvSpPr>
          <p:cNvPr id="32" name="Google Shape;32;p5"/>
          <p:cNvSpPr txBox="1">
            <a:spLocks noGrp="1"/>
          </p:cNvSpPr>
          <p:nvPr>
            <p:ph type="body" idx="1"/>
          </p:nvPr>
        </p:nvSpPr>
        <p:spPr>
          <a:xfrm>
            <a:off x="497975" y="2892375"/>
            <a:ext cx="5198100" cy="2012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ctivate Prior Knowledge">
  <p:cSld name="BLANK_1_1">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5" name="Google Shape;35;p6"/>
          <p:cNvSpPr txBox="1"/>
          <p:nvPr/>
        </p:nvSpPr>
        <p:spPr>
          <a:xfrm rot="-5400000">
            <a:off x="-1398650" y="2399550"/>
            <a:ext cx="32334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rgbClr val="0B5394"/>
                </a:solidFill>
                <a:latin typeface="Century Gothic"/>
                <a:ea typeface="Century Gothic"/>
                <a:cs typeface="Century Gothic"/>
                <a:sym typeface="Century Gothic"/>
              </a:rPr>
              <a:t>ACTIVATE PRIOR KNOWLEDGE</a:t>
            </a:r>
            <a:endParaRPr sz="1600" b="0" i="0" u="none" strike="noStrike" cap="none" dirty="0">
              <a:solidFill>
                <a:srgbClr val="0B5394"/>
              </a:solidFill>
              <a:latin typeface="Century Gothic"/>
              <a:ea typeface="Century Gothic"/>
              <a:cs typeface="Century Gothic"/>
              <a:sym typeface="Century Gothic"/>
            </a:endParaRPr>
          </a:p>
        </p:txBody>
      </p:sp>
      <p:sp>
        <p:nvSpPr>
          <p:cNvPr id="36" name="Google Shape;36;p6"/>
          <p:cNvSpPr/>
          <p:nvPr/>
        </p:nvSpPr>
        <p:spPr>
          <a:xfrm>
            <a:off x="45850" y="231925"/>
            <a:ext cx="6680400" cy="423000"/>
          </a:xfrm>
          <a:prstGeom prst="rect">
            <a:avLst/>
          </a:prstGeom>
          <a:solidFill>
            <a:srgbClr val="019D8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txBox="1">
            <a:spLocks noGrp="1"/>
          </p:cNvSpPr>
          <p:nvPr>
            <p:ph type="subTitle" idx="1"/>
          </p:nvPr>
        </p:nvSpPr>
        <p:spPr>
          <a:xfrm>
            <a:off x="95500" y="266050"/>
            <a:ext cx="6589800" cy="348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r>
              <a:rPr lang="en-US"/>
              <a:t>Click to edit Master subtitle style</a:t>
            </a:r>
            <a:endParaRPr/>
          </a:p>
        </p:txBody>
      </p:sp>
      <p:sp>
        <p:nvSpPr>
          <p:cNvPr id="38" name="Google Shape;38;p6"/>
          <p:cNvSpPr txBox="1">
            <a:spLocks noGrp="1"/>
          </p:cNvSpPr>
          <p:nvPr>
            <p:ph type="body" idx="2"/>
          </p:nvPr>
        </p:nvSpPr>
        <p:spPr>
          <a:xfrm>
            <a:off x="552550" y="852700"/>
            <a:ext cx="6173700" cy="40656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cept Development">
  <p:cSld name="BLANK_1_1_1">
    <p:spTree>
      <p:nvGrpSpPr>
        <p:cNvPr id="1" name="Shape 39"/>
        <p:cNvGrpSpPr/>
        <p:nvPr/>
      </p:nvGrpSpPr>
      <p:grpSpPr>
        <a:xfrm>
          <a:off x="0" y="0"/>
          <a:ext cx="0" cy="0"/>
          <a:chOff x="0" y="0"/>
          <a:chExt cx="0" cy="0"/>
        </a:xfrm>
      </p:grpSpPr>
      <p:sp>
        <p:nvSpPr>
          <p:cNvPr id="40" name="Google Shape;4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41" name="Google Shape;41;p7"/>
          <p:cNvSpPr txBox="1"/>
          <p:nvPr/>
        </p:nvSpPr>
        <p:spPr>
          <a:xfrm rot="-5400000">
            <a:off x="-1139375" y="2399550"/>
            <a:ext cx="27285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rgbClr val="0B5394"/>
                </a:solidFill>
                <a:latin typeface="Century Gothic"/>
                <a:ea typeface="Century Gothic"/>
                <a:cs typeface="Century Gothic"/>
                <a:sym typeface="Century Gothic"/>
              </a:rPr>
              <a:t>CONCEPT DEVELOPMENT</a:t>
            </a:r>
            <a:endParaRPr sz="1600" b="0" i="0" u="none" strike="noStrike" cap="none" dirty="0">
              <a:solidFill>
                <a:srgbClr val="0B5394"/>
              </a:solidFill>
              <a:latin typeface="Century Gothic"/>
              <a:ea typeface="Century Gothic"/>
              <a:cs typeface="Century Gothic"/>
              <a:sym typeface="Century Gothic"/>
            </a:endParaRPr>
          </a:p>
        </p:txBody>
      </p:sp>
      <p:sp>
        <p:nvSpPr>
          <p:cNvPr id="42" name="Google Shape;42;p7"/>
          <p:cNvSpPr/>
          <p:nvPr/>
        </p:nvSpPr>
        <p:spPr>
          <a:xfrm>
            <a:off x="45850" y="231925"/>
            <a:ext cx="6680400" cy="423000"/>
          </a:xfrm>
          <a:prstGeom prst="rect">
            <a:avLst/>
          </a:prstGeom>
          <a:solidFill>
            <a:srgbClr val="019D8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7"/>
          <p:cNvSpPr txBox="1">
            <a:spLocks noGrp="1"/>
          </p:cNvSpPr>
          <p:nvPr>
            <p:ph type="subTitle" idx="1"/>
          </p:nvPr>
        </p:nvSpPr>
        <p:spPr>
          <a:xfrm>
            <a:off x="95500" y="266050"/>
            <a:ext cx="6589800" cy="348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r>
              <a:rPr lang="en-US"/>
              <a:t>Click to edit Master subtitle style</a:t>
            </a:r>
            <a:endParaRPr/>
          </a:p>
        </p:txBody>
      </p:sp>
      <p:sp>
        <p:nvSpPr>
          <p:cNvPr id="44" name="Google Shape;44;p7"/>
          <p:cNvSpPr txBox="1">
            <a:spLocks noGrp="1"/>
          </p:cNvSpPr>
          <p:nvPr>
            <p:ph type="body" idx="2"/>
          </p:nvPr>
        </p:nvSpPr>
        <p:spPr>
          <a:xfrm>
            <a:off x="552550" y="852700"/>
            <a:ext cx="6173700" cy="40656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dependent Practice" preserve="1">
  <p:cSld name="1_Independent Practice">
    <p:spTree>
      <p:nvGrpSpPr>
        <p:cNvPr id="1" name="Shape 57"/>
        <p:cNvGrpSpPr/>
        <p:nvPr/>
      </p:nvGrpSpPr>
      <p:grpSpPr>
        <a:xfrm>
          <a:off x="0" y="0"/>
          <a:ext cx="0" cy="0"/>
          <a:chOff x="0" y="0"/>
          <a:chExt cx="0" cy="0"/>
        </a:xfrm>
      </p:grpSpPr>
      <p:sp>
        <p:nvSpPr>
          <p:cNvPr id="58" name="Google Shape;58;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59" name="Google Shape;59;p10"/>
          <p:cNvSpPr txBox="1"/>
          <p:nvPr/>
        </p:nvSpPr>
        <p:spPr>
          <a:xfrm rot="-5400000">
            <a:off x="-1128800" y="2670800"/>
            <a:ext cx="2693700" cy="344400"/>
          </a:xfrm>
          <a:prstGeom prst="rec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GB" sz="1600" b="0" i="0" u="none" strike="noStrike" cap="none" dirty="0">
                <a:solidFill>
                  <a:srgbClr val="0B5394"/>
                </a:solidFill>
                <a:latin typeface="Century Gothic"/>
                <a:ea typeface="Century Gothic"/>
                <a:cs typeface="Century Gothic"/>
                <a:sym typeface="Century Gothic"/>
              </a:rPr>
              <a:t>LESSON CLOSURE</a:t>
            </a:r>
            <a:endParaRPr sz="1600" b="0" i="0" u="none" strike="noStrike" cap="none" dirty="0">
              <a:solidFill>
                <a:srgbClr val="0B5394"/>
              </a:solidFill>
              <a:latin typeface="Century Gothic"/>
              <a:ea typeface="Century Gothic"/>
              <a:cs typeface="Century Gothic"/>
              <a:sym typeface="Century Gothic"/>
            </a:endParaRPr>
          </a:p>
        </p:txBody>
      </p:sp>
      <p:sp>
        <p:nvSpPr>
          <p:cNvPr id="60" name="Google Shape;60;p10"/>
          <p:cNvSpPr/>
          <p:nvPr/>
        </p:nvSpPr>
        <p:spPr>
          <a:xfrm>
            <a:off x="45850" y="231925"/>
            <a:ext cx="6680400" cy="423000"/>
          </a:xfrm>
          <a:prstGeom prst="rect">
            <a:avLst/>
          </a:prstGeom>
          <a:solidFill>
            <a:srgbClr val="019D8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0"/>
          <p:cNvSpPr txBox="1">
            <a:spLocks noGrp="1"/>
          </p:cNvSpPr>
          <p:nvPr>
            <p:ph type="subTitle" idx="1"/>
          </p:nvPr>
        </p:nvSpPr>
        <p:spPr>
          <a:xfrm>
            <a:off x="95500" y="266050"/>
            <a:ext cx="6589800" cy="348000"/>
          </a:xfrm>
          <a:prstGeom prst="rect">
            <a:avLst/>
          </a:prstGeom>
          <a:noFill/>
          <a:ln>
            <a:noFill/>
          </a:ln>
        </p:spPr>
        <p:txBody>
          <a:bodyPr spcFirstLastPara="1" wrap="square" lIns="91425" tIns="91425" rIns="91425" bIns="91425" anchor="ctr" anchorCtr="0"/>
          <a:lstStyle>
            <a:lvl1pPr lvl="0" algn="l">
              <a:lnSpc>
                <a:spcPct val="115000"/>
              </a:lnSpc>
              <a:spcBef>
                <a:spcPts val="0"/>
              </a:spcBef>
              <a:spcAft>
                <a:spcPts val="0"/>
              </a:spcAft>
              <a:buSzPts val="1800"/>
              <a:buNone/>
              <a:defRPr>
                <a:solidFill>
                  <a:srgbClr val="FFFFFF"/>
                </a:solidFill>
                <a:latin typeface="Century Gothic"/>
                <a:ea typeface="Century Gothic"/>
                <a:cs typeface="Century Gothic"/>
                <a:sym typeface="Century Gothic"/>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r>
              <a:rPr lang="en-US"/>
              <a:t>Click to edit Master subtitle style</a:t>
            </a:r>
            <a:endParaRPr dirty="0"/>
          </a:p>
        </p:txBody>
      </p:sp>
      <p:sp>
        <p:nvSpPr>
          <p:cNvPr id="62" name="Google Shape;62;p10"/>
          <p:cNvSpPr txBox="1">
            <a:spLocks noGrp="1"/>
          </p:cNvSpPr>
          <p:nvPr>
            <p:ph type="body" idx="2"/>
          </p:nvPr>
        </p:nvSpPr>
        <p:spPr>
          <a:xfrm>
            <a:off x="552550" y="689050"/>
            <a:ext cx="6173700" cy="4229400"/>
          </a:xfrm>
          <a:prstGeom prst="rect">
            <a:avLst/>
          </a:prstGeom>
          <a:noFill/>
          <a:ln>
            <a:noFill/>
          </a:ln>
        </p:spPr>
        <p:txBody>
          <a:bodyPr spcFirstLastPara="1" wrap="square" lIns="91425" tIns="91425" rIns="91425" bIns="91425" anchor="t" anchorCtr="0"/>
          <a:lstStyle>
            <a:lvl1pPr marL="457200" lvl="0" indent="-342900" algn="l">
              <a:lnSpc>
                <a:spcPct val="115000"/>
              </a:lnSpc>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marL="914400" lvl="1"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marL="1371600" lvl="2"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marL="1828800" lvl="3"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marL="2286000" lvl="4"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marL="2743200" lvl="5"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marL="3200400" lvl="6"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marL="3657600" lvl="7" indent="-317500" algn="l">
              <a:lnSpc>
                <a:spcPct val="115000"/>
              </a:lnSpc>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marL="4114800" lvl="8" indent="-317500" algn="l">
              <a:lnSpc>
                <a:spcPct val="115000"/>
              </a:lnSpc>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a:pPr lvl="0"/>
            <a:r>
              <a:rPr lang="en-US"/>
              <a:t>Click to edit Master text styles</a:t>
            </a:r>
          </a:p>
        </p:txBody>
      </p:sp>
    </p:spTree>
    <p:extLst>
      <p:ext uri="{BB962C8B-B14F-4D97-AF65-F5344CB8AC3E}">
        <p14:creationId xmlns:p14="http://schemas.microsoft.com/office/powerpoint/2010/main" val="276038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p:nvPr/>
        </p:nvSpPr>
        <p:spPr>
          <a:xfrm>
            <a:off x="47750" y="34100"/>
            <a:ext cx="9063300" cy="5075400"/>
          </a:xfrm>
          <a:prstGeom prst="roundRect">
            <a:avLst>
              <a:gd name="adj" fmla="val 3214"/>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51" r:id="rId4"/>
    <p:sldLayoutId id="2147483652" r:id="rId5"/>
    <p:sldLayoutId id="2147483653" r:id="rId6"/>
    <p:sldLayoutId id="2147483658"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control" Target="../activeX/activeX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95;p14">
            <a:extLst>
              <a:ext uri="{FF2B5EF4-FFF2-40B4-BE49-F238E27FC236}">
                <a16:creationId xmlns:a16="http://schemas.microsoft.com/office/drawing/2014/main" id="{586E2318-5473-F044-8CF6-3131AC0DA1EC}"/>
              </a:ext>
            </a:extLst>
          </p:cNvPr>
          <p:cNvGraphicFramePr/>
          <p:nvPr>
            <p:extLst>
              <p:ext uri="{D42A27DB-BD31-4B8C-83A1-F6EECF244321}">
                <p14:modId xmlns:p14="http://schemas.microsoft.com/office/powerpoint/2010/main" val="3571314231"/>
              </p:ext>
            </p:extLst>
          </p:nvPr>
        </p:nvGraphicFramePr>
        <p:xfrm>
          <a:off x="6827802" y="333957"/>
          <a:ext cx="2134475" cy="1270786"/>
        </p:xfrm>
        <a:graphic>
          <a:graphicData uri="http://schemas.openxmlformats.org/drawingml/2006/table">
            <a:tbl>
              <a:tblPr>
                <a:noFill/>
                <a:tableStyleId>{3640CECF-2EC5-44C4-A8A7-45B56658353C}</a:tableStyleId>
              </a:tblPr>
              <a:tblGrid>
                <a:gridCol w="2134475">
                  <a:extLst>
                    <a:ext uri="{9D8B030D-6E8A-4147-A177-3AD203B41FA5}">
                      <a16:colId xmlns:a16="http://schemas.microsoft.com/office/drawing/2014/main" val="20000"/>
                    </a:ext>
                  </a:extLst>
                </a:gridCol>
              </a:tblGrid>
              <a:tr h="226818">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panose="020B0502020202020204" pitchFamily="34" charset="0"/>
                          <a:ea typeface="Century Gothic"/>
                          <a:cs typeface="Century Gothic"/>
                          <a:sym typeface="Century Gothic"/>
                        </a:rPr>
                        <a:t>TEACHER CUE</a:t>
                      </a:r>
                      <a:endParaRPr sz="1100" b="1" u="none" strike="noStrike" cap="none" dirty="0">
                        <a:solidFill>
                          <a:srgbClr val="FFFFFF"/>
                        </a:solidFill>
                        <a:latin typeface="Century Gothic" panose="020B0502020202020204" pitchFamily="34" charset="0"/>
                        <a:ea typeface="Century Gothic"/>
                        <a:cs typeface="Century Gothic"/>
                        <a:sym typeface="Century Gothic"/>
                      </a:endParaRPr>
                    </a:p>
                  </a:txBody>
                  <a:tcPr marL="91425" marR="91425" marT="91425" marB="91425">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920296">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400" u="none" strike="noStrike" cap="none" dirty="0">
                          <a:latin typeface="Century Gothic" panose="020B0502020202020204" pitchFamily="34" charset="0"/>
                          <a:ea typeface="Century Gothic"/>
                          <a:cs typeface="Century Gothic"/>
                          <a:sym typeface="Century Gothic"/>
                        </a:rPr>
                        <a:t>CFU</a:t>
                      </a:r>
                      <a:endParaRPr sz="1400" u="none" strike="noStrike" cap="none" dirty="0">
                        <a:latin typeface="Century Gothic" panose="020B0502020202020204" pitchFamily="34" charset="0"/>
                        <a:ea typeface="Century Gothic"/>
                        <a:cs typeface="Century Gothic"/>
                        <a:sym typeface="Century Gothic"/>
                      </a:endParaRPr>
                    </a:p>
                  </a:txBody>
                  <a:tcPr marL="91425" marR="91425" marT="91425" marB="91425">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 name="Google Shape;78;p12">
            <a:extLst>
              <a:ext uri="{FF2B5EF4-FFF2-40B4-BE49-F238E27FC236}">
                <a16:creationId xmlns:a16="http://schemas.microsoft.com/office/drawing/2014/main" id="{0AC21EE6-6A42-3B4E-96FD-6335373F402D}"/>
              </a:ext>
            </a:extLst>
          </p:cNvPr>
          <p:cNvGraphicFramePr/>
          <p:nvPr>
            <p:extLst>
              <p:ext uri="{D42A27DB-BD31-4B8C-83A1-F6EECF244321}">
                <p14:modId xmlns:p14="http://schemas.microsoft.com/office/powerpoint/2010/main" val="113309706"/>
              </p:ext>
            </p:extLst>
          </p:nvPr>
        </p:nvGraphicFramePr>
        <p:xfrm>
          <a:off x="6827802" y="1706603"/>
          <a:ext cx="2134475" cy="960060"/>
        </p:xfrm>
        <a:graphic>
          <a:graphicData uri="http://schemas.openxmlformats.org/drawingml/2006/table">
            <a:tbl>
              <a:tblPr>
                <a:noFill/>
                <a:tableStyleId>{3640CECF-2EC5-44C4-A8A7-45B56658353C}</a:tableStyleId>
              </a:tblPr>
              <a:tblGrid>
                <a:gridCol w="21344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a:ea typeface="Century Gothic"/>
                          <a:cs typeface="Century Gothic"/>
                          <a:sym typeface="Century Gothic"/>
                        </a:rPr>
                        <a:t>HINT</a:t>
                      </a:r>
                      <a:endParaRPr sz="1100" b="1" u="none" strike="noStrike" cap="none"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r>
                        <a:rPr lang="en-US" sz="1400" dirty="0">
                          <a:latin typeface="Century Gothic" panose="020B0502020202020204" pitchFamily="34" charset="0"/>
                        </a:rPr>
                        <a:t>Scaffolding for students</a:t>
                      </a: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5" name="Google Shape;95;p14">
            <a:extLst>
              <a:ext uri="{FF2B5EF4-FFF2-40B4-BE49-F238E27FC236}">
                <a16:creationId xmlns:a16="http://schemas.microsoft.com/office/drawing/2014/main" id="{E7E44A34-2CE7-3E4A-A36C-BB694BEEFE01}"/>
              </a:ext>
            </a:extLst>
          </p:cNvPr>
          <p:cNvGraphicFramePr/>
          <p:nvPr>
            <p:extLst>
              <p:ext uri="{D42A27DB-BD31-4B8C-83A1-F6EECF244321}">
                <p14:modId xmlns:p14="http://schemas.microsoft.com/office/powerpoint/2010/main" val="377564664"/>
              </p:ext>
            </p:extLst>
          </p:nvPr>
        </p:nvGraphicFramePr>
        <p:xfrm>
          <a:off x="6827802" y="2843000"/>
          <a:ext cx="2134475" cy="1121385"/>
        </p:xfrm>
        <a:graphic>
          <a:graphicData uri="http://schemas.openxmlformats.org/drawingml/2006/table">
            <a:tbl>
              <a:tblPr>
                <a:noFill/>
                <a:tableStyleId>{3640CECF-2EC5-44C4-A8A7-45B56658353C}</a:tableStyleId>
              </a:tblPr>
              <a:tblGrid>
                <a:gridCol w="21344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2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200" b="1" u="none" strike="noStrike" cap="none" dirty="0">
                        <a:solidFill>
                          <a:srgbClr val="FFFFFF"/>
                        </a:solidFill>
                        <a:latin typeface="Century Gothic" panose="020B0502020202020204" pitchFamily="34" charset="0"/>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755655">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AU" sz="1400" b="0" i="0" u="none" strike="noStrike" cap="none" dirty="0">
                          <a:solidFill>
                            <a:srgbClr val="000000"/>
                          </a:solidFill>
                          <a:effectLst/>
                          <a:latin typeface="Century Gothic" panose="020B0502020202020204" pitchFamily="34" charset="0"/>
                          <a:cs typeface="Arial"/>
                          <a:sym typeface="Arial"/>
                        </a:rPr>
                        <a:t>Allow students to make the connection</a:t>
                      </a:r>
                      <a:endParaRPr sz="1100" u="none" strike="noStrike" cap="none" dirty="0">
                        <a:latin typeface="Century Gothic" panose="020B0502020202020204" pitchFamily="34" charset="0"/>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64341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497975" y="2892375"/>
            <a:ext cx="5198100" cy="2012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AU" sz="2000" baseline="30000" dirty="0"/>
              <a:t>I can describe the function of the alveoli</a:t>
            </a:r>
          </a:p>
          <a:p>
            <a:pPr marL="0" lvl="0" indent="0" algn="l" rtl="0">
              <a:lnSpc>
                <a:spcPct val="115000"/>
              </a:lnSpc>
              <a:spcBef>
                <a:spcPts val="0"/>
              </a:spcBef>
              <a:spcAft>
                <a:spcPts val="0"/>
              </a:spcAft>
              <a:buSzPts val="1800"/>
              <a:buNone/>
            </a:pPr>
            <a:endParaRPr lang="en-AU" sz="2000" baseline="30000" dirty="0"/>
          </a:p>
          <a:p>
            <a:pPr marL="0" lvl="0" indent="0" algn="l" rtl="0">
              <a:lnSpc>
                <a:spcPct val="115000"/>
              </a:lnSpc>
              <a:spcBef>
                <a:spcPts val="0"/>
              </a:spcBef>
              <a:spcAft>
                <a:spcPts val="0"/>
              </a:spcAft>
              <a:buSzPts val="1800"/>
              <a:buNone/>
            </a:pPr>
            <a:r>
              <a:rPr lang="en-AU" sz="2000" baseline="30000" dirty="0"/>
              <a:t>I can describe how the respiratory and circulatory systems are linked</a:t>
            </a:r>
          </a:p>
        </p:txBody>
      </p:sp>
      <p:sp>
        <p:nvSpPr>
          <p:cNvPr id="76" name="Google Shape;76;p12"/>
          <p:cNvSpPr txBox="1">
            <a:spLocks noGrp="1"/>
          </p:cNvSpPr>
          <p:nvPr>
            <p:ph type="title"/>
          </p:nvPr>
        </p:nvSpPr>
        <p:spPr>
          <a:xfrm>
            <a:off x="532074" y="477525"/>
            <a:ext cx="5198099" cy="1835100"/>
          </a:xfrm>
          <a:prstGeom prst="rect">
            <a:avLst/>
          </a:prstGeom>
          <a:noFill/>
          <a:ln>
            <a:noFill/>
          </a:ln>
        </p:spPr>
        <p:txBody>
          <a:bodyPr spcFirstLastPara="1" wrap="square" lIns="91425" tIns="91425" rIns="91425" bIns="91425" anchor="ctr" anchorCtr="0">
            <a:noAutofit/>
          </a:bodyPr>
          <a:lstStyle/>
          <a:p>
            <a:r>
              <a:rPr lang="en-US" sz="2400" dirty="0"/>
              <a:t>We will be able to describe how the respiratory and circulatory systems are linked</a:t>
            </a:r>
          </a:p>
        </p:txBody>
      </p:sp>
      <p:graphicFrame>
        <p:nvGraphicFramePr>
          <p:cNvPr id="79" name="Google Shape;79;p12"/>
          <p:cNvGraphicFramePr/>
          <p:nvPr/>
        </p:nvGraphicFramePr>
        <p:xfrm>
          <a:off x="7603350" y="229425"/>
          <a:ext cx="1224575" cy="350490"/>
        </p:xfrm>
        <a:graphic>
          <a:graphicData uri="http://schemas.openxmlformats.org/drawingml/2006/table">
            <a:tbl>
              <a:tblPr>
                <a:noFill/>
                <a:tableStyleId>{3640CECF-2EC5-44C4-A8A7-45B56658353C}</a:tableStyleId>
              </a:tblPr>
              <a:tblGrid>
                <a:gridCol w="12245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a:ea typeface="Century Gothic"/>
                          <a:cs typeface="Century Gothic"/>
                          <a:sym typeface="Century Gothic"/>
                        </a:rPr>
                        <a:t>TRACK WITH ME</a:t>
                      </a:r>
                      <a:endParaRPr sz="1100" b="1" u="none" strike="noStrike" cap="none"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7603350" y="738925"/>
          <a:ext cx="1224575" cy="350490"/>
        </p:xfrm>
        <a:graphic>
          <a:graphicData uri="http://schemas.openxmlformats.org/drawingml/2006/table">
            <a:tbl>
              <a:tblPr>
                <a:noFill/>
                <a:tableStyleId>{3640CECF-2EC5-44C4-A8A7-45B56658353C}</a:tableStyleId>
              </a:tblPr>
              <a:tblGrid>
                <a:gridCol w="12245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a:ea typeface="Century Gothic"/>
                          <a:cs typeface="Century Gothic"/>
                          <a:sym typeface="Century Gothic"/>
                        </a:rPr>
                        <a:t>READ WITH ME</a:t>
                      </a:r>
                      <a:endParaRPr sz="1100" b="1" u="none" strike="noStrike" cap="none"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008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2"/>
          <p:cNvSpPr txBox="1">
            <a:spLocks noGrp="1"/>
          </p:cNvSpPr>
          <p:nvPr>
            <p:ph type="body" idx="1"/>
          </p:nvPr>
        </p:nvSpPr>
        <p:spPr>
          <a:xfrm>
            <a:off x="497975" y="2892375"/>
            <a:ext cx="5198100" cy="2012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SzPts val="1800"/>
              <a:buNone/>
            </a:pPr>
            <a:r>
              <a:rPr lang="en-AU" sz="2000" baseline="30000" dirty="0"/>
              <a:t>I can describe the function of the alveoli</a:t>
            </a:r>
          </a:p>
          <a:p>
            <a:pPr marL="0" lvl="0" indent="0" algn="l" rtl="0">
              <a:lnSpc>
                <a:spcPct val="115000"/>
              </a:lnSpc>
              <a:spcBef>
                <a:spcPts val="0"/>
              </a:spcBef>
              <a:spcAft>
                <a:spcPts val="0"/>
              </a:spcAft>
              <a:buSzPts val="1800"/>
              <a:buNone/>
            </a:pPr>
            <a:endParaRPr lang="en-AU" sz="2000" baseline="30000" dirty="0"/>
          </a:p>
          <a:p>
            <a:pPr marL="0" lvl="0" indent="0" algn="l" rtl="0">
              <a:lnSpc>
                <a:spcPct val="115000"/>
              </a:lnSpc>
              <a:spcBef>
                <a:spcPts val="0"/>
              </a:spcBef>
              <a:spcAft>
                <a:spcPts val="0"/>
              </a:spcAft>
              <a:buSzPts val="1800"/>
              <a:buNone/>
            </a:pPr>
            <a:r>
              <a:rPr lang="en-AU" sz="2000" baseline="30000" dirty="0"/>
              <a:t>I can describe how the respiratory and circulatory systems are linked</a:t>
            </a:r>
          </a:p>
        </p:txBody>
      </p:sp>
      <p:sp>
        <p:nvSpPr>
          <p:cNvPr id="76" name="Google Shape;76;p12"/>
          <p:cNvSpPr txBox="1">
            <a:spLocks noGrp="1"/>
          </p:cNvSpPr>
          <p:nvPr>
            <p:ph type="title"/>
          </p:nvPr>
        </p:nvSpPr>
        <p:spPr>
          <a:xfrm>
            <a:off x="532074" y="477525"/>
            <a:ext cx="5198099" cy="1835100"/>
          </a:xfrm>
          <a:prstGeom prst="rect">
            <a:avLst/>
          </a:prstGeom>
          <a:noFill/>
          <a:ln>
            <a:noFill/>
          </a:ln>
        </p:spPr>
        <p:txBody>
          <a:bodyPr spcFirstLastPara="1" wrap="square" lIns="91425" tIns="91425" rIns="91425" bIns="91425" anchor="ctr" anchorCtr="0">
            <a:noAutofit/>
          </a:bodyPr>
          <a:lstStyle/>
          <a:p>
            <a:r>
              <a:rPr lang="en-US" sz="2400" dirty="0"/>
              <a:t>We will be able to describe how the respiratory and circulatory systems are linked</a:t>
            </a:r>
          </a:p>
        </p:txBody>
      </p:sp>
      <p:graphicFrame>
        <p:nvGraphicFramePr>
          <p:cNvPr id="79" name="Google Shape;79;p12"/>
          <p:cNvGraphicFramePr/>
          <p:nvPr/>
        </p:nvGraphicFramePr>
        <p:xfrm>
          <a:off x="7603350" y="229425"/>
          <a:ext cx="1224575" cy="350490"/>
        </p:xfrm>
        <a:graphic>
          <a:graphicData uri="http://schemas.openxmlformats.org/drawingml/2006/table">
            <a:tbl>
              <a:tblPr>
                <a:noFill/>
                <a:tableStyleId>{3640CECF-2EC5-44C4-A8A7-45B56658353C}</a:tableStyleId>
              </a:tblPr>
              <a:tblGrid>
                <a:gridCol w="12245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a:ea typeface="Century Gothic"/>
                          <a:cs typeface="Century Gothic"/>
                          <a:sym typeface="Century Gothic"/>
                        </a:rPr>
                        <a:t>TRACK WITH ME</a:t>
                      </a:r>
                      <a:endParaRPr sz="1100" b="1" u="none" strike="noStrike" cap="none"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graphicFrame>
        <p:nvGraphicFramePr>
          <p:cNvPr id="80" name="Google Shape;80;p12"/>
          <p:cNvGraphicFramePr/>
          <p:nvPr/>
        </p:nvGraphicFramePr>
        <p:xfrm>
          <a:off x="7603350" y="738925"/>
          <a:ext cx="1224575" cy="350490"/>
        </p:xfrm>
        <a:graphic>
          <a:graphicData uri="http://schemas.openxmlformats.org/drawingml/2006/table">
            <a:tbl>
              <a:tblPr>
                <a:noFill/>
                <a:tableStyleId>{3640CECF-2EC5-44C4-A8A7-45B56658353C}</a:tableStyleId>
              </a:tblPr>
              <a:tblGrid>
                <a:gridCol w="12245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a:ea typeface="Century Gothic"/>
                          <a:cs typeface="Century Gothic"/>
                          <a:sym typeface="Century Gothic"/>
                        </a:rPr>
                        <a:t>READ WITH ME</a:t>
                      </a:r>
                      <a:endParaRPr sz="1100" b="1" u="none" strike="noStrike" cap="none"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530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3" name="Subtitle 2">
            <a:extLst>
              <a:ext uri="{FF2B5EF4-FFF2-40B4-BE49-F238E27FC236}">
                <a16:creationId xmlns:a16="http://schemas.microsoft.com/office/drawing/2014/main" id="{2E9EED21-1757-A245-9067-53A56D6417E5}"/>
              </a:ext>
            </a:extLst>
          </p:cNvPr>
          <p:cNvSpPr>
            <a:spLocks noGrp="1"/>
          </p:cNvSpPr>
          <p:nvPr>
            <p:ph type="subTitle" idx="1"/>
          </p:nvPr>
        </p:nvSpPr>
        <p:spPr/>
        <p:txBody>
          <a:bodyPr/>
          <a:lstStyle/>
          <a:p>
            <a:r>
              <a:rPr lang="en-US" sz="1200" dirty="0"/>
              <a:t>We will be able to describe how the respiratory and circulatory systems are linked</a:t>
            </a:r>
          </a:p>
        </p:txBody>
      </p:sp>
      <p:sp>
        <p:nvSpPr>
          <p:cNvPr id="4" name="Google Shape;93;p14">
            <a:extLst>
              <a:ext uri="{FF2B5EF4-FFF2-40B4-BE49-F238E27FC236}">
                <a16:creationId xmlns:a16="http://schemas.microsoft.com/office/drawing/2014/main" id="{E6786C1F-98C1-ED4A-890F-1BFFCD7598FC}"/>
              </a:ext>
            </a:extLst>
          </p:cNvPr>
          <p:cNvSpPr txBox="1">
            <a:spLocks noGrp="1"/>
          </p:cNvSpPr>
          <p:nvPr>
            <p:ph type="body" idx="2"/>
          </p:nvPr>
        </p:nvSpPr>
        <p:spPr>
          <a:xfrm>
            <a:off x="552550" y="852700"/>
            <a:ext cx="6173700" cy="40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buSzPts val="1800"/>
              <a:buNone/>
            </a:pPr>
            <a:r>
              <a:rPr lang="en-AU" sz="3200" b="1" dirty="0"/>
              <a:t>What is the function of the </a:t>
            </a:r>
            <a:r>
              <a:rPr lang="en-AU" sz="3200" b="1" dirty="0" err="1"/>
              <a:t>ciculatory</a:t>
            </a:r>
            <a:r>
              <a:rPr lang="en-AU" sz="3200" b="1" dirty="0"/>
              <a:t> system?</a:t>
            </a:r>
          </a:p>
          <a:p>
            <a:pPr marL="0" lvl="0" indent="0" algn="l" rtl="0">
              <a:lnSpc>
                <a:spcPct val="115000"/>
              </a:lnSpc>
              <a:buSzPts val="1800"/>
              <a:buNone/>
            </a:pPr>
            <a:endParaRPr lang="en-AU" sz="3200" b="1" dirty="0"/>
          </a:p>
          <a:p>
            <a:pPr marL="0" lvl="0" indent="0" algn="l" rtl="0">
              <a:lnSpc>
                <a:spcPct val="115000"/>
              </a:lnSpc>
              <a:buSzPts val="1800"/>
              <a:buNone/>
            </a:pPr>
            <a:r>
              <a:rPr lang="en-AU" sz="3200" b="1" dirty="0"/>
              <a:t>What is the function of the respiratory system?</a:t>
            </a:r>
            <a:endParaRPr sz="3200" b="1" dirty="0"/>
          </a:p>
        </p:txBody>
      </p:sp>
      <p:graphicFrame>
        <p:nvGraphicFramePr>
          <p:cNvPr id="5" name="Google Shape;95;p14">
            <a:extLst>
              <a:ext uri="{FF2B5EF4-FFF2-40B4-BE49-F238E27FC236}">
                <a16:creationId xmlns:a16="http://schemas.microsoft.com/office/drawing/2014/main" id="{87061B92-B546-6F40-BBD6-1D47F13422C2}"/>
              </a:ext>
            </a:extLst>
          </p:cNvPr>
          <p:cNvGraphicFramePr/>
          <p:nvPr>
            <p:extLst>
              <p:ext uri="{D42A27DB-BD31-4B8C-83A1-F6EECF244321}">
                <p14:modId xmlns:p14="http://schemas.microsoft.com/office/powerpoint/2010/main" val="3920470772"/>
              </p:ext>
            </p:extLst>
          </p:nvPr>
        </p:nvGraphicFramePr>
        <p:xfrm>
          <a:off x="6827804" y="266051"/>
          <a:ext cx="2134475" cy="1871508"/>
        </p:xfrm>
        <a:graphic>
          <a:graphicData uri="http://schemas.openxmlformats.org/drawingml/2006/table">
            <a:tbl>
              <a:tblPr>
                <a:noFill/>
                <a:tableStyleId>{3640CECF-2EC5-44C4-A8A7-45B56658353C}</a:tableStyleId>
              </a:tblPr>
              <a:tblGrid>
                <a:gridCol w="2134475">
                  <a:extLst>
                    <a:ext uri="{9D8B030D-6E8A-4147-A177-3AD203B41FA5}">
                      <a16:colId xmlns:a16="http://schemas.microsoft.com/office/drawing/2014/main" val="20000"/>
                    </a:ext>
                  </a:extLst>
                </a:gridCol>
              </a:tblGrid>
              <a:tr h="370052">
                <a:tc>
                  <a:txBody>
                    <a:bodyPr/>
                    <a:lstStyle/>
                    <a:p>
                      <a:pPr marL="0" marR="0" lvl="0" indent="0" algn="l" rtl="0">
                        <a:lnSpc>
                          <a:spcPct val="100000"/>
                        </a:lnSpc>
                        <a:spcBef>
                          <a:spcPts val="0"/>
                        </a:spcBef>
                        <a:spcAft>
                          <a:spcPts val="0"/>
                        </a:spcAft>
                        <a:buClr>
                          <a:srgbClr val="000000"/>
                        </a:buClr>
                        <a:buSzPts val="1100"/>
                        <a:buFont typeface="Arial"/>
                        <a:buNone/>
                      </a:pPr>
                      <a:r>
                        <a:rPr lang="en-GB" sz="1200" b="1" u="none" strike="noStrike" cap="none" dirty="0">
                          <a:solidFill>
                            <a:srgbClr val="FFFFFF"/>
                          </a:solidFill>
                          <a:latin typeface="Century Gothic" panose="020B0502020202020204" pitchFamily="34" charset="0"/>
                          <a:ea typeface="Century Gothic"/>
                          <a:cs typeface="Century Gothic"/>
                          <a:sym typeface="Century Gothic"/>
                        </a:rPr>
                        <a:t>MAKE THE CONNECTION</a:t>
                      </a:r>
                      <a:endParaRPr sz="1200" b="1" u="none" strike="noStrike" cap="none" dirty="0">
                        <a:solidFill>
                          <a:srgbClr val="FFFFFF"/>
                        </a:solidFill>
                        <a:latin typeface="Century Gothic" panose="020B0502020202020204" pitchFamily="34" charset="0"/>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solidFill>
                      <a:srgbClr val="FF9900"/>
                    </a:solidFill>
                  </a:tcPr>
                </a:tc>
                <a:extLst>
                  <a:ext uri="{0D108BD9-81ED-4DB2-BD59-A6C34878D82A}">
                    <a16:rowId xmlns:a16="http://schemas.microsoft.com/office/drawing/2014/main" val="10000"/>
                  </a:ext>
                </a:extLst>
              </a:tr>
              <a:tr h="1501456">
                <a:tc>
                  <a: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sz="1400" u="none" strike="noStrike" cap="none" dirty="0">
                        <a:latin typeface="Century Gothic" panose="020B0502020202020204" pitchFamily="34" charset="0"/>
                        <a:ea typeface="Century Gothic"/>
                        <a:cs typeface="Century Gothic"/>
                        <a:sym typeface="Century Gothic"/>
                      </a:endParaRPr>
                    </a:p>
                  </a:txBody>
                  <a:tcPr marL="91425" marR="91425" marT="91425" marB="91425">
                    <a:lnL w="9525" cap="flat" cmpd="sng">
                      <a:solidFill>
                        <a:srgbClr val="FF9900"/>
                      </a:solidFill>
                      <a:prstDash val="solid"/>
                      <a:round/>
                      <a:headEnd type="none" w="sm" len="sm"/>
                      <a:tailEnd type="none" w="sm" len="sm"/>
                    </a:lnL>
                    <a:lnR w="9525" cap="flat" cmpd="sng">
                      <a:solidFill>
                        <a:srgbClr val="FF9900"/>
                      </a:solidFill>
                      <a:prstDash val="solid"/>
                      <a:round/>
                      <a:headEnd type="none" w="sm" len="sm"/>
                      <a:tailEnd type="none" w="sm" len="sm"/>
                    </a:lnR>
                    <a:lnT w="9525" cap="flat" cmpd="sng">
                      <a:solidFill>
                        <a:srgbClr val="FF9900"/>
                      </a:solidFill>
                      <a:prstDash val="solid"/>
                      <a:round/>
                      <a:headEnd type="none" w="sm" len="sm"/>
                      <a:tailEnd type="none" w="sm" len="sm"/>
                    </a:lnT>
                    <a:lnB w="9525" cap="flat" cmpd="sng">
                      <a:solidFill>
                        <a:srgbClr val="FF99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subTitle" idx="1"/>
          </p:nvPr>
        </p:nvSpPr>
        <p:spPr>
          <a:xfrm>
            <a:off x="95500" y="266050"/>
            <a:ext cx="6589800" cy="348000"/>
          </a:xfrm>
          <a:prstGeom prst="rect">
            <a:avLst/>
          </a:prstGeom>
          <a:noFill/>
          <a:ln>
            <a:noFill/>
          </a:ln>
        </p:spPr>
        <p:txBody>
          <a:bodyPr spcFirstLastPara="1" wrap="square" lIns="91425" tIns="91425" rIns="91425" bIns="91425" anchor="ctr" anchorCtr="0">
            <a:noAutofit/>
          </a:bodyPr>
          <a:lstStyle/>
          <a:p>
            <a:r>
              <a:rPr lang="en-US" sz="1200" dirty="0"/>
              <a:t>We will be able to describe how the respiratory and circulatory systems are linked</a:t>
            </a:r>
          </a:p>
        </p:txBody>
      </p:sp>
      <p:sp>
        <p:nvSpPr>
          <p:cNvPr id="4" name="Google Shape;93;p14">
            <a:extLst>
              <a:ext uri="{FF2B5EF4-FFF2-40B4-BE49-F238E27FC236}">
                <a16:creationId xmlns:a16="http://schemas.microsoft.com/office/drawing/2014/main" id="{D12FC4CD-456D-9049-AFD4-F45BBEFC1651}"/>
              </a:ext>
            </a:extLst>
          </p:cNvPr>
          <p:cNvSpPr txBox="1">
            <a:spLocks noGrp="1"/>
          </p:cNvSpPr>
          <p:nvPr>
            <p:ph type="body" idx="2"/>
          </p:nvPr>
        </p:nvSpPr>
        <p:spPr>
          <a:xfrm>
            <a:off x="552550" y="852700"/>
            <a:ext cx="5609100" cy="406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buSzPts val="1800"/>
              <a:buNone/>
            </a:pPr>
            <a:endParaRPr lang="en-AU" sz="2400" dirty="0"/>
          </a:p>
          <a:p>
            <a:pPr marL="0" lvl="0" indent="0" algn="l" rtl="0">
              <a:lnSpc>
                <a:spcPct val="115000"/>
              </a:lnSpc>
              <a:buSzPts val="1800"/>
              <a:buNone/>
            </a:pPr>
            <a:r>
              <a:rPr lang="en-AU" sz="2400" dirty="0"/>
              <a:t>The circulatory acts to transport </a:t>
            </a:r>
            <a:r>
              <a:rPr lang="en-AU" sz="2400" b="1" dirty="0"/>
              <a:t>oxygen </a:t>
            </a:r>
            <a:r>
              <a:rPr lang="en-AU" sz="2400" dirty="0"/>
              <a:t>dissolved in your blood around the body to tissues.</a:t>
            </a:r>
          </a:p>
          <a:p>
            <a:pPr marL="0" lvl="0" indent="0" algn="l" rtl="0">
              <a:lnSpc>
                <a:spcPct val="115000"/>
              </a:lnSpc>
              <a:buSzPts val="1800"/>
              <a:buNone/>
            </a:pPr>
            <a:endParaRPr lang="en-AU" sz="2400" dirty="0"/>
          </a:p>
          <a:p>
            <a:pPr marL="0" lvl="0" indent="0" algn="l" rtl="0">
              <a:lnSpc>
                <a:spcPct val="115000"/>
              </a:lnSpc>
              <a:buSzPts val="1800"/>
              <a:buNone/>
            </a:pPr>
            <a:r>
              <a:rPr lang="en-AU" sz="2400" dirty="0"/>
              <a:t>The respiratory system takes in oxygen and expels carbon dioxide.</a:t>
            </a:r>
          </a:p>
          <a:p>
            <a:pPr marL="0" lvl="0" indent="0" algn="l" rtl="0">
              <a:lnSpc>
                <a:spcPct val="115000"/>
              </a:lnSpc>
              <a:buSzPts val="1800"/>
              <a:buNone/>
            </a:pPr>
            <a:endParaRPr lang="en-AU" dirty="0"/>
          </a:p>
          <a:p>
            <a:pPr marL="0" lvl="0" indent="0" algn="l" rtl="0">
              <a:lnSpc>
                <a:spcPct val="115000"/>
              </a:lnSpc>
              <a:buSzPts val="1800"/>
              <a:buNone/>
            </a:pPr>
            <a:endParaRPr dirty="0"/>
          </a:p>
        </p:txBody>
      </p:sp>
    </p:spTree>
    <p:controls>
      <mc:AlternateContent xmlns:mc="http://schemas.openxmlformats.org/markup-compatibility/2006">
        <mc:Choice xmlns:v="urn:schemas-microsoft-com:vml" Requires="v">
          <p:control r:id="rId1" imgW="4064000" imgH="3454400"/>
        </mc:Choice>
        <mc:Fallback>
          <p:control r:id="rId1" imgW="4064000" imgH="3454400">
            <p:pic>
              <p:nvPicPr>
                <p:cNvPr id="6" name="ShockwaveFlash1">
                  <a:extLst>
                    <a:ext uri="{FF2B5EF4-FFF2-40B4-BE49-F238E27FC236}">
                      <a16:creationId xmlns:a16="http://schemas.microsoft.com/office/drawing/2014/main" id="{8F241E38-6E07-4BED-A3ED-9FC570E20739}"/>
                    </a:ext>
                  </a:extLst>
                </p:cNvPr>
                <p:cNvPicPr preferRelativeResize="0">
                  <a:picLocks noChangeArrowheads="1" noChangeShapeType="1"/>
                </p:cNvPicPr>
                <p:nvPr/>
              </p:nvPicPr>
              <p:blipFill>
                <a:blip r:embed="rId4">
                  <a:extLst>
                    <a:ext uri="{28A0092B-C50C-407E-A947-70E740481C1C}">
                      <a14:useLocalDpi xmlns:a14="http://schemas.microsoft.com/office/drawing/2010/main" val="0"/>
                    </a:ext>
                  </a:extLst>
                </a:blip>
                <a:srcRect/>
                <a:stretch>
                  <a:fillRect/>
                </a:stretch>
              </p:blipFill>
              <p:spPr bwMode="auto">
                <a:xfrm>
                  <a:off x="6016752" y="986790"/>
                  <a:ext cx="2849880" cy="3169920"/>
                </a:xfrm>
                <a:prstGeom prst="rect">
                  <a:avLst/>
                </a:prstGeom>
                <a:noFill/>
                <a:ln w="9525">
                  <a:miter lim="800000"/>
                  <a:headEnd/>
                  <a:tailEnd/>
                </a:ln>
                <a:effectLst/>
              </p:spPr>
            </p:pic>
          </p:control>
        </mc:Fallback>
      </mc:AlternateContent>
    </p:controls>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BA76C5A-38F3-4E52-AB0C-245D3A23D9C1}"/>
              </a:ext>
            </a:extLst>
          </p:cNvPr>
          <p:cNvSpPr>
            <a:spLocks noGrp="1"/>
          </p:cNvSpPr>
          <p:nvPr>
            <p:ph type="subTitle" idx="1"/>
          </p:nvPr>
        </p:nvSpPr>
        <p:spPr/>
        <p:txBody>
          <a:bodyPr/>
          <a:lstStyle/>
          <a:p>
            <a:r>
              <a:rPr lang="en-US" sz="1200" dirty="0"/>
              <a:t>We will be able to describe how the respiratory and circulatory systems are linked</a:t>
            </a:r>
          </a:p>
        </p:txBody>
      </p:sp>
      <p:sp>
        <p:nvSpPr>
          <p:cNvPr id="3" name="Text Placeholder 2">
            <a:extLst>
              <a:ext uri="{FF2B5EF4-FFF2-40B4-BE49-F238E27FC236}">
                <a16:creationId xmlns:a16="http://schemas.microsoft.com/office/drawing/2014/main" id="{6EB7AF86-1537-4059-A886-4D3DBFE7DBD1}"/>
              </a:ext>
            </a:extLst>
          </p:cNvPr>
          <p:cNvSpPr>
            <a:spLocks noGrp="1"/>
          </p:cNvSpPr>
          <p:nvPr>
            <p:ph type="body" idx="2"/>
          </p:nvPr>
        </p:nvSpPr>
        <p:spPr/>
        <p:txBody>
          <a:bodyPr/>
          <a:lstStyle/>
          <a:p>
            <a:endParaRPr lang="en-US"/>
          </a:p>
        </p:txBody>
      </p:sp>
      <p:pic>
        <p:nvPicPr>
          <p:cNvPr id="4" name="Picture 3">
            <a:extLst>
              <a:ext uri="{FF2B5EF4-FFF2-40B4-BE49-F238E27FC236}">
                <a16:creationId xmlns:a16="http://schemas.microsoft.com/office/drawing/2014/main" id="{E63A6854-C721-4813-B2F5-E55430F2F2DE}"/>
              </a:ext>
            </a:extLst>
          </p:cNvPr>
          <p:cNvPicPr>
            <a:picLocks noChangeAspect="1"/>
          </p:cNvPicPr>
          <p:nvPr/>
        </p:nvPicPr>
        <p:blipFill>
          <a:blip r:embed="rId3"/>
          <a:stretch>
            <a:fillRect/>
          </a:stretch>
        </p:blipFill>
        <p:spPr>
          <a:xfrm>
            <a:off x="596335" y="957943"/>
            <a:ext cx="8256129" cy="3438071"/>
          </a:xfrm>
          <a:prstGeom prst="rect">
            <a:avLst/>
          </a:prstGeom>
        </p:spPr>
      </p:pic>
    </p:spTree>
    <p:extLst>
      <p:ext uri="{BB962C8B-B14F-4D97-AF65-F5344CB8AC3E}">
        <p14:creationId xmlns:p14="http://schemas.microsoft.com/office/powerpoint/2010/main" val="114066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5A9D083-77E5-473C-964E-0AFC8A0B683F}"/>
              </a:ext>
            </a:extLst>
          </p:cNvPr>
          <p:cNvSpPr>
            <a:spLocks noGrp="1"/>
          </p:cNvSpPr>
          <p:nvPr>
            <p:ph type="subTitle" idx="1"/>
          </p:nvPr>
        </p:nvSpPr>
        <p:spPr/>
        <p:txBody>
          <a:bodyPr/>
          <a:lstStyle/>
          <a:p>
            <a:r>
              <a:rPr lang="en-US" sz="1200" dirty="0"/>
              <a:t>We will be able to describe how the respiratory and circulatory systems are linked</a:t>
            </a:r>
          </a:p>
        </p:txBody>
      </p:sp>
      <p:sp>
        <p:nvSpPr>
          <p:cNvPr id="3" name="Text Placeholder 2">
            <a:extLst>
              <a:ext uri="{FF2B5EF4-FFF2-40B4-BE49-F238E27FC236}">
                <a16:creationId xmlns:a16="http://schemas.microsoft.com/office/drawing/2014/main" id="{F57FD3A3-6895-4154-95A5-F2B6648E77C8}"/>
              </a:ext>
            </a:extLst>
          </p:cNvPr>
          <p:cNvSpPr>
            <a:spLocks noGrp="1"/>
          </p:cNvSpPr>
          <p:nvPr>
            <p:ph type="body" idx="2"/>
          </p:nvPr>
        </p:nvSpPr>
        <p:spPr>
          <a:xfrm>
            <a:off x="552550" y="852700"/>
            <a:ext cx="4680632" cy="4065600"/>
          </a:xfrm>
        </p:spPr>
        <p:txBody>
          <a:bodyPr/>
          <a:lstStyle/>
          <a:p>
            <a:pPr marL="114300" indent="0">
              <a:buNone/>
            </a:pPr>
            <a:r>
              <a:rPr lang="en-AU" sz="2000" dirty="0"/>
              <a:t>Your circulatory and respiratory systems work together to get oxygen to your cells. </a:t>
            </a:r>
          </a:p>
          <a:p>
            <a:pPr marL="114300" indent="0">
              <a:buNone/>
            </a:pPr>
            <a:endParaRPr lang="en-AU" sz="2000" dirty="0"/>
          </a:p>
          <a:p>
            <a:pPr marL="114300" indent="0">
              <a:buNone/>
            </a:pPr>
            <a:r>
              <a:rPr lang="en-AU" sz="2000" dirty="0"/>
              <a:t>Once you have breathed in and oxygen has reached your alveoli, oxygen</a:t>
            </a:r>
            <a:r>
              <a:rPr lang="en-AU" sz="2000" b="1" dirty="0"/>
              <a:t> diffuses </a:t>
            </a:r>
            <a:r>
              <a:rPr lang="en-AU" sz="2000" dirty="0"/>
              <a:t>into red blood cells in capillaries that surround the alveoli.</a:t>
            </a:r>
            <a:endParaRPr lang="en-US" sz="2000" dirty="0"/>
          </a:p>
          <a:p>
            <a:pPr marL="114300" indent="0">
              <a:buNone/>
            </a:pPr>
            <a:endParaRPr lang="en-US" dirty="0"/>
          </a:p>
        </p:txBody>
      </p:sp>
      <p:pic>
        <p:nvPicPr>
          <p:cNvPr id="1026" name="Picture 2" descr="Alveoli: Structure, Function, and Disorders of the Lungs">
            <a:extLst>
              <a:ext uri="{FF2B5EF4-FFF2-40B4-BE49-F238E27FC236}">
                <a16:creationId xmlns:a16="http://schemas.microsoft.com/office/drawing/2014/main" id="{602B43DF-331C-4E98-BFCE-6B72B912D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3182" y="2135652"/>
            <a:ext cx="3857625" cy="2571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oogle Shape;78;p12">
            <a:extLst>
              <a:ext uri="{FF2B5EF4-FFF2-40B4-BE49-F238E27FC236}">
                <a16:creationId xmlns:a16="http://schemas.microsoft.com/office/drawing/2014/main" id="{08510A3C-390D-4F96-8545-9BAAA5A53A4B}"/>
              </a:ext>
            </a:extLst>
          </p:cNvPr>
          <p:cNvGraphicFramePr/>
          <p:nvPr>
            <p:extLst>
              <p:ext uri="{D42A27DB-BD31-4B8C-83A1-F6EECF244321}">
                <p14:modId xmlns:p14="http://schemas.microsoft.com/office/powerpoint/2010/main" val="1744416113"/>
              </p:ext>
            </p:extLst>
          </p:nvPr>
        </p:nvGraphicFramePr>
        <p:xfrm>
          <a:off x="6855937" y="215428"/>
          <a:ext cx="2134475" cy="960060"/>
        </p:xfrm>
        <a:graphic>
          <a:graphicData uri="http://schemas.openxmlformats.org/drawingml/2006/table">
            <a:tbl>
              <a:tblPr>
                <a:noFill/>
                <a:tableStyleId>{3640CECF-2EC5-44C4-A8A7-45B56658353C}</a:tableStyleId>
              </a:tblPr>
              <a:tblGrid>
                <a:gridCol w="2134475">
                  <a:extLst>
                    <a:ext uri="{9D8B030D-6E8A-4147-A177-3AD203B41FA5}">
                      <a16:colId xmlns:a16="http://schemas.microsoft.com/office/drawing/2014/main" val="20000"/>
                    </a:ext>
                  </a:extLst>
                </a:gridCol>
              </a:tblGrid>
              <a:tr h="0">
                <a:tc>
                  <a:txBody>
                    <a:bodyPr/>
                    <a:lstStyle/>
                    <a:p>
                      <a:pPr marL="0" marR="0" lvl="0" indent="0" algn="l" rtl="0">
                        <a:lnSpc>
                          <a:spcPct val="100000"/>
                        </a:lnSpc>
                        <a:spcBef>
                          <a:spcPts val="0"/>
                        </a:spcBef>
                        <a:spcAft>
                          <a:spcPts val="0"/>
                        </a:spcAft>
                        <a:buClr>
                          <a:srgbClr val="000000"/>
                        </a:buClr>
                        <a:buSzPts val="1100"/>
                        <a:buFont typeface="Arial"/>
                        <a:buNone/>
                      </a:pPr>
                      <a:r>
                        <a:rPr lang="en-GB" sz="1100" b="1" u="none" strike="noStrike" cap="none" dirty="0">
                          <a:solidFill>
                            <a:srgbClr val="FFFFFF"/>
                          </a:solidFill>
                          <a:latin typeface="Century Gothic"/>
                          <a:ea typeface="Century Gothic"/>
                          <a:cs typeface="Century Gothic"/>
                          <a:sym typeface="Century Gothic"/>
                        </a:rPr>
                        <a:t>HINT</a:t>
                      </a:r>
                      <a:endParaRPr sz="1100" b="1" u="none" strike="noStrike" cap="none" dirty="0">
                        <a:solidFill>
                          <a:srgbClr val="FFFFFF"/>
                        </a:solidFill>
                        <a:latin typeface="Century Gothic"/>
                        <a:ea typeface="Century Gothic"/>
                        <a:cs typeface="Century Gothic"/>
                        <a:sym typeface="Century Gothic"/>
                      </a:endParaRP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solidFill>
                      <a:srgbClr val="0B5394"/>
                    </a:solidFill>
                  </a:tcPr>
                </a:tc>
                <a:extLst>
                  <a:ext uri="{0D108BD9-81ED-4DB2-BD59-A6C34878D82A}">
                    <a16:rowId xmlns:a16="http://schemas.microsoft.com/office/drawing/2014/main" val="10000"/>
                  </a:ext>
                </a:extLst>
              </a:tr>
              <a:tr h="0">
                <a:tc>
                  <a:txBody>
                    <a:bodyPr/>
                    <a:lstStyle/>
                    <a:p>
                      <a:r>
                        <a:rPr lang="en-AU" sz="1400" dirty="0">
                          <a:latin typeface="Century Gothic" panose="020B0502020202020204" pitchFamily="34" charset="0"/>
                        </a:rPr>
                        <a:t>D</a:t>
                      </a:r>
                      <a:r>
                        <a:rPr lang="en-US" sz="1400" dirty="0" err="1">
                          <a:latin typeface="Century Gothic" panose="020B0502020202020204" pitchFamily="34" charset="0"/>
                        </a:rPr>
                        <a:t>iffuses</a:t>
                      </a:r>
                      <a:r>
                        <a:rPr lang="en-US" sz="1400" dirty="0">
                          <a:latin typeface="Century Gothic" panose="020B0502020202020204" pitchFamily="34" charset="0"/>
                        </a:rPr>
                        <a:t>= spreads out into a new area</a:t>
                      </a:r>
                    </a:p>
                  </a:txBody>
                  <a:tcPr marL="91425" marR="91425" marT="91425" marB="91425">
                    <a:lnL w="9525" cap="flat" cmpd="sng">
                      <a:solidFill>
                        <a:srgbClr val="0B5394"/>
                      </a:solidFill>
                      <a:prstDash val="solid"/>
                      <a:round/>
                      <a:headEnd type="none" w="sm" len="sm"/>
                      <a:tailEnd type="none" w="sm" len="sm"/>
                    </a:lnL>
                    <a:lnR w="9525" cap="flat" cmpd="sng">
                      <a:solidFill>
                        <a:srgbClr val="0B5394"/>
                      </a:solidFill>
                      <a:prstDash val="solid"/>
                      <a:round/>
                      <a:headEnd type="none" w="sm" len="sm"/>
                      <a:tailEnd type="none" w="sm" len="sm"/>
                    </a:lnR>
                    <a:lnT w="9525" cap="flat" cmpd="sng">
                      <a:solidFill>
                        <a:srgbClr val="0B5394"/>
                      </a:solidFill>
                      <a:prstDash val="solid"/>
                      <a:round/>
                      <a:headEnd type="none" w="sm" len="sm"/>
                      <a:tailEnd type="none" w="sm" len="sm"/>
                    </a:lnT>
                    <a:lnB w="9525" cap="flat" cmpd="sng">
                      <a:solidFill>
                        <a:srgbClr val="0B539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2175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F4FC3D6-0917-4CD7-9A56-3C057B8AAAE0}"/>
              </a:ext>
            </a:extLst>
          </p:cNvPr>
          <p:cNvSpPr>
            <a:spLocks noGrp="1"/>
          </p:cNvSpPr>
          <p:nvPr>
            <p:ph type="subTitle" idx="1"/>
          </p:nvPr>
        </p:nvSpPr>
        <p:spPr/>
        <p:txBody>
          <a:bodyPr/>
          <a:lstStyle/>
          <a:p>
            <a:r>
              <a:rPr lang="en-US" sz="1200" dirty="0"/>
              <a:t>We will be able to describe how the respiratory and circulatory systems are linked</a:t>
            </a:r>
          </a:p>
        </p:txBody>
      </p:sp>
      <p:sp>
        <p:nvSpPr>
          <p:cNvPr id="3" name="Text Placeholder 2">
            <a:extLst>
              <a:ext uri="{FF2B5EF4-FFF2-40B4-BE49-F238E27FC236}">
                <a16:creationId xmlns:a16="http://schemas.microsoft.com/office/drawing/2014/main" id="{12761A99-4970-448A-BBEC-89ABA907F4AA}"/>
              </a:ext>
            </a:extLst>
          </p:cNvPr>
          <p:cNvSpPr>
            <a:spLocks noGrp="1"/>
          </p:cNvSpPr>
          <p:nvPr>
            <p:ph type="body" idx="2"/>
          </p:nvPr>
        </p:nvSpPr>
        <p:spPr>
          <a:xfrm>
            <a:off x="552550" y="852700"/>
            <a:ext cx="3083948" cy="4065600"/>
          </a:xfrm>
        </p:spPr>
        <p:txBody>
          <a:bodyPr/>
          <a:lstStyle/>
          <a:p>
            <a:pPr marL="114300" indent="0">
              <a:buNone/>
            </a:pPr>
            <a:r>
              <a:rPr lang="en-AU" b="1" dirty="0"/>
              <a:t>Alveoli</a:t>
            </a:r>
          </a:p>
          <a:p>
            <a:pPr marL="114300" indent="0">
              <a:buNone/>
            </a:pPr>
            <a:endParaRPr lang="en-AU" b="1" dirty="0"/>
          </a:p>
          <a:p>
            <a:pPr marL="114300" indent="0">
              <a:buNone/>
            </a:pPr>
            <a:r>
              <a:rPr lang="en-AU" dirty="0"/>
              <a:t>Draw this diagram of your alveoli in your book</a:t>
            </a:r>
            <a:endParaRPr lang="en-US" dirty="0"/>
          </a:p>
        </p:txBody>
      </p:sp>
      <p:pic>
        <p:nvPicPr>
          <p:cNvPr id="4" name="Picture 3">
            <a:extLst>
              <a:ext uri="{FF2B5EF4-FFF2-40B4-BE49-F238E27FC236}">
                <a16:creationId xmlns:a16="http://schemas.microsoft.com/office/drawing/2014/main" id="{3EC8EA9E-34E6-41C5-B561-2F5CC86E45FE}"/>
              </a:ext>
            </a:extLst>
          </p:cNvPr>
          <p:cNvPicPr>
            <a:picLocks noChangeAspect="1"/>
          </p:cNvPicPr>
          <p:nvPr/>
        </p:nvPicPr>
        <p:blipFill>
          <a:blip r:embed="rId2"/>
          <a:stretch>
            <a:fillRect/>
          </a:stretch>
        </p:blipFill>
        <p:spPr>
          <a:xfrm>
            <a:off x="4865025" y="1057667"/>
            <a:ext cx="3452106" cy="3684382"/>
          </a:xfrm>
          <a:prstGeom prst="rect">
            <a:avLst/>
          </a:prstGeom>
        </p:spPr>
      </p:pic>
    </p:spTree>
    <p:extLst>
      <p:ext uri="{BB962C8B-B14F-4D97-AF65-F5344CB8AC3E}">
        <p14:creationId xmlns:p14="http://schemas.microsoft.com/office/powerpoint/2010/main" val="196755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6EE144A-3FA5-4D9C-BC8D-24EE2C9DF729}"/>
              </a:ext>
            </a:extLst>
          </p:cNvPr>
          <p:cNvSpPr>
            <a:spLocks noGrp="1"/>
          </p:cNvSpPr>
          <p:nvPr>
            <p:ph type="subTitle" idx="1"/>
          </p:nvPr>
        </p:nvSpPr>
        <p:spPr/>
        <p:txBody>
          <a:bodyPr/>
          <a:lstStyle/>
          <a:p>
            <a:r>
              <a:rPr lang="en-US" sz="1200" dirty="0"/>
              <a:t>We will be able to describe how the respiratory and circulatory systems are linked</a:t>
            </a:r>
          </a:p>
        </p:txBody>
      </p:sp>
      <p:sp>
        <p:nvSpPr>
          <p:cNvPr id="3" name="Text Placeholder 2">
            <a:extLst>
              <a:ext uri="{FF2B5EF4-FFF2-40B4-BE49-F238E27FC236}">
                <a16:creationId xmlns:a16="http://schemas.microsoft.com/office/drawing/2014/main" id="{8AE5FF3E-F515-4144-A547-818754D5C846}"/>
              </a:ext>
            </a:extLst>
          </p:cNvPr>
          <p:cNvSpPr>
            <a:spLocks noGrp="1"/>
          </p:cNvSpPr>
          <p:nvPr>
            <p:ph type="body" idx="2"/>
          </p:nvPr>
        </p:nvSpPr>
        <p:spPr/>
        <p:txBody>
          <a:bodyPr/>
          <a:lstStyle/>
          <a:p>
            <a:pPr marL="114300" indent="0">
              <a:buNone/>
            </a:pPr>
            <a:r>
              <a:rPr lang="en-AU" sz="2000" dirty="0"/>
              <a:t>Once this oxygen from your alveoli enters the blood it is then transferred around the body to tissues and cells that need oxygen.</a:t>
            </a:r>
          </a:p>
          <a:p>
            <a:pPr marL="114300" indent="0">
              <a:buNone/>
            </a:pPr>
            <a:endParaRPr lang="en-AU" sz="2000" dirty="0"/>
          </a:p>
          <a:p>
            <a:pPr marL="114300" indent="0">
              <a:buNone/>
            </a:pPr>
            <a:r>
              <a:rPr lang="en-AU" sz="2000" b="1" dirty="0"/>
              <a:t>This is how deoxygenated blood becomes oxygenated again.</a:t>
            </a:r>
            <a:endParaRPr lang="en-US" sz="2000" b="1" dirty="0"/>
          </a:p>
        </p:txBody>
      </p:sp>
    </p:spTree>
    <p:extLst>
      <p:ext uri="{BB962C8B-B14F-4D97-AF65-F5344CB8AC3E}">
        <p14:creationId xmlns:p14="http://schemas.microsoft.com/office/powerpoint/2010/main" val="132691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6B36A60-9D6F-4E3D-9FB8-1659264B2ABC}"/>
              </a:ext>
            </a:extLst>
          </p:cNvPr>
          <p:cNvSpPr>
            <a:spLocks noGrp="1"/>
          </p:cNvSpPr>
          <p:nvPr>
            <p:ph type="subTitle" idx="1"/>
          </p:nvPr>
        </p:nvSpPr>
        <p:spPr/>
        <p:txBody>
          <a:bodyPr/>
          <a:lstStyle/>
          <a:p>
            <a:r>
              <a:rPr lang="en-US" sz="1200" dirty="0"/>
              <a:t>We will be able to describe how the respiratory and circulatory systems are linked</a:t>
            </a:r>
          </a:p>
        </p:txBody>
      </p:sp>
      <p:sp>
        <p:nvSpPr>
          <p:cNvPr id="3" name="Text Placeholder 2">
            <a:extLst>
              <a:ext uri="{FF2B5EF4-FFF2-40B4-BE49-F238E27FC236}">
                <a16:creationId xmlns:a16="http://schemas.microsoft.com/office/drawing/2014/main" id="{0570DFAD-A10F-488E-AC38-F08BF6AD4694}"/>
              </a:ext>
            </a:extLst>
          </p:cNvPr>
          <p:cNvSpPr>
            <a:spLocks noGrp="1"/>
          </p:cNvSpPr>
          <p:nvPr>
            <p:ph type="body" idx="2"/>
          </p:nvPr>
        </p:nvSpPr>
        <p:spPr/>
        <p:txBody>
          <a:bodyPr/>
          <a:lstStyle/>
          <a:p>
            <a:pPr marL="114300" indent="0">
              <a:buNone/>
            </a:pPr>
            <a:r>
              <a:rPr lang="en-AU" b="1" dirty="0"/>
              <a:t>How is the respiratory system involved?</a:t>
            </a:r>
          </a:p>
          <a:p>
            <a:pPr marL="114300" indent="0">
              <a:buNone/>
            </a:pPr>
            <a:endParaRPr lang="en-AU" b="1" dirty="0"/>
          </a:p>
          <a:p>
            <a:pPr marL="114300" indent="0">
              <a:buNone/>
            </a:pPr>
            <a:r>
              <a:rPr lang="en-AU" dirty="0"/>
              <a:t>The lungs are involved in both the circulatory and respiratory system.</a:t>
            </a:r>
          </a:p>
          <a:p>
            <a:pPr marL="114300" indent="0">
              <a:buNone/>
            </a:pPr>
            <a:endParaRPr lang="en-AU" b="1" dirty="0"/>
          </a:p>
          <a:p>
            <a:pPr marL="114300" indent="0">
              <a:buNone/>
            </a:pPr>
            <a:endParaRPr lang="en-US" b="1" dirty="0"/>
          </a:p>
        </p:txBody>
      </p:sp>
      <p:pic>
        <p:nvPicPr>
          <p:cNvPr id="4" name="Picture 3">
            <a:extLst>
              <a:ext uri="{FF2B5EF4-FFF2-40B4-BE49-F238E27FC236}">
                <a16:creationId xmlns:a16="http://schemas.microsoft.com/office/drawing/2014/main" id="{9EF3B3FF-1567-43B6-B5E0-21C8B74C2A23}"/>
              </a:ext>
            </a:extLst>
          </p:cNvPr>
          <p:cNvPicPr>
            <a:picLocks noChangeAspect="1"/>
          </p:cNvPicPr>
          <p:nvPr/>
        </p:nvPicPr>
        <p:blipFill>
          <a:blip r:embed="rId2"/>
          <a:stretch>
            <a:fillRect/>
          </a:stretch>
        </p:blipFill>
        <p:spPr>
          <a:xfrm>
            <a:off x="794825" y="2614229"/>
            <a:ext cx="4981528" cy="1984400"/>
          </a:xfrm>
          <a:prstGeom prst="rect">
            <a:avLst/>
          </a:prstGeom>
        </p:spPr>
      </p:pic>
      <p:cxnSp>
        <p:nvCxnSpPr>
          <p:cNvPr id="6" name="Straight Arrow Connector 5">
            <a:extLst>
              <a:ext uri="{FF2B5EF4-FFF2-40B4-BE49-F238E27FC236}">
                <a16:creationId xmlns:a16="http://schemas.microsoft.com/office/drawing/2014/main" id="{4D3B337B-3CAF-4413-A5BD-D3F342516414}"/>
              </a:ext>
            </a:extLst>
          </p:cNvPr>
          <p:cNvCxnSpPr>
            <a:cxnSpLocks/>
          </p:cNvCxnSpPr>
          <p:nvPr/>
        </p:nvCxnSpPr>
        <p:spPr>
          <a:xfrm>
            <a:off x="5326187" y="4044463"/>
            <a:ext cx="93393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062B4A3B-F231-48BB-89B3-000509C21495}"/>
              </a:ext>
            </a:extLst>
          </p:cNvPr>
          <p:cNvSpPr txBox="1"/>
          <p:nvPr/>
        </p:nvSpPr>
        <p:spPr>
          <a:xfrm>
            <a:off x="6260123" y="3900678"/>
            <a:ext cx="2581422" cy="400110"/>
          </a:xfrm>
          <a:prstGeom prst="rect">
            <a:avLst/>
          </a:prstGeom>
          <a:noFill/>
        </p:spPr>
        <p:txBody>
          <a:bodyPr wrap="square" rtlCol="0">
            <a:spAutoFit/>
          </a:bodyPr>
          <a:lstStyle/>
          <a:p>
            <a:r>
              <a:rPr lang="en-AU" sz="2000" dirty="0">
                <a:latin typeface="Century Gothic" panose="020B0502020202020204" pitchFamily="34" charset="0"/>
              </a:rPr>
              <a:t>Capillaries </a:t>
            </a:r>
            <a:r>
              <a:rPr lang="en-AU" sz="2000" dirty="0">
                <a:latin typeface="Century Gothic" panose="020B0502020202020204" pitchFamily="34" charset="0"/>
                <a:sym typeface="Wingdings" panose="05000000000000000000" pitchFamily="2" charset="2"/>
              </a:rPr>
              <a:t> Blood</a:t>
            </a:r>
            <a:endParaRPr lang="en-US" sz="2000" dirty="0">
              <a:latin typeface="Century Gothic" panose="020B0502020202020204" pitchFamily="34" charset="0"/>
            </a:endParaRPr>
          </a:p>
        </p:txBody>
      </p:sp>
    </p:spTree>
    <p:extLst>
      <p:ext uri="{BB962C8B-B14F-4D97-AF65-F5344CB8AC3E}">
        <p14:creationId xmlns:p14="http://schemas.microsoft.com/office/powerpoint/2010/main" val="4558170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3" id="{E537B60B-C924-CB46-990A-730EC40F8177}" vid="{CB89637F-0F8C-4540-8136-D7886A0EAE8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01C4FD2-6FC8-4085-9577-FC439C70343A}"/>
</file>

<file path=customXml/itemProps2.xml><?xml version="1.0" encoding="utf-8"?>
<ds:datastoreItem xmlns:ds="http://schemas.openxmlformats.org/officeDocument/2006/customXml" ds:itemID="{30627D0A-0FF0-4F8D-87EC-05BD5CD03445}"/>
</file>

<file path=customXml/itemProps3.xml><?xml version="1.0" encoding="utf-8"?>
<ds:datastoreItem xmlns:ds="http://schemas.openxmlformats.org/officeDocument/2006/customXml" ds:itemID="{9D855853-605E-4296-97AD-AD76E0FD4A48}"/>
</file>

<file path=docProps/app.xml><?xml version="1.0" encoding="utf-8"?>
<Properties xmlns="http://schemas.openxmlformats.org/officeDocument/2006/extended-properties" xmlns:vt="http://schemas.openxmlformats.org/officeDocument/2006/docPropsVTypes">
  <Template>EI template.pptx</Template>
  <TotalTime>22</TotalTime>
  <Words>442</Words>
  <Application>Microsoft Office PowerPoint</Application>
  <PresentationFormat>On-screen Show (16:9)</PresentationFormat>
  <Paragraphs>49</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Arial</vt:lpstr>
      <vt:lpstr>Simple Light</vt:lpstr>
      <vt:lpstr>PowerPoint Presentation</vt:lpstr>
      <vt:lpstr>We will be able to describe how the respiratory and circulatory systems are linked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will be able to describe how the respiratory and circulatory systems are linked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WARD Leanne [Southern River College]</dc:creator>
  <cp:lastModifiedBy>WARD Leanne [Southern River College]</cp:lastModifiedBy>
  <cp:revision>3</cp:revision>
  <dcterms:created xsi:type="dcterms:W3CDTF">2021-05-16T03:56:05Z</dcterms:created>
  <dcterms:modified xsi:type="dcterms:W3CDTF">2021-05-16T04:18:43Z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38400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