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1" r:id="rId2"/>
    <p:sldId id="263" r:id="rId3"/>
    <p:sldId id="256" r:id="rId4"/>
    <p:sldId id="257" r:id="rId5"/>
    <p:sldId id="258" r:id="rId6"/>
    <p:sldId id="259" r:id="rId7"/>
    <p:sldId id="265" r:id="rId8"/>
    <p:sldId id="266" r:id="rId9"/>
    <p:sldId id="267" r:id="rId10"/>
    <p:sldId id="269" r:id="rId11"/>
    <p:sldId id="273" r:id="rId12"/>
    <p:sldId id="274" r:id="rId13"/>
    <p:sldId id="271" r:id="rId14"/>
    <p:sldId id="272" r:id="rId15"/>
    <p:sldId id="268" r:id="rId16"/>
    <p:sldId id="260"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4"/>
    <p:restoredTop sz="74499"/>
  </p:normalViewPr>
  <p:slideViewPr>
    <p:cSldViewPr snapToGrid="0" snapToObjects="1">
      <p:cViewPr varScale="1">
        <p:scale>
          <a:sx n="40" d="100"/>
          <a:sy n="40" d="100"/>
        </p:scale>
        <p:origin x="52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1B8A1-56D5-F44C-8A0F-9B2819BC719C}" type="datetimeFigureOut">
              <a:rPr lang="en-US" smtClean="0"/>
              <a:t>2/10/19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C40AE-C218-C446-9B53-9520D08EA071}" type="slidenum">
              <a:rPr lang="en-US" smtClean="0"/>
              <a:t>‹#›</a:t>
            </a:fld>
            <a:endParaRPr lang="en-US"/>
          </a:p>
        </p:txBody>
      </p:sp>
    </p:spTree>
    <p:extLst>
      <p:ext uri="{BB962C8B-B14F-4D97-AF65-F5344CB8AC3E}">
        <p14:creationId xmlns:p14="http://schemas.microsoft.com/office/powerpoint/2010/main" val="344693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know the study of chemistry goes back more than 2000 years?</a:t>
            </a:r>
          </a:p>
        </p:txBody>
      </p:sp>
      <p:sp>
        <p:nvSpPr>
          <p:cNvPr id="4" name="Slide Number Placeholder 3"/>
          <p:cNvSpPr>
            <a:spLocks noGrp="1"/>
          </p:cNvSpPr>
          <p:nvPr>
            <p:ph type="sldNum" sz="quarter" idx="5"/>
          </p:nvPr>
        </p:nvSpPr>
        <p:spPr/>
        <p:txBody>
          <a:bodyPr/>
          <a:lstStyle/>
          <a:p>
            <a:fld id="{495C40AE-C218-C446-9B53-9520D08EA071}" type="slidenum">
              <a:rPr lang="en-US" smtClean="0"/>
              <a:t>3</a:t>
            </a:fld>
            <a:endParaRPr lang="en-US"/>
          </a:p>
        </p:txBody>
      </p:sp>
    </p:spTree>
    <p:extLst>
      <p:ext uri="{BB962C8B-B14F-4D97-AF65-F5344CB8AC3E}">
        <p14:creationId xmlns:p14="http://schemas.microsoft.com/office/powerpoint/2010/main" val="2148646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Much of our civilization’s foundations such as government, democracy, citizenship, education and schools, (blame them!) drama, law, public health and medicine, etc, can be traced back to the Greek civilization which flourished over 2,000 years ago</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effectLst/>
                <a:latin typeface="+mn-lt"/>
                <a:ea typeface="+mn-ea"/>
                <a:cs typeface="+mn-cs"/>
              </a:rPr>
              <a:t>“Element” means the most basic, simple thing. </a:t>
            </a:r>
            <a:endParaRPr lang="en-AU" dirty="0"/>
          </a:p>
          <a:p>
            <a:endParaRPr lang="en-US" dirty="0"/>
          </a:p>
        </p:txBody>
      </p:sp>
      <p:sp>
        <p:nvSpPr>
          <p:cNvPr id="4" name="Slide Number Placeholder 3"/>
          <p:cNvSpPr>
            <a:spLocks noGrp="1"/>
          </p:cNvSpPr>
          <p:nvPr>
            <p:ph type="sldNum" sz="quarter" idx="5"/>
          </p:nvPr>
        </p:nvSpPr>
        <p:spPr/>
        <p:txBody>
          <a:bodyPr/>
          <a:lstStyle/>
          <a:p>
            <a:fld id="{495C40AE-C218-C446-9B53-9520D08EA071}" type="slidenum">
              <a:rPr lang="en-US" smtClean="0"/>
              <a:t>4</a:t>
            </a:fld>
            <a:endParaRPr lang="en-US"/>
          </a:p>
        </p:txBody>
      </p:sp>
    </p:spTree>
    <p:extLst>
      <p:ext uri="{BB962C8B-B14F-4D97-AF65-F5344CB8AC3E}">
        <p14:creationId xmlns:p14="http://schemas.microsoft.com/office/powerpoint/2010/main" val="2478358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C40AE-C218-C446-9B53-9520D08EA071}" type="slidenum">
              <a:rPr lang="en-US" smtClean="0"/>
              <a:t>5</a:t>
            </a:fld>
            <a:endParaRPr lang="en-US"/>
          </a:p>
        </p:txBody>
      </p:sp>
    </p:spTree>
    <p:extLst>
      <p:ext uri="{BB962C8B-B14F-4D97-AF65-F5344CB8AC3E}">
        <p14:creationId xmlns:p14="http://schemas.microsoft.com/office/powerpoint/2010/main" val="2650011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C40AE-C218-C446-9B53-9520D08EA071}" type="slidenum">
              <a:rPr lang="en-US" smtClean="0"/>
              <a:t>9</a:t>
            </a:fld>
            <a:endParaRPr lang="en-US"/>
          </a:p>
        </p:txBody>
      </p:sp>
    </p:spTree>
    <p:extLst>
      <p:ext uri="{BB962C8B-B14F-4D97-AF65-F5344CB8AC3E}">
        <p14:creationId xmlns:p14="http://schemas.microsoft.com/office/powerpoint/2010/main" val="42498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C40AE-C218-C446-9B53-9520D08EA071}" type="slidenum">
              <a:rPr lang="en-US" smtClean="0"/>
              <a:t>15</a:t>
            </a:fld>
            <a:endParaRPr lang="en-US"/>
          </a:p>
        </p:txBody>
      </p:sp>
    </p:spTree>
    <p:extLst>
      <p:ext uri="{BB962C8B-B14F-4D97-AF65-F5344CB8AC3E}">
        <p14:creationId xmlns:p14="http://schemas.microsoft.com/office/powerpoint/2010/main" val="392194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47BA-5CB8-934C-BB4F-2CA0BA62D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B49F84-3F1C-DB42-A206-7609BB397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E48C04-ADC4-2845-9F9F-FD3337B11D53}"/>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5" name="Footer Placeholder 4">
            <a:extLst>
              <a:ext uri="{FF2B5EF4-FFF2-40B4-BE49-F238E27FC236}">
                <a16:creationId xmlns:a16="http://schemas.microsoft.com/office/drawing/2014/main" id="{CD467096-8CDF-4442-861B-C97DA527F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A80C4-65A5-3F49-9EAE-B989171B1E28}"/>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131940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CF09-1CBC-4949-BB1F-D31E5D1610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366EF5-E03F-6C4D-9D38-D549CC7B4F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07189-32DC-C84B-804B-2330EFBFB343}"/>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5" name="Footer Placeholder 4">
            <a:extLst>
              <a:ext uri="{FF2B5EF4-FFF2-40B4-BE49-F238E27FC236}">
                <a16:creationId xmlns:a16="http://schemas.microsoft.com/office/drawing/2014/main" id="{665DDF1D-C424-0F48-8043-4B7E7CD8A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8FA49-00E2-2F4C-91AF-D5E3B429FF3B}"/>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371978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D1503-76BF-5A4A-A74F-5AE4A68375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2CF82B-8799-FD42-9A93-832F561C7E9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D4766-50CB-AC44-B5C5-34A25566DFFA}"/>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5" name="Footer Placeholder 4">
            <a:extLst>
              <a:ext uri="{FF2B5EF4-FFF2-40B4-BE49-F238E27FC236}">
                <a16:creationId xmlns:a16="http://schemas.microsoft.com/office/drawing/2014/main" id="{286CA8D8-0E78-304B-979C-32CAC9891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5F7FD-729B-F74D-ADE3-F79654790747}"/>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769726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D22E-1095-C649-A52D-EB99048E3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E2CC2-7217-3443-B463-4A41065331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CD383-15FF-9E4C-B6FC-9B0F0F81C605}"/>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5" name="Footer Placeholder 4">
            <a:extLst>
              <a:ext uri="{FF2B5EF4-FFF2-40B4-BE49-F238E27FC236}">
                <a16:creationId xmlns:a16="http://schemas.microsoft.com/office/drawing/2014/main" id="{3A3770D9-D022-BB45-9CFA-58F4274BC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CB80C-56AF-C748-939A-46412E85DFA9}"/>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349364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C5F8-F882-9F4E-AEC7-430FD0B272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3D3D4-13ED-0144-9AE2-147D9A58D0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6E3B11-C3AE-E143-B1CF-BA656577177D}"/>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5" name="Footer Placeholder 4">
            <a:extLst>
              <a:ext uri="{FF2B5EF4-FFF2-40B4-BE49-F238E27FC236}">
                <a16:creationId xmlns:a16="http://schemas.microsoft.com/office/drawing/2014/main" id="{F4C68863-38EC-4A4F-B29A-51BC01FFD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F9038-F90D-274E-891B-63184554454F}"/>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340759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A330-8BD5-9E42-B4E5-1351C3159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AF656F-DD32-5D4E-9E88-653502AF89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A8CF0E-E166-B740-B7BB-467F5F3422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662B8-49F0-5642-93A3-4E9CAFC0B05A}"/>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6" name="Footer Placeholder 5">
            <a:extLst>
              <a:ext uri="{FF2B5EF4-FFF2-40B4-BE49-F238E27FC236}">
                <a16:creationId xmlns:a16="http://schemas.microsoft.com/office/drawing/2014/main" id="{79533793-E1F4-3D4B-A4E0-40CD60BD5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852C1-677A-1F4D-B67A-9BCF5C4813D6}"/>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421088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59A7-441A-814A-A9B0-CB62BFDBCA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42CEE6-C8FF-BB42-95E4-68D692BE5B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667051-EDF4-2740-A242-218639B68F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E48B2F-A4AD-BE41-954A-753C01AB1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4F2669-42E4-9541-8D64-75BDE5155D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6EB6D6-D06E-7743-9D4D-2187FD02BE31}"/>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8" name="Footer Placeholder 7">
            <a:extLst>
              <a:ext uri="{FF2B5EF4-FFF2-40B4-BE49-F238E27FC236}">
                <a16:creationId xmlns:a16="http://schemas.microsoft.com/office/drawing/2014/main" id="{DE63DC0E-DB71-2441-A943-FE0DE27B1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394A34-DC31-854B-8D96-AC8AF23A09CF}"/>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383742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98AB-15C2-E849-B648-92AB90AE9E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B767C-17D1-C64D-BF96-5F2667DAE315}"/>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4" name="Footer Placeholder 3">
            <a:extLst>
              <a:ext uri="{FF2B5EF4-FFF2-40B4-BE49-F238E27FC236}">
                <a16:creationId xmlns:a16="http://schemas.microsoft.com/office/drawing/2014/main" id="{D3206D49-5D9F-9346-95D1-67D196F03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CD4632-2520-3F49-A78E-97AC030AD588}"/>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809110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40F92-8F88-3F4C-A6A4-C4E049D45630}"/>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3" name="Footer Placeholder 2">
            <a:extLst>
              <a:ext uri="{FF2B5EF4-FFF2-40B4-BE49-F238E27FC236}">
                <a16:creationId xmlns:a16="http://schemas.microsoft.com/office/drawing/2014/main" id="{7FB343FD-767F-6D4D-B63A-6F5488B2CF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FD73CA-485C-044E-BEF2-C874CC938BA9}"/>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281439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895A-3D25-6745-9B71-5C720B390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FC4BC-18A9-0C46-923B-0D6ACC556B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BDBAAA-22AF-3044-93A9-4ABF040FF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8191A4-8AB8-BE46-99B8-6C424D0DA8AF}"/>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6" name="Footer Placeholder 5">
            <a:extLst>
              <a:ext uri="{FF2B5EF4-FFF2-40B4-BE49-F238E27FC236}">
                <a16:creationId xmlns:a16="http://schemas.microsoft.com/office/drawing/2014/main" id="{704D9DE0-B3E0-A049-9FF0-982B8452A0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7993E-FFB8-1D41-96A4-C06D24AD9CB3}"/>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114989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CE95-B1C5-CE4B-BAF3-C97337D01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FE922B-9C59-6C44-B764-68D626FCB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4BD35-8862-F745-8795-A2095AB13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74B5B0-0C01-6647-9FF0-1D5177D98F8B}"/>
              </a:ext>
            </a:extLst>
          </p:cNvPr>
          <p:cNvSpPr>
            <a:spLocks noGrp="1"/>
          </p:cNvSpPr>
          <p:nvPr>
            <p:ph type="dt" sz="half" idx="10"/>
          </p:nvPr>
        </p:nvSpPr>
        <p:spPr/>
        <p:txBody>
          <a:bodyPr/>
          <a:lstStyle/>
          <a:p>
            <a:fld id="{266ED18F-9232-6241-A846-218BC7EC8D28}" type="datetimeFigureOut">
              <a:rPr lang="en-US" smtClean="0"/>
              <a:t>2/10/19</a:t>
            </a:fld>
            <a:endParaRPr lang="en-US"/>
          </a:p>
        </p:txBody>
      </p:sp>
      <p:sp>
        <p:nvSpPr>
          <p:cNvPr id="6" name="Footer Placeholder 5">
            <a:extLst>
              <a:ext uri="{FF2B5EF4-FFF2-40B4-BE49-F238E27FC236}">
                <a16:creationId xmlns:a16="http://schemas.microsoft.com/office/drawing/2014/main" id="{A8E223F2-7379-D843-9E7E-91D971CF3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93AA2-2506-1A44-8C8E-8419ADD244E0}"/>
              </a:ext>
            </a:extLst>
          </p:cNvPr>
          <p:cNvSpPr>
            <a:spLocks noGrp="1"/>
          </p:cNvSpPr>
          <p:nvPr>
            <p:ph type="sldNum" sz="quarter" idx="12"/>
          </p:nvPr>
        </p:nvSpPr>
        <p:spPr/>
        <p:txBody>
          <a:bodyPr/>
          <a:lstStyle/>
          <a:p>
            <a:fld id="{A911EFA4-C8A6-EE42-89CC-B1E98DBF4FB5}" type="slidenum">
              <a:rPr lang="en-US" smtClean="0"/>
              <a:t>‹#›</a:t>
            </a:fld>
            <a:endParaRPr lang="en-US"/>
          </a:p>
        </p:txBody>
      </p:sp>
    </p:spTree>
    <p:extLst>
      <p:ext uri="{BB962C8B-B14F-4D97-AF65-F5344CB8AC3E}">
        <p14:creationId xmlns:p14="http://schemas.microsoft.com/office/powerpoint/2010/main" val="418875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6BFB4-9D43-0F48-B3D0-0A65ED1B2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543648-1A62-A745-963D-F563DFF243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67CFC-1E07-5747-AC8F-EE9BA98A42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ED18F-9232-6241-A846-218BC7EC8D28}" type="datetimeFigureOut">
              <a:rPr lang="en-US" smtClean="0"/>
              <a:t>2/10/19</a:t>
            </a:fld>
            <a:endParaRPr lang="en-US"/>
          </a:p>
        </p:txBody>
      </p:sp>
      <p:sp>
        <p:nvSpPr>
          <p:cNvPr id="5" name="Footer Placeholder 4">
            <a:extLst>
              <a:ext uri="{FF2B5EF4-FFF2-40B4-BE49-F238E27FC236}">
                <a16:creationId xmlns:a16="http://schemas.microsoft.com/office/drawing/2014/main" id="{D0677767-0EA3-F546-9EFA-1773F41EB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319DC6-B8F7-2F4B-BBA1-6D7B2937D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1EFA4-C8A6-EE42-89CC-B1E98DBF4FB5}" type="slidenum">
              <a:rPr lang="en-US" smtClean="0"/>
              <a:t>‹#›</a:t>
            </a:fld>
            <a:endParaRPr lang="en-US"/>
          </a:p>
        </p:txBody>
      </p:sp>
    </p:spTree>
    <p:extLst>
      <p:ext uri="{BB962C8B-B14F-4D97-AF65-F5344CB8AC3E}">
        <p14:creationId xmlns:p14="http://schemas.microsoft.com/office/powerpoint/2010/main" val="88174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E049-8553-5245-B2DE-D1B00345D230}"/>
              </a:ext>
            </a:extLst>
          </p:cNvPr>
          <p:cNvSpPr>
            <a:spLocks noGrp="1"/>
          </p:cNvSpPr>
          <p:nvPr>
            <p:ph type="title"/>
          </p:nvPr>
        </p:nvSpPr>
        <p:spPr/>
        <p:txBody>
          <a:bodyPr/>
          <a:lstStyle/>
          <a:p>
            <a:r>
              <a:rPr lang="en-US" dirty="0"/>
              <a:t>Learning goal</a:t>
            </a:r>
          </a:p>
        </p:txBody>
      </p:sp>
      <p:sp>
        <p:nvSpPr>
          <p:cNvPr id="3" name="Content Placeholder 2">
            <a:extLst>
              <a:ext uri="{FF2B5EF4-FFF2-40B4-BE49-F238E27FC236}">
                <a16:creationId xmlns:a16="http://schemas.microsoft.com/office/drawing/2014/main" id="{564E3E30-E4B4-2042-B243-A25E293CABAF}"/>
              </a:ext>
            </a:extLst>
          </p:cNvPr>
          <p:cNvSpPr>
            <a:spLocks noGrp="1"/>
          </p:cNvSpPr>
          <p:nvPr>
            <p:ph idx="1"/>
          </p:nvPr>
        </p:nvSpPr>
        <p:spPr/>
        <p:txBody>
          <a:bodyPr/>
          <a:lstStyle/>
          <a:p>
            <a:r>
              <a:rPr lang="en-US" dirty="0"/>
              <a:t>Pre-test, discover how much you know about chemistry</a:t>
            </a:r>
          </a:p>
          <a:p>
            <a:r>
              <a:rPr lang="en-US" dirty="0"/>
              <a:t>The study of chemistry is more than 2000 years old</a:t>
            </a:r>
          </a:p>
          <a:p>
            <a:endParaRPr lang="en-US" dirty="0"/>
          </a:p>
        </p:txBody>
      </p:sp>
    </p:spTree>
    <p:extLst>
      <p:ext uri="{BB962C8B-B14F-4D97-AF65-F5344CB8AC3E}">
        <p14:creationId xmlns:p14="http://schemas.microsoft.com/office/powerpoint/2010/main" val="187897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E637-F7FF-A74B-AC54-4E8FBA8B9C68}"/>
              </a:ext>
            </a:extLst>
          </p:cNvPr>
          <p:cNvSpPr>
            <a:spLocks noGrp="1"/>
          </p:cNvSpPr>
          <p:nvPr>
            <p:ph type="title"/>
          </p:nvPr>
        </p:nvSpPr>
        <p:spPr/>
        <p:txBody>
          <a:bodyPr/>
          <a:lstStyle/>
          <a:p>
            <a:r>
              <a:rPr lang="en-AU" b="1" dirty="0"/>
              <a:t>Success Criteria</a:t>
            </a:r>
            <a:endParaRPr lang="en-US" b="1" dirty="0"/>
          </a:p>
        </p:txBody>
      </p:sp>
      <p:sp>
        <p:nvSpPr>
          <p:cNvPr id="3" name="Content Placeholder 2">
            <a:extLst>
              <a:ext uri="{FF2B5EF4-FFF2-40B4-BE49-F238E27FC236}">
                <a16:creationId xmlns:a16="http://schemas.microsoft.com/office/drawing/2014/main" id="{343F5C62-EEF9-2C47-8C9A-EE071A603953}"/>
              </a:ext>
            </a:extLst>
          </p:cNvPr>
          <p:cNvSpPr>
            <a:spLocks noGrp="1"/>
          </p:cNvSpPr>
          <p:nvPr>
            <p:ph idx="1"/>
          </p:nvPr>
        </p:nvSpPr>
        <p:spPr>
          <a:xfrm>
            <a:off x="838200" y="1825625"/>
            <a:ext cx="10515600" cy="2803525"/>
          </a:xfrm>
        </p:spPr>
        <p:txBody>
          <a:bodyPr/>
          <a:lstStyle/>
          <a:p>
            <a:r>
              <a:rPr lang="en-US" dirty="0"/>
              <a:t>Understand why symbols are used for the different elements</a:t>
            </a:r>
          </a:p>
          <a:p>
            <a:r>
              <a:rPr lang="en-US" dirty="0"/>
              <a:t>Be able to correctly write the symbols</a:t>
            </a:r>
          </a:p>
          <a:p>
            <a:r>
              <a:rPr lang="en-US" dirty="0"/>
              <a:t>Learn the symbols for the first 20 elements</a:t>
            </a:r>
          </a:p>
          <a:p>
            <a:r>
              <a:rPr lang="en-US" dirty="0"/>
              <a:t>Play Chemical Bingo</a:t>
            </a:r>
          </a:p>
          <a:p>
            <a:endParaRPr lang="en-US" dirty="0"/>
          </a:p>
        </p:txBody>
      </p:sp>
    </p:spTree>
    <p:extLst>
      <p:ext uri="{BB962C8B-B14F-4D97-AF65-F5344CB8AC3E}">
        <p14:creationId xmlns:p14="http://schemas.microsoft.com/office/powerpoint/2010/main" val="52875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63952-846F-8A43-9962-1BEA52450AA0}"/>
              </a:ext>
            </a:extLst>
          </p:cNvPr>
          <p:cNvSpPr>
            <a:spLocks noGrp="1"/>
          </p:cNvSpPr>
          <p:nvPr>
            <p:ph type="title"/>
          </p:nvPr>
        </p:nvSpPr>
        <p:spPr/>
        <p:txBody>
          <a:bodyPr/>
          <a:lstStyle/>
          <a:p>
            <a:r>
              <a:rPr lang="en-US" b="1" dirty="0"/>
              <a:t>Atomic Number</a:t>
            </a:r>
          </a:p>
        </p:txBody>
      </p:sp>
      <p:sp>
        <p:nvSpPr>
          <p:cNvPr id="3" name="Content Placeholder 2">
            <a:extLst>
              <a:ext uri="{FF2B5EF4-FFF2-40B4-BE49-F238E27FC236}">
                <a16:creationId xmlns:a16="http://schemas.microsoft.com/office/drawing/2014/main" id="{C4B73E26-E0B0-D34B-B1C2-48D9A35A578E}"/>
              </a:ext>
            </a:extLst>
          </p:cNvPr>
          <p:cNvSpPr>
            <a:spLocks noGrp="1"/>
          </p:cNvSpPr>
          <p:nvPr>
            <p:ph idx="1"/>
          </p:nvPr>
        </p:nvSpPr>
        <p:spPr>
          <a:xfrm>
            <a:off x="838200" y="1825624"/>
            <a:ext cx="5360719" cy="3898281"/>
          </a:xfrm>
        </p:spPr>
        <p:txBody>
          <a:bodyPr>
            <a:normAutofit/>
          </a:bodyPr>
          <a:lstStyle/>
          <a:p>
            <a:r>
              <a:rPr lang="en-AU" dirty="0">
                <a:solidFill>
                  <a:srgbClr val="0070C0"/>
                </a:solidFill>
              </a:rPr>
              <a:t>The </a:t>
            </a:r>
            <a:r>
              <a:rPr lang="en-AU" b="1" dirty="0">
                <a:solidFill>
                  <a:srgbClr val="0070C0"/>
                </a:solidFill>
              </a:rPr>
              <a:t>atomic number</a:t>
            </a:r>
            <a:r>
              <a:rPr lang="en-AU" dirty="0">
                <a:solidFill>
                  <a:srgbClr val="0070C0"/>
                </a:solidFill>
              </a:rPr>
              <a:t> of a chemical </a:t>
            </a:r>
            <a:r>
              <a:rPr lang="en-AU" b="1" dirty="0">
                <a:solidFill>
                  <a:srgbClr val="0070C0"/>
                </a:solidFill>
              </a:rPr>
              <a:t>element</a:t>
            </a:r>
            <a:r>
              <a:rPr lang="en-AU" dirty="0">
                <a:solidFill>
                  <a:srgbClr val="0070C0"/>
                </a:solidFill>
              </a:rPr>
              <a:t> is the </a:t>
            </a:r>
            <a:r>
              <a:rPr lang="en-AU" b="1" dirty="0">
                <a:solidFill>
                  <a:srgbClr val="0070C0"/>
                </a:solidFill>
              </a:rPr>
              <a:t>number</a:t>
            </a:r>
            <a:r>
              <a:rPr lang="en-AU" dirty="0">
                <a:solidFill>
                  <a:srgbClr val="0070C0"/>
                </a:solidFill>
              </a:rPr>
              <a:t> of protons found in the nucleus of an </a:t>
            </a:r>
            <a:r>
              <a:rPr lang="en-AU" b="1" dirty="0">
                <a:solidFill>
                  <a:srgbClr val="0070C0"/>
                </a:solidFill>
              </a:rPr>
              <a:t>atom</a:t>
            </a:r>
            <a:r>
              <a:rPr lang="en-AU" dirty="0">
                <a:solidFill>
                  <a:srgbClr val="0070C0"/>
                </a:solidFill>
              </a:rPr>
              <a:t>. </a:t>
            </a:r>
          </a:p>
          <a:p>
            <a:r>
              <a:rPr lang="en-AU" dirty="0">
                <a:solidFill>
                  <a:srgbClr val="0070C0"/>
                </a:solidFill>
              </a:rPr>
              <a:t>The </a:t>
            </a:r>
            <a:r>
              <a:rPr lang="en-AU" b="1" dirty="0">
                <a:solidFill>
                  <a:srgbClr val="0070C0"/>
                </a:solidFill>
              </a:rPr>
              <a:t>atomic number</a:t>
            </a:r>
            <a:r>
              <a:rPr lang="en-AU" dirty="0">
                <a:solidFill>
                  <a:srgbClr val="0070C0"/>
                </a:solidFill>
              </a:rPr>
              <a:t> uniquely identifies a chemical </a:t>
            </a:r>
            <a:r>
              <a:rPr lang="en-AU" b="1" dirty="0">
                <a:solidFill>
                  <a:srgbClr val="0070C0"/>
                </a:solidFill>
              </a:rPr>
              <a:t>element</a:t>
            </a:r>
            <a:r>
              <a:rPr lang="en-AU" dirty="0">
                <a:solidFill>
                  <a:srgbClr val="0070C0"/>
                </a:solidFill>
              </a:rPr>
              <a:t>.</a:t>
            </a:r>
          </a:p>
        </p:txBody>
      </p:sp>
      <p:pic>
        <p:nvPicPr>
          <p:cNvPr id="5" name="Picture 4">
            <a:extLst>
              <a:ext uri="{FF2B5EF4-FFF2-40B4-BE49-F238E27FC236}">
                <a16:creationId xmlns:a16="http://schemas.microsoft.com/office/drawing/2014/main" id="{3E6E3654-50EF-DE4F-AB68-AE67240A250D}"/>
              </a:ext>
            </a:extLst>
          </p:cNvPr>
          <p:cNvPicPr>
            <a:picLocks noChangeAspect="1"/>
          </p:cNvPicPr>
          <p:nvPr/>
        </p:nvPicPr>
        <p:blipFill>
          <a:blip r:embed="rId2"/>
          <a:stretch>
            <a:fillRect/>
          </a:stretch>
        </p:blipFill>
        <p:spPr>
          <a:xfrm>
            <a:off x="7056663" y="1413163"/>
            <a:ext cx="3865418" cy="2576945"/>
          </a:xfrm>
          <a:prstGeom prst="rect">
            <a:avLst/>
          </a:prstGeom>
        </p:spPr>
      </p:pic>
    </p:spTree>
    <p:extLst>
      <p:ext uri="{BB962C8B-B14F-4D97-AF65-F5344CB8AC3E}">
        <p14:creationId xmlns:p14="http://schemas.microsoft.com/office/powerpoint/2010/main" val="16883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EEB98-6DC7-3B4B-8672-D3E705E954B7}"/>
              </a:ext>
            </a:extLst>
          </p:cNvPr>
          <p:cNvSpPr>
            <a:spLocks noGrp="1"/>
          </p:cNvSpPr>
          <p:nvPr>
            <p:ph type="title"/>
          </p:nvPr>
        </p:nvSpPr>
        <p:spPr/>
        <p:txBody>
          <a:bodyPr/>
          <a:lstStyle/>
          <a:p>
            <a:r>
              <a:rPr lang="en-US" b="1" dirty="0"/>
              <a:t>Atomic Mass</a:t>
            </a:r>
          </a:p>
        </p:txBody>
      </p:sp>
      <p:sp>
        <p:nvSpPr>
          <p:cNvPr id="3" name="Content Placeholder 2">
            <a:extLst>
              <a:ext uri="{FF2B5EF4-FFF2-40B4-BE49-F238E27FC236}">
                <a16:creationId xmlns:a16="http://schemas.microsoft.com/office/drawing/2014/main" id="{BF74E6B7-0932-6B40-A619-FD46A2BF49CC}"/>
              </a:ext>
            </a:extLst>
          </p:cNvPr>
          <p:cNvSpPr>
            <a:spLocks noGrp="1"/>
          </p:cNvSpPr>
          <p:nvPr>
            <p:ph idx="1"/>
          </p:nvPr>
        </p:nvSpPr>
        <p:spPr>
          <a:xfrm>
            <a:off x="838199" y="1825625"/>
            <a:ext cx="5336969" cy="4351338"/>
          </a:xfrm>
        </p:spPr>
        <p:txBody>
          <a:bodyPr/>
          <a:lstStyle/>
          <a:p>
            <a:r>
              <a:rPr lang="en-AU" dirty="0"/>
              <a:t>A property closely related to an atom's mass number is its atomic mass. </a:t>
            </a:r>
          </a:p>
          <a:p>
            <a:r>
              <a:rPr lang="en-AU" dirty="0">
                <a:solidFill>
                  <a:srgbClr val="0070C0"/>
                </a:solidFill>
              </a:rPr>
              <a:t>The atomic mass of a single atom is its total mass</a:t>
            </a:r>
            <a:endParaRPr lang="en-US" dirty="0"/>
          </a:p>
        </p:txBody>
      </p:sp>
      <p:pic>
        <p:nvPicPr>
          <p:cNvPr id="5" name="Picture 4">
            <a:extLst>
              <a:ext uri="{FF2B5EF4-FFF2-40B4-BE49-F238E27FC236}">
                <a16:creationId xmlns:a16="http://schemas.microsoft.com/office/drawing/2014/main" id="{FC8E3FBB-5BE0-4046-A800-A392514E7E5F}"/>
              </a:ext>
            </a:extLst>
          </p:cNvPr>
          <p:cNvPicPr>
            <a:picLocks noChangeAspect="1"/>
          </p:cNvPicPr>
          <p:nvPr/>
        </p:nvPicPr>
        <p:blipFill>
          <a:blip r:embed="rId2"/>
          <a:stretch>
            <a:fillRect/>
          </a:stretch>
        </p:blipFill>
        <p:spPr>
          <a:xfrm>
            <a:off x="6724154" y="1027906"/>
            <a:ext cx="4355524" cy="2903683"/>
          </a:xfrm>
          <a:prstGeom prst="rect">
            <a:avLst/>
          </a:prstGeom>
        </p:spPr>
      </p:pic>
    </p:spTree>
    <p:extLst>
      <p:ext uri="{BB962C8B-B14F-4D97-AF65-F5344CB8AC3E}">
        <p14:creationId xmlns:p14="http://schemas.microsoft.com/office/powerpoint/2010/main" val="264182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CB4D-C865-1B48-9A91-48ACF8BD57F7}"/>
              </a:ext>
            </a:extLst>
          </p:cNvPr>
          <p:cNvSpPr>
            <a:spLocks noGrp="1"/>
          </p:cNvSpPr>
          <p:nvPr>
            <p:ph type="title"/>
          </p:nvPr>
        </p:nvSpPr>
        <p:spPr/>
        <p:txBody>
          <a:bodyPr/>
          <a:lstStyle/>
          <a:p>
            <a:r>
              <a:rPr lang="en-AU" b="1" dirty="0"/>
              <a:t>What is a Chemical Symbol?</a:t>
            </a:r>
            <a:br>
              <a:rPr lang="en-AU" b="1" dirty="0"/>
            </a:br>
            <a:endParaRPr lang="en-US" dirty="0"/>
          </a:p>
        </p:txBody>
      </p:sp>
      <p:sp>
        <p:nvSpPr>
          <p:cNvPr id="3" name="Content Placeholder 2">
            <a:extLst>
              <a:ext uri="{FF2B5EF4-FFF2-40B4-BE49-F238E27FC236}">
                <a16:creationId xmlns:a16="http://schemas.microsoft.com/office/drawing/2014/main" id="{B55D109A-1E79-F440-9FFD-AAE4C6184E26}"/>
              </a:ext>
            </a:extLst>
          </p:cNvPr>
          <p:cNvSpPr>
            <a:spLocks noGrp="1"/>
          </p:cNvSpPr>
          <p:nvPr>
            <p:ph idx="1"/>
          </p:nvPr>
        </p:nvSpPr>
        <p:spPr>
          <a:xfrm>
            <a:off x="497006" y="1310186"/>
            <a:ext cx="10515600" cy="5186148"/>
          </a:xfrm>
        </p:spPr>
        <p:txBody>
          <a:bodyPr>
            <a:normAutofit/>
          </a:bodyPr>
          <a:lstStyle/>
          <a:p>
            <a:r>
              <a:rPr lang="en-AU" dirty="0"/>
              <a:t>A common example of a symbol that you use every day is an emoji on your mobile phone. </a:t>
            </a:r>
          </a:p>
          <a:p>
            <a:r>
              <a:rPr lang="en-AU" dirty="0"/>
              <a:t>You use a smiley face to indicate that you are pleased about something. </a:t>
            </a:r>
          </a:p>
          <a:p>
            <a:r>
              <a:rPr lang="en-AU" dirty="0"/>
              <a:t>Chemical symbols are used in much the same way. </a:t>
            </a:r>
          </a:p>
          <a:p>
            <a:r>
              <a:rPr lang="en-AU" dirty="0"/>
              <a:t>A </a:t>
            </a:r>
            <a:r>
              <a:rPr lang="en-AU" b="1" dirty="0"/>
              <a:t>chemical symbol</a:t>
            </a:r>
            <a:r>
              <a:rPr lang="en-AU" dirty="0"/>
              <a:t> is a shorthand method of representing an element. </a:t>
            </a:r>
          </a:p>
          <a:p>
            <a:r>
              <a:rPr lang="en-AU" dirty="0"/>
              <a:t>Instead of writing out the name of an element, we represent an element name with one or two letters. </a:t>
            </a:r>
            <a:endParaRPr lang="en-US" dirty="0"/>
          </a:p>
        </p:txBody>
      </p:sp>
    </p:spTree>
    <p:extLst>
      <p:ext uri="{BB962C8B-B14F-4D97-AF65-F5344CB8AC3E}">
        <p14:creationId xmlns:p14="http://schemas.microsoft.com/office/powerpoint/2010/main" val="4045674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54BE-05C5-174D-90E4-9A0DFB76BAAB}"/>
              </a:ext>
            </a:extLst>
          </p:cNvPr>
          <p:cNvSpPr>
            <a:spLocks noGrp="1"/>
          </p:cNvSpPr>
          <p:nvPr>
            <p:ph type="title"/>
          </p:nvPr>
        </p:nvSpPr>
        <p:spPr/>
        <p:txBody>
          <a:bodyPr/>
          <a:lstStyle/>
          <a:p>
            <a:r>
              <a:rPr lang="en-US" b="1" dirty="0"/>
              <a:t>Chemical Symbols</a:t>
            </a:r>
          </a:p>
        </p:txBody>
      </p:sp>
      <p:sp>
        <p:nvSpPr>
          <p:cNvPr id="3" name="Content Placeholder 2">
            <a:extLst>
              <a:ext uri="{FF2B5EF4-FFF2-40B4-BE49-F238E27FC236}">
                <a16:creationId xmlns:a16="http://schemas.microsoft.com/office/drawing/2014/main" id="{3E0FBDA4-A53E-4D4F-82DC-51FDB4626E5E}"/>
              </a:ext>
            </a:extLst>
          </p:cNvPr>
          <p:cNvSpPr>
            <a:spLocks noGrp="1"/>
          </p:cNvSpPr>
          <p:nvPr>
            <p:ph idx="1"/>
          </p:nvPr>
        </p:nvSpPr>
        <p:spPr/>
        <p:txBody>
          <a:bodyPr/>
          <a:lstStyle/>
          <a:p>
            <a:r>
              <a:rPr lang="en-AU" dirty="0"/>
              <a:t>All of these 118 elements on the periodic table have chemical symbols represented by the first letter or two of the name of the element. </a:t>
            </a:r>
          </a:p>
          <a:p>
            <a:r>
              <a:rPr lang="en-AU" dirty="0"/>
              <a:t>If the chemical symbol has two letters the first letter is always capitalized and the second letter is written in lowercase. </a:t>
            </a:r>
          </a:p>
          <a:p>
            <a:r>
              <a:rPr lang="en-AU" dirty="0"/>
              <a:t>For chemical symbols that consist of one letter, that letter is always capitalized. </a:t>
            </a:r>
          </a:p>
          <a:p>
            <a:r>
              <a:rPr lang="en-AU" dirty="0"/>
              <a:t>For example, C represents carbon, Ca for calcium, O for oxygen. </a:t>
            </a:r>
          </a:p>
          <a:p>
            <a:endParaRPr lang="en-US" dirty="0"/>
          </a:p>
        </p:txBody>
      </p:sp>
    </p:spTree>
    <p:extLst>
      <p:ext uri="{BB962C8B-B14F-4D97-AF65-F5344CB8AC3E}">
        <p14:creationId xmlns:p14="http://schemas.microsoft.com/office/powerpoint/2010/main" val="3107388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FBB18-6A59-2F46-BF1C-8DD7BAA51A8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AB4F186-959B-AC41-8F90-36349C82C180}"/>
              </a:ext>
            </a:extLst>
          </p:cNvPr>
          <p:cNvPicPr>
            <a:picLocks noGrp="1" noChangeAspect="1"/>
          </p:cNvPicPr>
          <p:nvPr>
            <p:ph idx="1"/>
          </p:nvPr>
        </p:nvPicPr>
        <p:blipFill>
          <a:blip r:embed="rId3"/>
          <a:stretch>
            <a:fillRect/>
          </a:stretch>
        </p:blipFill>
        <p:spPr>
          <a:xfrm>
            <a:off x="177421" y="0"/>
            <a:ext cx="12014579" cy="6958406"/>
          </a:xfrm>
        </p:spPr>
      </p:pic>
    </p:spTree>
    <p:extLst>
      <p:ext uri="{BB962C8B-B14F-4D97-AF65-F5344CB8AC3E}">
        <p14:creationId xmlns:p14="http://schemas.microsoft.com/office/powerpoint/2010/main" val="3485531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D38B9-4FEB-0249-BEE1-2FC187AE61B7}"/>
              </a:ext>
            </a:extLst>
          </p:cNvPr>
          <p:cNvSpPr>
            <a:spLocks noGrp="1"/>
          </p:cNvSpPr>
          <p:nvPr>
            <p:ph type="title"/>
          </p:nvPr>
        </p:nvSpPr>
        <p:spPr/>
        <p:txBody>
          <a:bodyPr>
            <a:normAutofit/>
          </a:bodyPr>
          <a:lstStyle/>
          <a:p>
            <a:r>
              <a:rPr lang="en-AU" b="1" dirty="0"/>
              <a:t>The Periodic Table</a:t>
            </a:r>
            <a:endParaRPr lang="en-US" dirty="0"/>
          </a:p>
        </p:txBody>
      </p:sp>
      <p:sp>
        <p:nvSpPr>
          <p:cNvPr id="3" name="Content Placeholder 2">
            <a:extLst>
              <a:ext uri="{FF2B5EF4-FFF2-40B4-BE49-F238E27FC236}">
                <a16:creationId xmlns:a16="http://schemas.microsoft.com/office/drawing/2014/main" id="{A02930FE-13FD-8D4C-BBD9-502130FEBB37}"/>
              </a:ext>
            </a:extLst>
          </p:cNvPr>
          <p:cNvSpPr>
            <a:spLocks noGrp="1"/>
          </p:cNvSpPr>
          <p:nvPr>
            <p:ph idx="1"/>
          </p:nvPr>
        </p:nvSpPr>
        <p:spPr/>
        <p:txBody>
          <a:bodyPr/>
          <a:lstStyle/>
          <a:p>
            <a:r>
              <a:rPr lang="en-AU" dirty="0"/>
              <a:t>The best way to learn about the elements is to study the “Periodic Table”, which is a special list of all the elements.</a:t>
            </a:r>
          </a:p>
          <a:p>
            <a:r>
              <a:rPr lang="en-AU" dirty="0"/>
              <a:t>The first thing to do is to look through it and see how many elements you have already heard of. </a:t>
            </a:r>
          </a:p>
          <a:p>
            <a:endParaRPr lang="en-AU" dirty="0"/>
          </a:p>
          <a:p>
            <a:endParaRPr lang="en-AU" dirty="0"/>
          </a:p>
          <a:p>
            <a:endParaRPr lang="en-US" dirty="0"/>
          </a:p>
        </p:txBody>
      </p:sp>
    </p:spTree>
    <p:extLst>
      <p:ext uri="{BB962C8B-B14F-4D97-AF65-F5344CB8AC3E}">
        <p14:creationId xmlns:p14="http://schemas.microsoft.com/office/powerpoint/2010/main" val="2219272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F6BBA-F223-C64D-B985-B702A1FE84AD}"/>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209DA9A8-4806-244C-BBFB-17FAE4BB14A1}"/>
              </a:ext>
            </a:extLst>
          </p:cNvPr>
          <p:cNvPicPr>
            <a:picLocks noGrp="1" noChangeAspect="1"/>
          </p:cNvPicPr>
          <p:nvPr>
            <p:ph idx="1"/>
          </p:nvPr>
        </p:nvPicPr>
        <p:blipFill>
          <a:blip r:embed="rId2"/>
          <a:stretch>
            <a:fillRect/>
          </a:stretch>
        </p:blipFill>
        <p:spPr>
          <a:xfrm>
            <a:off x="60015" y="1"/>
            <a:ext cx="12131985" cy="6457950"/>
          </a:xfrm>
        </p:spPr>
      </p:pic>
    </p:spTree>
    <p:extLst>
      <p:ext uri="{BB962C8B-B14F-4D97-AF65-F5344CB8AC3E}">
        <p14:creationId xmlns:p14="http://schemas.microsoft.com/office/powerpoint/2010/main" val="194900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E637-F7FF-A74B-AC54-4E8FBA8B9C68}"/>
              </a:ext>
            </a:extLst>
          </p:cNvPr>
          <p:cNvSpPr>
            <a:spLocks noGrp="1"/>
          </p:cNvSpPr>
          <p:nvPr>
            <p:ph type="title"/>
          </p:nvPr>
        </p:nvSpPr>
        <p:spPr/>
        <p:txBody>
          <a:bodyPr/>
          <a:lstStyle/>
          <a:p>
            <a:r>
              <a:rPr lang="en-AU" dirty="0"/>
              <a:t>Success Criteria</a:t>
            </a:r>
            <a:endParaRPr lang="en-US" dirty="0"/>
          </a:p>
        </p:txBody>
      </p:sp>
      <p:sp>
        <p:nvSpPr>
          <p:cNvPr id="3" name="Content Placeholder 2">
            <a:extLst>
              <a:ext uri="{FF2B5EF4-FFF2-40B4-BE49-F238E27FC236}">
                <a16:creationId xmlns:a16="http://schemas.microsoft.com/office/drawing/2014/main" id="{343F5C62-EEF9-2C47-8C9A-EE071A603953}"/>
              </a:ext>
            </a:extLst>
          </p:cNvPr>
          <p:cNvSpPr>
            <a:spLocks noGrp="1"/>
          </p:cNvSpPr>
          <p:nvPr>
            <p:ph idx="1"/>
          </p:nvPr>
        </p:nvSpPr>
        <p:spPr>
          <a:xfrm>
            <a:off x="838200" y="1825625"/>
            <a:ext cx="10515600" cy="2803525"/>
          </a:xfrm>
        </p:spPr>
        <p:txBody>
          <a:bodyPr/>
          <a:lstStyle/>
          <a:p>
            <a:r>
              <a:rPr lang="en-US" dirty="0"/>
              <a:t>Learn how the body </a:t>
            </a:r>
            <a:r>
              <a:rPr lang="en-US"/>
              <a:t>of chemistry knowledge </a:t>
            </a:r>
            <a:r>
              <a:rPr lang="en-US" dirty="0"/>
              <a:t>has been amassed from its study history</a:t>
            </a:r>
          </a:p>
          <a:p>
            <a:r>
              <a:rPr lang="en-US" dirty="0"/>
              <a:t>What are elements</a:t>
            </a:r>
          </a:p>
          <a:p>
            <a:r>
              <a:rPr lang="en-US" dirty="0"/>
              <a:t>Understand the three particles that make up an atom </a:t>
            </a:r>
          </a:p>
        </p:txBody>
      </p:sp>
    </p:spTree>
    <p:extLst>
      <p:ext uri="{BB962C8B-B14F-4D97-AF65-F5344CB8AC3E}">
        <p14:creationId xmlns:p14="http://schemas.microsoft.com/office/powerpoint/2010/main" val="89536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749B6-39AA-1848-A74D-C4DE8226F003}"/>
              </a:ext>
            </a:extLst>
          </p:cNvPr>
          <p:cNvSpPr>
            <a:spLocks noGrp="1"/>
          </p:cNvSpPr>
          <p:nvPr>
            <p:ph type="ctrTitle"/>
          </p:nvPr>
        </p:nvSpPr>
        <p:spPr/>
        <p:txBody>
          <a:bodyPr/>
          <a:lstStyle/>
          <a:p>
            <a:r>
              <a:rPr lang="en-US" dirty="0"/>
              <a:t>What are elements?</a:t>
            </a:r>
          </a:p>
        </p:txBody>
      </p:sp>
      <p:sp>
        <p:nvSpPr>
          <p:cNvPr id="3" name="Subtitle 2">
            <a:extLst>
              <a:ext uri="{FF2B5EF4-FFF2-40B4-BE49-F238E27FC236}">
                <a16:creationId xmlns:a16="http://schemas.microsoft.com/office/drawing/2014/main" id="{32258F45-FE90-354E-8D0B-E87950CF52DD}"/>
              </a:ext>
            </a:extLst>
          </p:cNvPr>
          <p:cNvSpPr>
            <a:spLocks noGrp="1"/>
          </p:cNvSpPr>
          <p:nvPr>
            <p:ph type="subTitle" idx="1"/>
          </p:nvPr>
        </p:nvSpPr>
        <p:spPr/>
        <p:txBody>
          <a:bodyPr/>
          <a:lstStyle/>
          <a:p>
            <a:r>
              <a:rPr lang="en-AU" b="1" dirty="0"/>
              <a:t>To answer that, you must know about some history. </a:t>
            </a:r>
            <a:endParaRPr lang="en-AU" dirty="0"/>
          </a:p>
          <a:p>
            <a:endParaRPr lang="en-US" dirty="0"/>
          </a:p>
        </p:txBody>
      </p:sp>
    </p:spTree>
    <p:extLst>
      <p:ext uri="{BB962C8B-B14F-4D97-AF65-F5344CB8AC3E}">
        <p14:creationId xmlns:p14="http://schemas.microsoft.com/office/powerpoint/2010/main" val="314466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64F5-5592-5943-81DD-E360A9142437}"/>
              </a:ext>
            </a:extLst>
          </p:cNvPr>
          <p:cNvSpPr>
            <a:spLocks noGrp="1"/>
          </p:cNvSpPr>
          <p:nvPr>
            <p:ph type="title"/>
          </p:nvPr>
        </p:nvSpPr>
        <p:spPr/>
        <p:txBody>
          <a:bodyPr/>
          <a:lstStyle/>
          <a:p>
            <a:r>
              <a:rPr lang="en-US" dirty="0"/>
              <a:t>The Ancient Greeks</a:t>
            </a:r>
          </a:p>
        </p:txBody>
      </p:sp>
      <p:sp>
        <p:nvSpPr>
          <p:cNvPr id="3" name="Content Placeholder 2">
            <a:extLst>
              <a:ext uri="{FF2B5EF4-FFF2-40B4-BE49-F238E27FC236}">
                <a16:creationId xmlns:a16="http://schemas.microsoft.com/office/drawing/2014/main" id="{D83FF4A1-CD8E-E640-8D6F-AB708FB06031}"/>
              </a:ext>
            </a:extLst>
          </p:cNvPr>
          <p:cNvSpPr>
            <a:spLocks noGrp="1"/>
          </p:cNvSpPr>
          <p:nvPr>
            <p:ph idx="1"/>
          </p:nvPr>
        </p:nvSpPr>
        <p:spPr>
          <a:xfrm>
            <a:off x="358346" y="1458097"/>
            <a:ext cx="6516587" cy="5226908"/>
          </a:xfrm>
        </p:spPr>
        <p:txBody>
          <a:bodyPr>
            <a:normAutofit/>
          </a:bodyPr>
          <a:lstStyle/>
          <a:p>
            <a:r>
              <a:rPr lang="en-AU" dirty="0"/>
              <a:t>One of the most influential thinkers of the time was Aristotle (384-322 BCE). He was one of the first people (that we know of) to try to answer the question “what is everything made of?” </a:t>
            </a:r>
          </a:p>
          <a:p>
            <a:r>
              <a:rPr lang="en-AU" dirty="0"/>
              <a:t>He decided that everything was made of just 4 basic constituents, or “elements”; earth, water, air and fire. </a:t>
            </a:r>
          </a:p>
          <a:p>
            <a:r>
              <a:rPr lang="en-AU" dirty="0"/>
              <a:t>What do you think the word “element” might mean?</a:t>
            </a:r>
          </a:p>
          <a:p>
            <a:pPr marL="0" indent="0">
              <a:buNone/>
            </a:pPr>
            <a:endParaRPr lang="en-US" dirty="0"/>
          </a:p>
        </p:txBody>
      </p:sp>
      <p:pic>
        <p:nvPicPr>
          <p:cNvPr id="5" name="Picture 4">
            <a:extLst>
              <a:ext uri="{FF2B5EF4-FFF2-40B4-BE49-F238E27FC236}">
                <a16:creationId xmlns:a16="http://schemas.microsoft.com/office/drawing/2014/main" id="{761A0E94-32BE-0541-BF51-67DF46DB8821}"/>
              </a:ext>
            </a:extLst>
          </p:cNvPr>
          <p:cNvPicPr>
            <a:picLocks noChangeAspect="1"/>
          </p:cNvPicPr>
          <p:nvPr/>
        </p:nvPicPr>
        <p:blipFill>
          <a:blip r:embed="rId3"/>
          <a:stretch>
            <a:fillRect/>
          </a:stretch>
        </p:blipFill>
        <p:spPr>
          <a:xfrm>
            <a:off x="8351551" y="1258201"/>
            <a:ext cx="3482103" cy="4191128"/>
          </a:xfrm>
          <a:prstGeom prst="rect">
            <a:avLst/>
          </a:prstGeom>
        </p:spPr>
      </p:pic>
      <p:sp>
        <p:nvSpPr>
          <p:cNvPr id="6" name="TextBox 5">
            <a:extLst>
              <a:ext uri="{FF2B5EF4-FFF2-40B4-BE49-F238E27FC236}">
                <a16:creationId xmlns:a16="http://schemas.microsoft.com/office/drawing/2014/main" id="{874AF069-38DE-0545-B379-436B47A10066}"/>
              </a:ext>
            </a:extLst>
          </p:cNvPr>
          <p:cNvSpPr txBox="1"/>
          <p:nvPr/>
        </p:nvSpPr>
        <p:spPr>
          <a:xfrm>
            <a:off x="8830962" y="5548184"/>
            <a:ext cx="3002692" cy="369332"/>
          </a:xfrm>
          <a:prstGeom prst="rect">
            <a:avLst/>
          </a:prstGeom>
          <a:noFill/>
        </p:spPr>
        <p:txBody>
          <a:bodyPr wrap="square" rtlCol="0">
            <a:spAutoFit/>
          </a:bodyPr>
          <a:lstStyle/>
          <a:p>
            <a:r>
              <a:rPr lang="en-AU" dirty="0"/>
              <a:t>Aristotle (384-322 BCE)</a:t>
            </a:r>
            <a:endParaRPr lang="en-US" dirty="0"/>
          </a:p>
        </p:txBody>
      </p:sp>
    </p:spTree>
    <p:extLst>
      <p:ext uri="{BB962C8B-B14F-4D97-AF65-F5344CB8AC3E}">
        <p14:creationId xmlns:p14="http://schemas.microsoft.com/office/powerpoint/2010/main" val="72721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8B95-B485-B143-9794-524F445097FD}"/>
              </a:ext>
            </a:extLst>
          </p:cNvPr>
          <p:cNvSpPr>
            <a:spLocks noGrp="1"/>
          </p:cNvSpPr>
          <p:nvPr>
            <p:ph type="title"/>
          </p:nvPr>
        </p:nvSpPr>
        <p:spPr/>
        <p:txBody>
          <a:bodyPr/>
          <a:lstStyle/>
          <a:p>
            <a:r>
              <a:rPr lang="en-US" b="1" dirty="0"/>
              <a:t>Modern Science</a:t>
            </a:r>
          </a:p>
        </p:txBody>
      </p:sp>
      <p:sp>
        <p:nvSpPr>
          <p:cNvPr id="3" name="Content Placeholder 2">
            <a:extLst>
              <a:ext uri="{FF2B5EF4-FFF2-40B4-BE49-F238E27FC236}">
                <a16:creationId xmlns:a16="http://schemas.microsoft.com/office/drawing/2014/main" id="{36F341B4-BD1E-CC40-8CDD-0FE05A33A241}"/>
              </a:ext>
            </a:extLst>
          </p:cNvPr>
          <p:cNvSpPr>
            <a:spLocks noGrp="1"/>
          </p:cNvSpPr>
          <p:nvPr>
            <p:ph idx="1"/>
          </p:nvPr>
        </p:nvSpPr>
        <p:spPr>
          <a:xfrm>
            <a:off x="304800" y="1490660"/>
            <a:ext cx="10910888" cy="5172075"/>
          </a:xfrm>
        </p:spPr>
        <p:txBody>
          <a:bodyPr>
            <a:normAutofit/>
          </a:bodyPr>
          <a:lstStyle/>
          <a:p>
            <a:r>
              <a:rPr lang="en-AU" dirty="0"/>
              <a:t>One of the important processes that has been developed in modern science is decomposition. This means to break a substance down into simpler, more basic parts. </a:t>
            </a:r>
          </a:p>
          <a:p>
            <a:endParaRPr lang="en-US" dirty="0"/>
          </a:p>
        </p:txBody>
      </p:sp>
      <p:pic>
        <p:nvPicPr>
          <p:cNvPr id="5" name="Picture 4">
            <a:extLst>
              <a:ext uri="{FF2B5EF4-FFF2-40B4-BE49-F238E27FC236}">
                <a16:creationId xmlns:a16="http://schemas.microsoft.com/office/drawing/2014/main" id="{52973570-EB28-4E4B-A72E-0940A63D4BEE}"/>
              </a:ext>
            </a:extLst>
          </p:cNvPr>
          <p:cNvPicPr>
            <a:picLocks noChangeAspect="1"/>
          </p:cNvPicPr>
          <p:nvPr/>
        </p:nvPicPr>
        <p:blipFill>
          <a:blip r:embed="rId3"/>
          <a:stretch>
            <a:fillRect/>
          </a:stretch>
        </p:blipFill>
        <p:spPr>
          <a:xfrm>
            <a:off x="5667375" y="2557462"/>
            <a:ext cx="6209882" cy="3495675"/>
          </a:xfrm>
          <a:prstGeom prst="rect">
            <a:avLst/>
          </a:prstGeom>
        </p:spPr>
      </p:pic>
      <p:sp>
        <p:nvSpPr>
          <p:cNvPr id="6" name="Content Placeholder 2">
            <a:extLst>
              <a:ext uri="{FF2B5EF4-FFF2-40B4-BE49-F238E27FC236}">
                <a16:creationId xmlns:a16="http://schemas.microsoft.com/office/drawing/2014/main" id="{96798FC5-80D8-7D4E-91CE-C2C21B7823F2}"/>
              </a:ext>
            </a:extLst>
          </p:cNvPr>
          <p:cNvSpPr txBox="1">
            <a:spLocks/>
          </p:cNvSpPr>
          <p:nvPr/>
        </p:nvSpPr>
        <p:spPr>
          <a:xfrm>
            <a:off x="304800" y="3114674"/>
            <a:ext cx="5362575" cy="4586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Some substances could never be decomposed any further, no matter what was done to them. These became known as “chemical elements”... the most basic substances of all matter. </a:t>
            </a:r>
          </a:p>
          <a:p>
            <a:endParaRPr lang="en-US" dirty="0"/>
          </a:p>
        </p:txBody>
      </p:sp>
    </p:spTree>
    <p:extLst>
      <p:ext uri="{BB962C8B-B14F-4D97-AF65-F5344CB8AC3E}">
        <p14:creationId xmlns:p14="http://schemas.microsoft.com/office/powerpoint/2010/main" val="344009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5C0D-93A3-4A49-9C40-34AE1DAB5A17}"/>
              </a:ext>
            </a:extLst>
          </p:cNvPr>
          <p:cNvSpPr>
            <a:spLocks noGrp="1"/>
          </p:cNvSpPr>
          <p:nvPr>
            <p:ph type="title"/>
          </p:nvPr>
        </p:nvSpPr>
        <p:spPr/>
        <p:txBody>
          <a:bodyPr/>
          <a:lstStyle/>
          <a:p>
            <a:r>
              <a:rPr lang="en-AU" dirty="0"/>
              <a:t>How Many Elements?</a:t>
            </a:r>
            <a:endParaRPr lang="en-US" dirty="0"/>
          </a:p>
        </p:txBody>
      </p:sp>
      <p:sp>
        <p:nvSpPr>
          <p:cNvPr id="3" name="Content Placeholder 2">
            <a:extLst>
              <a:ext uri="{FF2B5EF4-FFF2-40B4-BE49-F238E27FC236}">
                <a16:creationId xmlns:a16="http://schemas.microsoft.com/office/drawing/2014/main" id="{8734A1C5-7B4F-D041-889D-2CD8339749A3}"/>
              </a:ext>
            </a:extLst>
          </p:cNvPr>
          <p:cNvSpPr>
            <a:spLocks noGrp="1"/>
          </p:cNvSpPr>
          <p:nvPr>
            <p:ph idx="1"/>
          </p:nvPr>
        </p:nvSpPr>
        <p:spPr>
          <a:xfrm>
            <a:off x="112033" y="1690688"/>
            <a:ext cx="6648450" cy="4532313"/>
          </a:xfrm>
        </p:spPr>
        <p:txBody>
          <a:bodyPr/>
          <a:lstStyle/>
          <a:p>
            <a:r>
              <a:rPr lang="en-AU" dirty="0"/>
              <a:t>We now know that about 90 chemical elements occur naturally on Earth. </a:t>
            </a:r>
          </a:p>
          <a:p>
            <a:r>
              <a:rPr lang="en-AU" dirty="0"/>
              <a:t>Another 20 (or so) can be made artificially in nuclear reactors. </a:t>
            </a:r>
          </a:p>
          <a:p>
            <a:r>
              <a:rPr lang="en-AU" dirty="0"/>
              <a:t>Of these elements, many are very rare. </a:t>
            </a:r>
          </a:p>
          <a:p>
            <a:r>
              <a:rPr lang="en-AU" dirty="0"/>
              <a:t>All the familiar substances on Earth are composed of only about 20-30 of the most common elements. </a:t>
            </a:r>
          </a:p>
          <a:p>
            <a:endParaRPr lang="en-AU" dirty="0"/>
          </a:p>
          <a:p>
            <a:endParaRPr lang="en-US" dirty="0"/>
          </a:p>
        </p:txBody>
      </p:sp>
      <p:pic>
        <p:nvPicPr>
          <p:cNvPr id="5" name="Picture 4">
            <a:extLst>
              <a:ext uri="{FF2B5EF4-FFF2-40B4-BE49-F238E27FC236}">
                <a16:creationId xmlns:a16="http://schemas.microsoft.com/office/drawing/2014/main" id="{38222D77-D000-4B4D-9A46-AB6A653336C5}"/>
              </a:ext>
            </a:extLst>
          </p:cNvPr>
          <p:cNvPicPr>
            <a:picLocks noChangeAspect="1"/>
          </p:cNvPicPr>
          <p:nvPr/>
        </p:nvPicPr>
        <p:blipFill>
          <a:blip r:embed="rId2"/>
          <a:stretch>
            <a:fillRect/>
          </a:stretch>
        </p:blipFill>
        <p:spPr>
          <a:xfrm>
            <a:off x="6715125" y="1690688"/>
            <a:ext cx="5364842" cy="3565525"/>
          </a:xfrm>
          <a:prstGeom prst="rect">
            <a:avLst/>
          </a:prstGeom>
        </p:spPr>
      </p:pic>
    </p:spTree>
    <p:extLst>
      <p:ext uri="{BB962C8B-B14F-4D97-AF65-F5344CB8AC3E}">
        <p14:creationId xmlns:p14="http://schemas.microsoft.com/office/powerpoint/2010/main" val="28312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3E804-EEB3-2442-8DA1-EF03905E9D81}"/>
              </a:ext>
            </a:extLst>
          </p:cNvPr>
          <p:cNvSpPr>
            <a:spLocks noGrp="1"/>
          </p:cNvSpPr>
          <p:nvPr>
            <p:ph type="title"/>
          </p:nvPr>
        </p:nvSpPr>
        <p:spPr/>
        <p:txBody>
          <a:bodyPr/>
          <a:lstStyle/>
          <a:p>
            <a:r>
              <a:rPr lang="en-US" dirty="0"/>
              <a:t>What is an atom?</a:t>
            </a:r>
          </a:p>
        </p:txBody>
      </p:sp>
      <p:sp>
        <p:nvSpPr>
          <p:cNvPr id="3" name="Content Placeholder 2">
            <a:extLst>
              <a:ext uri="{FF2B5EF4-FFF2-40B4-BE49-F238E27FC236}">
                <a16:creationId xmlns:a16="http://schemas.microsoft.com/office/drawing/2014/main" id="{AE848DBD-951D-884B-A69F-A86DDE4FFB43}"/>
              </a:ext>
            </a:extLst>
          </p:cNvPr>
          <p:cNvSpPr>
            <a:spLocks noGrp="1"/>
          </p:cNvSpPr>
          <p:nvPr>
            <p:ph idx="1"/>
          </p:nvPr>
        </p:nvSpPr>
        <p:spPr>
          <a:xfrm>
            <a:off x="466725" y="1839912"/>
            <a:ext cx="6848475" cy="4351338"/>
          </a:xfrm>
        </p:spPr>
        <p:txBody>
          <a:bodyPr/>
          <a:lstStyle/>
          <a:p>
            <a:r>
              <a:rPr lang="en-AU" dirty="0"/>
              <a:t>Atoms are invisible particles that make up all matter. </a:t>
            </a:r>
          </a:p>
          <a:p>
            <a:r>
              <a:rPr lang="en-AU" dirty="0"/>
              <a:t>It was once thought that atoms were indivisible, but scientists now know that </a:t>
            </a:r>
          </a:p>
          <a:p>
            <a:r>
              <a:rPr lang="en-AU" b="1" dirty="0">
                <a:solidFill>
                  <a:srgbClr val="0070C0"/>
                </a:solidFill>
              </a:rPr>
              <a:t>Atoms are made up from even smaller particles called protons (often shown as p), neutrons (n) and electrons (e). </a:t>
            </a:r>
          </a:p>
          <a:p>
            <a:endParaRPr lang="en-US" dirty="0"/>
          </a:p>
        </p:txBody>
      </p:sp>
      <p:pic>
        <p:nvPicPr>
          <p:cNvPr id="5" name="Picture 4">
            <a:extLst>
              <a:ext uri="{FF2B5EF4-FFF2-40B4-BE49-F238E27FC236}">
                <a16:creationId xmlns:a16="http://schemas.microsoft.com/office/drawing/2014/main" id="{A7DD07FB-9C24-C94E-9BA9-1EB3580A586F}"/>
              </a:ext>
            </a:extLst>
          </p:cNvPr>
          <p:cNvPicPr>
            <a:picLocks noChangeAspect="1"/>
          </p:cNvPicPr>
          <p:nvPr/>
        </p:nvPicPr>
        <p:blipFill>
          <a:blip r:embed="rId2"/>
          <a:stretch>
            <a:fillRect/>
          </a:stretch>
        </p:blipFill>
        <p:spPr>
          <a:xfrm>
            <a:off x="7615382" y="1690688"/>
            <a:ext cx="4013055" cy="3395662"/>
          </a:xfrm>
          <a:prstGeom prst="rect">
            <a:avLst/>
          </a:prstGeom>
        </p:spPr>
      </p:pic>
    </p:spTree>
    <p:extLst>
      <p:ext uri="{BB962C8B-B14F-4D97-AF65-F5344CB8AC3E}">
        <p14:creationId xmlns:p14="http://schemas.microsoft.com/office/powerpoint/2010/main" val="8118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05690-6B21-0F4B-9698-0C1B281167EF}"/>
              </a:ext>
            </a:extLst>
          </p:cNvPr>
          <p:cNvSpPr>
            <a:spLocks noGrp="1"/>
          </p:cNvSpPr>
          <p:nvPr>
            <p:ph type="title"/>
          </p:nvPr>
        </p:nvSpPr>
        <p:spPr/>
        <p:txBody>
          <a:bodyPr/>
          <a:lstStyle/>
          <a:p>
            <a:r>
              <a:rPr lang="en-US" dirty="0"/>
              <a:t>Why are we doing a pre-test?</a:t>
            </a:r>
          </a:p>
        </p:txBody>
      </p:sp>
      <p:sp>
        <p:nvSpPr>
          <p:cNvPr id="3" name="Content Placeholder 2">
            <a:extLst>
              <a:ext uri="{FF2B5EF4-FFF2-40B4-BE49-F238E27FC236}">
                <a16:creationId xmlns:a16="http://schemas.microsoft.com/office/drawing/2014/main" id="{42AB3127-03D2-1741-AFBF-71EA7C54E5D7}"/>
              </a:ext>
            </a:extLst>
          </p:cNvPr>
          <p:cNvSpPr>
            <a:spLocks noGrp="1"/>
          </p:cNvSpPr>
          <p:nvPr>
            <p:ph idx="1"/>
          </p:nvPr>
        </p:nvSpPr>
        <p:spPr>
          <a:xfrm>
            <a:off x="838200" y="1825625"/>
            <a:ext cx="5934075" cy="4351338"/>
          </a:xfrm>
        </p:spPr>
        <p:txBody>
          <a:bodyPr/>
          <a:lstStyle/>
          <a:p>
            <a:r>
              <a:rPr lang="en-US" dirty="0"/>
              <a:t>This is to help the teacher know how much you understand, then at the finish of the topic we shall do another test.</a:t>
            </a:r>
          </a:p>
          <a:p>
            <a:r>
              <a:rPr lang="en-US" dirty="0"/>
              <a:t>Looking at the difference between this test and the final test will give you and SRC a genuine indication of how much PROGRESS you have made.  </a:t>
            </a:r>
          </a:p>
        </p:txBody>
      </p:sp>
      <p:pic>
        <p:nvPicPr>
          <p:cNvPr id="5" name="Picture 4">
            <a:extLst>
              <a:ext uri="{FF2B5EF4-FFF2-40B4-BE49-F238E27FC236}">
                <a16:creationId xmlns:a16="http://schemas.microsoft.com/office/drawing/2014/main" id="{9053FB6B-0EE8-2144-B512-8513D20B23E3}"/>
              </a:ext>
            </a:extLst>
          </p:cNvPr>
          <p:cNvPicPr>
            <a:picLocks noChangeAspect="1"/>
          </p:cNvPicPr>
          <p:nvPr/>
        </p:nvPicPr>
        <p:blipFill>
          <a:blip r:embed="rId2"/>
          <a:stretch>
            <a:fillRect/>
          </a:stretch>
        </p:blipFill>
        <p:spPr>
          <a:xfrm>
            <a:off x="8324850" y="2071687"/>
            <a:ext cx="3086100" cy="2628900"/>
          </a:xfrm>
          <a:prstGeom prst="rect">
            <a:avLst/>
          </a:prstGeom>
        </p:spPr>
      </p:pic>
    </p:spTree>
    <p:extLst>
      <p:ext uri="{BB962C8B-B14F-4D97-AF65-F5344CB8AC3E}">
        <p14:creationId xmlns:p14="http://schemas.microsoft.com/office/powerpoint/2010/main" val="226077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DFFB-03DA-1544-8979-E5327772C71E}"/>
              </a:ext>
            </a:extLst>
          </p:cNvPr>
          <p:cNvSpPr>
            <a:spLocks noGrp="1"/>
          </p:cNvSpPr>
          <p:nvPr>
            <p:ph type="title"/>
          </p:nvPr>
        </p:nvSpPr>
        <p:spPr/>
        <p:txBody>
          <a:bodyPr/>
          <a:lstStyle/>
          <a:p>
            <a:r>
              <a:rPr lang="en-US" b="1" dirty="0"/>
              <a:t>Recap</a:t>
            </a:r>
            <a:br>
              <a:rPr lang="en-US" b="1" dirty="0"/>
            </a:br>
            <a:r>
              <a:rPr lang="en-US" b="1" dirty="0"/>
              <a:t>What is an element?</a:t>
            </a:r>
          </a:p>
        </p:txBody>
      </p:sp>
      <p:sp>
        <p:nvSpPr>
          <p:cNvPr id="3" name="Content Placeholder 2">
            <a:extLst>
              <a:ext uri="{FF2B5EF4-FFF2-40B4-BE49-F238E27FC236}">
                <a16:creationId xmlns:a16="http://schemas.microsoft.com/office/drawing/2014/main" id="{63FD05C5-F666-894E-9C2E-26C2C088CAB0}"/>
              </a:ext>
            </a:extLst>
          </p:cNvPr>
          <p:cNvSpPr>
            <a:spLocks noGrp="1"/>
          </p:cNvSpPr>
          <p:nvPr>
            <p:ph idx="1"/>
          </p:nvPr>
        </p:nvSpPr>
        <p:spPr>
          <a:xfrm>
            <a:off x="838200" y="1825625"/>
            <a:ext cx="7336809" cy="4848130"/>
          </a:xfrm>
        </p:spPr>
        <p:txBody>
          <a:bodyPr/>
          <a:lstStyle/>
          <a:p>
            <a:r>
              <a:rPr lang="en-US" dirty="0"/>
              <a:t>An element is a substance that cannot be broken down</a:t>
            </a:r>
          </a:p>
          <a:p>
            <a:r>
              <a:rPr lang="en-US" dirty="0"/>
              <a:t>Atoms are made up of protons, neutrons and electrons</a:t>
            </a:r>
          </a:p>
          <a:p>
            <a:r>
              <a:rPr lang="en-US" dirty="0"/>
              <a:t>Protons and neutrons are in the centre of the atom and make up the nucleus</a:t>
            </a:r>
          </a:p>
          <a:p>
            <a:r>
              <a:rPr lang="en-US" dirty="0"/>
              <a:t>Electrons spin around the nucleus</a:t>
            </a:r>
          </a:p>
          <a:p>
            <a:r>
              <a:rPr lang="en-US" dirty="0"/>
              <a:t>Protons have a positive charge, electrons a negative charge and neutrons have no charge</a:t>
            </a:r>
          </a:p>
          <a:p>
            <a:pPr marL="0" indent="0">
              <a:buNone/>
            </a:pPr>
            <a:endParaRPr lang="en-US" dirty="0"/>
          </a:p>
        </p:txBody>
      </p:sp>
      <p:pic>
        <p:nvPicPr>
          <p:cNvPr id="6" name="Picture 5">
            <a:extLst>
              <a:ext uri="{FF2B5EF4-FFF2-40B4-BE49-F238E27FC236}">
                <a16:creationId xmlns:a16="http://schemas.microsoft.com/office/drawing/2014/main" id="{70AED657-8C0F-024C-8D6D-39C05595ED53}"/>
              </a:ext>
            </a:extLst>
          </p:cNvPr>
          <p:cNvPicPr>
            <a:picLocks noChangeAspect="1"/>
          </p:cNvPicPr>
          <p:nvPr/>
        </p:nvPicPr>
        <p:blipFill>
          <a:blip r:embed="rId3"/>
          <a:stretch>
            <a:fillRect/>
          </a:stretch>
        </p:blipFill>
        <p:spPr>
          <a:xfrm>
            <a:off x="8136401" y="1843088"/>
            <a:ext cx="3644436" cy="3083754"/>
          </a:xfrm>
          <a:prstGeom prst="rect">
            <a:avLst/>
          </a:prstGeom>
        </p:spPr>
      </p:pic>
    </p:spTree>
    <p:extLst>
      <p:ext uri="{BB962C8B-B14F-4D97-AF65-F5344CB8AC3E}">
        <p14:creationId xmlns:p14="http://schemas.microsoft.com/office/powerpoint/2010/main" val="899134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B546BE0-4D63-4385-AC13-4A41186F41F0}"/>
</file>

<file path=customXml/itemProps2.xml><?xml version="1.0" encoding="utf-8"?>
<ds:datastoreItem xmlns:ds="http://schemas.openxmlformats.org/officeDocument/2006/customXml" ds:itemID="{B4A2A0FB-806F-464B-BE40-AF44507DCA05}"/>
</file>

<file path=customXml/itemProps3.xml><?xml version="1.0" encoding="utf-8"?>
<ds:datastoreItem xmlns:ds="http://schemas.openxmlformats.org/officeDocument/2006/customXml" ds:itemID="{BD7D2F72-E0BC-46EF-94DC-3BBD3772D3DF}"/>
</file>

<file path=docProps/app.xml><?xml version="1.0" encoding="utf-8"?>
<Properties xmlns="http://schemas.openxmlformats.org/officeDocument/2006/extended-properties" xmlns:vt="http://schemas.openxmlformats.org/officeDocument/2006/docPropsVTypes">
  <TotalTime>2417</TotalTime>
  <Words>815</Words>
  <Application>Microsoft Macintosh PowerPoint</Application>
  <PresentationFormat>Widescreen</PresentationFormat>
  <Paragraphs>69</Paragraphs>
  <Slides>17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Learning goal</vt:lpstr>
      <vt:lpstr>Success Criteria</vt:lpstr>
      <vt:lpstr>What are elements?</vt:lpstr>
      <vt:lpstr>The Ancient Greeks</vt:lpstr>
      <vt:lpstr>Modern Science</vt:lpstr>
      <vt:lpstr>How Many Elements?</vt:lpstr>
      <vt:lpstr>What is an atom?</vt:lpstr>
      <vt:lpstr>Why are we doing a pre-test?</vt:lpstr>
      <vt:lpstr>Recap What is an element?</vt:lpstr>
      <vt:lpstr>Success Criteria</vt:lpstr>
      <vt:lpstr>Atomic Number</vt:lpstr>
      <vt:lpstr>Atomic Mass</vt:lpstr>
      <vt:lpstr>What is a Chemical Symbol? </vt:lpstr>
      <vt:lpstr>Chemical Symbols</vt:lpstr>
      <vt:lpstr>PowerPoint Presentation</vt:lpstr>
      <vt:lpstr>The Periodic Table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elements?</dc:title>
  <dc:creator>sandra.burns@bigpond.com</dc:creator>
  <cp:lastModifiedBy>sandra.burns@bigpond.com</cp:lastModifiedBy>
  <cp:revision>24</cp:revision>
  <dcterms:created xsi:type="dcterms:W3CDTF">2019-02-05T11:38:26Z</dcterms:created>
  <dcterms:modified xsi:type="dcterms:W3CDTF">2019-02-10T00:48:38Z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