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7" r:id="rId1"/>
  </p:sldMasterIdLst>
  <p:notesMasterIdLst>
    <p:notesMasterId r:id="rId26"/>
  </p:notesMasterIdLst>
  <p:sldIdLst>
    <p:sldId id="332" r:id="rId2"/>
    <p:sldId id="293" r:id="rId3"/>
    <p:sldId id="314" r:id="rId4"/>
    <p:sldId id="259" r:id="rId5"/>
    <p:sldId id="260" r:id="rId6"/>
    <p:sldId id="349" r:id="rId7"/>
    <p:sldId id="348" r:id="rId8"/>
    <p:sldId id="350" r:id="rId9"/>
    <p:sldId id="351" r:id="rId10"/>
    <p:sldId id="352" r:id="rId11"/>
    <p:sldId id="413" r:id="rId12"/>
    <p:sldId id="358" r:id="rId13"/>
    <p:sldId id="390" r:id="rId14"/>
    <p:sldId id="388" r:id="rId15"/>
    <p:sldId id="405" r:id="rId16"/>
    <p:sldId id="408" r:id="rId17"/>
    <p:sldId id="256" r:id="rId18"/>
    <p:sldId id="409" r:id="rId19"/>
    <p:sldId id="258" r:id="rId20"/>
    <p:sldId id="407" r:id="rId21"/>
    <p:sldId id="406" r:id="rId22"/>
    <p:sldId id="359" r:id="rId23"/>
    <p:sldId id="414" r:id="rId24"/>
    <p:sldId id="412" r:id="rId2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D8B"/>
    <a:srgbClr val="FFF2E6"/>
    <a:srgbClr val="FF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40CECF-2EC5-44C4-A8A7-45B56658353C}">
  <a:tblStyle styleId="{3640CECF-2EC5-44C4-A8A7-45B56658353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9"/>
    <p:restoredTop sz="69432"/>
  </p:normalViewPr>
  <p:slideViewPr>
    <p:cSldViewPr snapToGrid="0">
      <p:cViewPr varScale="1">
        <p:scale>
          <a:sx n="172" d="100"/>
          <a:sy n="172" d="100"/>
        </p:scale>
        <p:origin x="28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896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preserve="1" userDrawn="1">
  <p:cSld name="Blank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721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62A4-2556-4D51-B254-0C58BACF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482A4-7674-4E38-AFC3-53389ACED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341C7-0643-4B15-BAE7-FC490A4B1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01B8-F872-455C-BEB9-F17A0A9C06E3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F0E1E-AC78-4546-BC1E-AFB9C9CA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3CEEF-106B-470D-84E0-14DF36E4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9C01-B580-4B64-9BE0-DD42C508E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5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preserve="1" userDrawn="1">
  <p:cSld name="1_Daily Review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Google Shape;18;p3">
            <a:extLst>
              <a:ext uri="{FF2B5EF4-FFF2-40B4-BE49-F238E27FC236}">
                <a16:creationId xmlns:a16="http://schemas.microsoft.com/office/drawing/2014/main" id="{2D99AB61-213D-A04E-971A-64F80C5218B6}"/>
              </a:ext>
            </a:extLst>
          </p:cNvPr>
          <p:cNvSpPr txBox="1"/>
          <p:nvPr userDrawn="1"/>
        </p:nvSpPr>
        <p:spPr>
          <a:xfrm rot="-5400000">
            <a:off x="-811550" y="2427000"/>
            <a:ext cx="20592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4077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levance" preserve="1">
  <p:cSld name="1_Relevanc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/>
          <p:nvPr/>
        </p:nvSpPr>
        <p:spPr>
          <a:xfrm rot="-5400000">
            <a:off x="-489650" y="2399550"/>
            <a:ext cx="1415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NOW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363666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490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BLANK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5"/>
          <p:cNvSpPr txBox="1"/>
          <p:nvPr/>
        </p:nvSpPr>
        <p:spPr>
          <a:xfrm rot="-5400000">
            <a:off x="-929500" y="1209150"/>
            <a:ext cx="2298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INTENTION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395650" y="231900"/>
            <a:ext cx="6419100" cy="2305800"/>
          </a:xfrm>
          <a:prstGeom prst="homePlate">
            <a:avLst>
              <a:gd name="adj" fmla="val 50000"/>
            </a:avLst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1" name="Google Shape;31;p5"/>
          <p:cNvSpPr txBox="1"/>
          <p:nvPr/>
        </p:nvSpPr>
        <p:spPr>
          <a:xfrm rot="-5400000">
            <a:off x="-790750" y="3730950"/>
            <a:ext cx="2021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levance">
  <p:cSld name="BLANK_1_1_1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/>
          <p:nvPr/>
        </p:nvSpPr>
        <p:spPr>
          <a:xfrm rot="-5400000">
            <a:off x="-489650" y="2399550"/>
            <a:ext cx="1415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RELEVANCE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363666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ate Prior Knowledge">
  <p:cSld name="BLANK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 rot="-5400000">
            <a:off x="-1398650" y="2399550"/>
            <a:ext cx="3233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ACTIVATE PRIOR KNOWLEDGE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BLANK_1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/>
        </p:nvSpPr>
        <p:spPr>
          <a:xfrm rot="-5400000">
            <a:off x="-1139375" y="2399550"/>
            <a:ext cx="27285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pendent Practice" preserve="1">
  <p:cSld name="1_Independent Practic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10"/>
          <p:cNvSpPr txBox="1"/>
          <p:nvPr/>
        </p:nvSpPr>
        <p:spPr>
          <a:xfrm rot="-5400000">
            <a:off x="-1128800" y="2670800"/>
            <a:ext cx="26937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LESSON CLOSURE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0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552550" y="689050"/>
            <a:ext cx="6173700" cy="4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03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EA92D-3C01-47DA-87E2-5E55ED460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B42F1-866E-4E20-8436-9591D2DB1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953CA-6BFA-42DE-87A5-2CB90F15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01B8-F872-455C-BEB9-F17A0A9C06E3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11944-3242-4B3E-891E-8ECC4624B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3515-E018-4635-BBC5-1B0F5E07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59C01-B580-4B64-9BE0-DD42C508E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9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47750" y="34100"/>
            <a:ext cx="9063300" cy="5075400"/>
          </a:xfrm>
          <a:prstGeom prst="roundRect">
            <a:avLst>
              <a:gd name="adj" fmla="val 3214"/>
            </a:avLst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51" r:id="rId4"/>
    <p:sldLayoutId id="2147483649" r:id="rId5"/>
    <p:sldLayoutId id="2147483652" r:id="rId6"/>
    <p:sldLayoutId id="2147483653" r:id="rId7"/>
    <p:sldLayoutId id="2147483658" r:id="rId8"/>
    <p:sldLayoutId id="2147483662" r:id="rId9"/>
    <p:sldLayoutId id="214748366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34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2DDE46E-0938-264A-B960-42546F919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Changes of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6F627-EB20-FD49-A815-ED43AF25693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2975841" cy="4065600"/>
          </a:xfrm>
        </p:spPr>
        <p:txBody>
          <a:bodyPr/>
          <a:lstStyle/>
          <a:p>
            <a:r>
              <a:rPr lang="en-AU" dirty="0">
                <a:latin typeface="+mn-lt"/>
              </a:rPr>
              <a:t>Add the following terms to their correct position in the changing of states diagram above.  </a:t>
            </a:r>
            <a:r>
              <a:rPr lang="en-AU" b="1" dirty="0">
                <a:latin typeface="+mn-lt"/>
              </a:rPr>
              <a:t>Freezing, condensation, evaporation, melting, deposition and sublimation</a:t>
            </a:r>
            <a:endParaRPr lang="en-AU" dirty="0">
              <a:latin typeface="+mn-lt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ECBF02-4835-914F-8BCC-E7F10768C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314" y="927041"/>
            <a:ext cx="5003800" cy="361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FD25AC-8CDC-D343-907C-AED5E15E625D}"/>
              </a:ext>
            </a:extLst>
          </p:cNvPr>
          <p:cNvSpPr txBox="1"/>
          <p:nvPr/>
        </p:nvSpPr>
        <p:spPr>
          <a:xfrm>
            <a:off x="5928730" y="3769618"/>
            <a:ext cx="6988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62DC5-8DC1-9741-ABF9-FB5BA1AB6D17}"/>
              </a:ext>
            </a:extLst>
          </p:cNvPr>
          <p:cNvSpPr txBox="1"/>
          <p:nvPr/>
        </p:nvSpPr>
        <p:spPr>
          <a:xfrm>
            <a:off x="5333999" y="2118007"/>
            <a:ext cx="695094" cy="364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E2FD4-20EE-2B4B-9B28-1B884ED781E2}"/>
              </a:ext>
            </a:extLst>
          </p:cNvPr>
          <p:cNvSpPr txBox="1"/>
          <p:nvPr/>
        </p:nvSpPr>
        <p:spPr>
          <a:xfrm>
            <a:off x="5333999" y="2885500"/>
            <a:ext cx="6988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02C5E-B2B9-C04D-8468-948C0673ACA3}"/>
              </a:ext>
            </a:extLst>
          </p:cNvPr>
          <p:cNvSpPr txBox="1"/>
          <p:nvPr/>
        </p:nvSpPr>
        <p:spPr>
          <a:xfrm>
            <a:off x="6623824" y="2804437"/>
            <a:ext cx="6988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C3C2CC-190F-7B4B-BD44-13E8106CC039}"/>
              </a:ext>
            </a:extLst>
          </p:cNvPr>
          <p:cNvSpPr txBox="1"/>
          <p:nvPr/>
        </p:nvSpPr>
        <p:spPr>
          <a:xfrm>
            <a:off x="6008792" y="1378347"/>
            <a:ext cx="6988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F58779-DDDE-7E40-91EF-12AFABFFB49E}"/>
              </a:ext>
            </a:extLst>
          </p:cNvPr>
          <p:cNvSpPr txBox="1"/>
          <p:nvPr/>
        </p:nvSpPr>
        <p:spPr>
          <a:xfrm>
            <a:off x="6579219" y="2172998"/>
            <a:ext cx="6988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2DDE46E-0938-264A-B960-42546F919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Changes of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6F627-EB20-FD49-A815-ED43AF25693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2975841" cy="4065600"/>
          </a:xfrm>
        </p:spPr>
        <p:txBody>
          <a:bodyPr/>
          <a:lstStyle/>
          <a:p>
            <a:r>
              <a:rPr lang="en-AU" dirty="0">
                <a:latin typeface="+mn-lt"/>
              </a:rPr>
              <a:t>Add the following terms to their correct position in the changing of states diagram above.  </a:t>
            </a:r>
            <a:r>
              <a:rPr lang="en-AU" b="1" dirty="0">
                <a:latin typeface="+mn-lt"/>
              </a:rPr>
              <a:t>Freezing, condensation, evaporation, melting, deposition and sublimation</a:t>
            </a:r>
            <a:endParaRPr lang="en-AU" dirty="0">
              <a:latin typeface="+mn-lt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ECBF02-4835-914F-8BCC-E7F10768C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314" y="927041"/>
            <a:ext cx="50038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25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FEE278-057A-9940-8DDE-2D37EA94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1800" dirty="0">
                <a:latin typeface="+mn-lt"/>
              </a:rPr>
              <a:t>I can state the Law of Conservation of Mass</a:t>
            </a:r>
            <a:br>
              <a:rPr lang="en-AU" sz="1800" dirty="0">
                <a:latin typeface="+mn-lt"/>
              </a:rPr>
            </a:br>
            <a:r>
              <a:rPr lang="en-AU" sz="1800" dirty="0">
                <a:latin typeface="+mn-lt"/>
              </a:rPr>
              <a:t>I know the difference between a reversible and irreversible change.</a:t>
            </a:r>
            <a:br>
              <a:rPr lang="en-AU" sz="1800" dirty="0">
                <a:latin typeface="+mn-lt"/>
              </a:rPr>
            </a:br>
            <a:r>
              <a:rPr lang="en-AU" sz="1800" dirty="0">
                <a:latin typeface="+mn-lt"/>
              </a:rPr>
              <a:t>I can independently identify a reversible and irreversible change</a:t>
            </a:r>
            <a:br>
              <a:rPr lang="en-AU" sz="1800" dirty="0">
                <a:latin typeface="+mn-lt"/>
              </a:rPr>
            </a:br>
            <a:br>
              <a:rPr lang="en-AU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CC539-B6D2-D349-8323-C9B51D95C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AU" sz="2400" baseline="30000" dirty="0">
              <a:latin typeface="+mn-lt"/>
            </a:endParaRPr>
          </a:p>
          <a:p>
            <a:pPr marL="114300" indent="0">
              <a:buNone/>
            </a:pPr>
            <a:r>
              <a:rPr lang="en-AU" sz="2400" baseline="30000" dirty="0">
                <a:latin typeface="+mn-lt"/>
              </a:rPr>
              <a:t>I can state the Law of Conservation of Mass and analyse what the theory means during a chemical reaction. </a:t>
            </a:r>
          </a:p>
          <a:p>
            <a:pPr marL="114300" indent="0">
              <a:buNone/>
            </a:pPr>
            <a:r>
              <a:rPr lang="en-AU" sz="2400" baseline="30000" dirty="0">
                <a:latin typeface="+mn-lt"/>
              </a:rPr>
              <a:t>I can identify reversible and irreversible changes in chemical reactions.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66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4A7507B-5241-D549-9539-4740F2EA6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The Law of Conservation of Mass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CA0ED-A270-F542-A31E-C49AAC875A5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49" y="852700"/>
            <a:ext cx="8400531" cy="4065600"/>
          </a:xfrm>
        </p:spPr>
        <p:txBody>
          <a:bodyPr/>
          <a:lstStyle/>
          <a:p>
            <a:r>
              <a:rPr lang="en-AU" dirty="0">
                <a:latin typeface="+mn-lt"/>
              </a:rPr>
              <a:t>In a </a:t>
            </a:r>
            <a:r>
              <a:rPr lang="en-AU" i="1" dirty="0">
                <a:latin typeface="+mn-lt"/>
              </a:rPr>
              <a:t>physical</a:t>
            </a:r>
            <a:r>
              <a:rPr lang="en-AU" dirty="0">
                <a:latin typeface="+mn-lt"/>
              </a:rPr>
              <a:t> change, no new substance is made, like when water turns to ice; it has just changed state</a:t>
            </a:r>
          </a:p>
          <a:p>
            <a:r>
              <a:rPr lang="en-AU" dirty="0">
                <a:latin typeface="+mn-lt"/>
              </a:rPr>
              <a:t>Physical changes come in many forms. </a:t>
            </a:r>
          </a:p>
          <a:p>
            <a:r>
              <a:rPr lang="en-AU" dirty="0">
                <a:latin typeface="+mn-lt"/>
              </a:rPr>
              <a:t>It can be a change in the shape or appearance of an object, like crumpling a piece of paper, or cutting, bending, or dissolving something.</a:t>
            </a:r>
          </a:p>
          <a:p>
            <a:r>
              <a:rPr lang="en-AU" dirty="0">
                <a:latin typeface="+mn-lt"/>
              </a:rPr>
              <a:t>Physical change, can be reversed</a:t>
            </a:r>
          </a:p>
          <a:p>
            <a:r>
              <a:rPr lang="en-AU" dirty="0">
                <a:latin typeface="+mn-lt"/>
              </a:rPr>
              <a:t>For example, if you dissolve sugar in water you can easily reverse the change by evaporating the water from the solution. </a:t>
            </a:r>
          </a:p>
          <a:p>
            <a:r>
              <a:rPr lang="en-AU" dirty="0">
                <a:latin typeface="+mn-lt"/>
              </a:rPr>
              <a:t>When all the water evaporates, sugar crystals will be left behind.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97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F72062C6-4873-E94C-A682-46BD54A01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The Law of Conservation of Mass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3BE95-97A8-054E-A74E-44870F35C8E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49" y="852700"/>
            <a:ext cx="8320145" cy="4065600"/>
          </a:xfrm>
        </p:spPr>
        <p:txBody>
          <a:bodyPr/>
          <a:lstStyle/>
          <a:p>
            <a:r>
              <a:rPr lang="en-AU" i="1" dirty="0">
                <a:latin typeface="+mn-lt"/>
              </a:rPr>
              <a:t>In a chemical change, </a:t>
            </a:r>
            <a:r>
              <a:rPr lang="en-AU" dirty="0">
                <a:latin typeface="+mn-lt"/>
              </a:rPr>
              <a:t>a new substance is made, like when you burn a candle or make a cake.</a:t>
            </a:r>
          </a:p>
          <a:p>
            <a:r>
              <a:rPr lang="en-AU" dirty="0">
                <a:latin typeface="+mn-lt"/>
              </a:rPr>
              <a:t>Anytime a new substance is made, a chemical change takes place.</a:t>
            </a:r>
          </a:p>
          <a:p>
            <a:r>
              <a:rPr lang="en-AU" dirty="0">
                <a:latin typeface="+mn-lt"/>
              </a:rPr>
              <a:t>Usually two or more materials are combined, and a new substance is formed. </a:t>
            </a:r>
          </a:p>
          <a:p>
            <a:r>
              <a:rPr lang="en-AU" dirty="0">
                <a:latin typeface="+mn-lt"/>
              </a:rPr>
              <a:t>When bubbles are formed, or a change in colour or temperature, there is a good chance a chemical change has taken place. </a:t>
            </a:r>
          </a:p>
          <a:p>
            <a:r>
              <a:rPr lang="en-AU" dirty="0">
                <a:latin typeface="+mn-lt"/>
              </a:rPr>
              <a:t>A chemical change can produce amazing explosions, like fireworks. Some chemical changes are a little more difficult to spot, like when a nail rusts.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64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2518B68-8495-8342-8F66-509CABE336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The Law of Conservation of Mass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54361-9DCA-1B45-9522-79794848BB3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49" y="852700"/>
            <a:ext cx="8517109" cy="4065600"/>
          </a:xfrm>
        </p:spPr>
        <p:txBody>
          <a:bodyPr/>
          <a:lstStyle/>
          <a:p>
            <a:r>
              <a:rPr lang="en-AU" sz="2400" dirty="0">
                <a:solidFill>
                  <a:srgbClr val="0070C0"/>
                </a:solidFill>
                <a:latin typeface="+mn-lt"/>
              </a:rPr>
              <a:t>The Law of Conservation of Mass states </a:t>
            </a:r>
          </a:p>
          <a:p>
            <a:pPr lvl="1"/>
            <a:r>
              <a:rPr lang="en-AU" sz="2400" dirty="0">
                <a:solidFill>
                  <a:srgbClr val="0070C0"/>
                </a:solidFill>
                <a:latin typeface="+mn-lt"/>
              </a:rPr>
              <a:t>that Mass cannot be created or destroyed</a:t>
            </a:r>
          </a:p>
          <a:p>
            <a:pPr lvl="1"/>
            <a:r>
              <a:rPr lang="en-AU" sz="2400" dirty="0">
                <a:solidFill>
                  <a:srgbClr val="0070C0"/>
                </a:solidFill>
                <a:latin typeface="+mn-lt"/>
              </a:rPr>
              <a:t>that mass is conserved in physical and chemical changes.</a:t>
            </a:r>
          </a:p>
          <a:p>
            <a:pPr lvl="1"/>
            <a:r>
              <a:rPr lang="en-AU" sz="2400" dirty="0">
                <a:solidFill>
                  <a:srgbClr val="0070C0"/>
                </a:solidFill>
                <a:latin typeface="+mn-lt"/>
              </a:rPr>
              <a:t>that mass is neither created nor destroyed during any physical or chemical changes.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82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CAEF394-D476-F343-B5A5-945E0DCF11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Law of Conservation of Mass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D960F-00A7-A34A-B6A9-404D414D628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6955938" cy="4065600"/>
          </a:xfrm>
        </p:spPr>
        <p:txBody>
          <a:bodyPr/>
          <a:lstStyle/>
          <a:p>
            <a:r>
              <a:rPr lang="en-AU" dirty="0"/>
              <a:t>A physical change occurs when the appearance of a substance changes but its chemistry remains the same. </a:t>
            </a:r>
          </a:p>
          <a:p>
            <a:r>
              <a:rPr lang="en-AU" dirty="0"/>
              <a:t>No new substance is formed in a physical change; water moving between states of matter, </a:t>
            </a:r>
          </a:p>
          <a:p>
            <a:r>
              <a:rPr lang="en-AU" dirty="0"/>
              <a:t>A Popsicle melting, and a paper crumbled are examples of physical changes.</a:t>
            </a:r>
          </a:p>
          <a:p>
            <a:r>
              <a:rPr lang="en-AU" dirty="0"/>
              <a:t>A chemical change occurs when bonds are broken between atoms and rearranged into new, entirely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80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graffiti&#10;&#10;Description automatically generated">
            <a:extLst>
              <a:ext uri="{FF2B5EF4-FFF2-40B4-BE49-F238E27FC236}">
                <a16:creationId xmlns:a16="http://schemas.microsoft.com/office/drawing/2014/main" id="{2101C2F0-FB43-48E6-917B-AB3378405C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0564"/>
          <a:stretch/>
        </p:blipFill>
        <p:spPr>
          <a:xfrm>
            <a:off x="15" y="7"/>
            <a:ext cx="4571985" cy="5143493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C64BCD0-1C0D-435C-B673-C85DA8D40B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5" r="8312"/>
          <a:stretch/>
        </p:blipFill>
        <p:spPr>
          <a:xfrm>
            <a:off x="4572000" y="7"/>
            <a:ext cx="4572000" cy="51434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6913FB-2E01-41B8-AF9A-EA3670157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7251" y="61484"/>
            <a:ext cx="2713713" cy="1442933"/>
          </a:xfrm>
          <a:noFill/>
        </p:spPr>
        <p:txBody>
          <a:bodyPr anchor="ctr">
            <a:normAutofit fontScale="90000"/>
          </a:bodyPr>
          <a:lstStyle/>
          <a:p>
            <a:r>
              <a:rPr lang="en-US" sz="3000" b="1" dirty="0">
                <a:solidFill>
                  <a:srgbClr val="080808"/>
                </a:solidFill>
                <a:latin typeface="+mn-lt"/>
              </a:rPr>
              <a:t>Physical and Chemical Change</a:t>
            </a:r>
          </a:p>
        </p:txBody>
      </p:sp>
    </p:spTree>
    <p:extLst>
      <p:ext uri="{BB962C8B-B14F-4D97-AF65-F5344CB8AC3E}">
        <p14:creationId xmlns:p14="http://schemas.microsoft.com/office/powerpoint/2010/main" val="626883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6068-BD33-4147-B22A-E449FA451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this table in your books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6AA7F0-083C-F64E-9E3F-B975DD984E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134499"/>
              </p:ext>
            </p:extLst>
          </p:nvPr>
        </p:nvGraphicFramePr>
        <p:xfrm>
          <a:off x="311150" y="1152524"/>
          <a:ext cx="8521150" cy="3806048"/>
        </p:xfrm>
        <a:graphic>
          <a:graphicData uri="http://schemas.openxmlformats.org/drawingml/2006/table">
            <a:tbl>
              <a:tblPr firstRow="1" bandRow="1">
                <a:tableStyleId>{3640CECF-2EC5-44C4-A8A7-45B56658353C}</a:tableStyleId>
              </a:tblPr>
              <a:tblGrid>
                <a:gridCol w="4260575">
                  <a:extLst>
                    <a:ext uri="{9D8B030D-6E8A-4147-A177-3AD203B41FA5}">
                      <a16:colId xmlns:a16="http://schemas.microsoft.com/office/drawing/2014/main" val="3530458512"/>
                    </a:ext>
                  </a:extLst>
                </a:gridCol>
                <a:gridCol w="4260575">
                  <a:extLst>
                    <a:ext uri="{9D8B030D-6E8A-4147-A177-3AD203B41FA5}">
                      <a16:colId xmlns:a16="http://schemas.microsoft.com/office/drawing/2014/main" val="1304680605"/>
                    </a:ext>
                  </a:extLst>
                </a:gridCol>
              </a:tblGrid>
              <a:tr h="47575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Chemical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Physical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382643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549577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688404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86148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438068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959424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78820"/>
                  </a:ext>
                </a:extLst>
              </a:tr>
              <a:tr h="4757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14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253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8678B7-7F9D-4C41-A4C3-F76C6425B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150" y="2149987"/>
            <a:ext cx="1700213" cy="15501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5BC18C-305A-4027-A028-CE1D1428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50" b="1" dirty="0">
                <a:latin typeface="+mn-lt"/>
              </a:rPr>
              <a:t>Physical And Chemical Card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0277-A7DB-4D22-B813-7CF14F01F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Use the cards provided to sort into two categories physical or chemical change.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BD43F-99A7-43A9-85E8-5B163D2D0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315727"/>
            <a:ext cx="1928813" cy="1693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B351C3-EADF-4305-852E-FB2ABED9E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039" y="1744600"/>
            <a:ext cx="1971675" cy="1628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F4089B-33AA-48A1-A752-5D0A3FD00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9703" y="3327292"/>
            <a:ext cx="1807369" cy="14930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E5AF5A-5BFD-4E7E-9795-80F3930C38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6841" y="3373375"/>
            <a:ext cx="1835944" cy="1507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1FC3DD-B857-4638-89FA-BC4A811CF1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4725" y="3429544"/>
            <a:ext cx="1957388" cy="160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1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 lang="en-AU" sz="2800" baseline="30000" dirty="0">
              <a:latin typeface="+mn-lt"/>
            </a:endParaRPr>
          </a:p>
          <a:p>
            <a:pPr marL="0" lvl="0" indent="0">
              <a:buNone/>
            </a:pPr>
            <a:r>
              <a:rPr lang="en-AU" sz="2800" baseline="30000" dirty="0">
                <a:latin typeface="+mn-lt"/>
              </a:rPr>
              <a:t>I can describe what matter is</a:t>
            </a:r>
          </a:p>
          <a:p>
            <a:pPr marL="0" lvl="0" indent="0">
              <a:buNone/>
            </a:pPr>
            <a:r>
              <a:rPr lang="en-AU" sz="2800" baseline="30000" dirty="0">
                <a:latin typeface="+mn-lt"/>
              </a:rPr>
              <a:t>I can identify liquids, solids and gases in everyday situations</a:t>
            </a:r>
          </a:p>
          <a:p>
            <a:pPr marL="0" lvl="0" indent="0">
              <a:buNone/>
            </a:pPr>
            <a:r>
              <a:rPr lang="en-AU" sz="2800" baseline="30000" dirty="0">
                <a:latin typeface="+mn-lt"/>
              </a:rPr>
              <a:t>I can name the changes of states in an experiment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AU" sz="3200" baseline="30000" dirty="0"/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32074" y="477525"/>
            <a:ext cx="5198099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sz="1800" dirty="0">
                <a:latin typeface="+mn-lt"/>
              </a:rPr>
              <a:t>I can define matter.</a:t>
            </a:r>
            <a:br>
              <a:rPr lang="en-AU" sz="1800" dirty="0">
                <a:latin typeface="+mn-lt"/>
              </a:rPr>
            </a:br>
            <a:r>
              <a:rPr lang="en-AU" sz="1800" dirty="0">
                <a:latin typeface="+mn-lt"/>
              </a:rPr>
              <a:t>I can identify liquids, solids and gases</a:t>
            </a:r>
            <a:br>
              <a:rPr lang="en-AU" sz="1800" dirty="0">
                <a:latin typeface="+mn-lt"/>
              </a:rPr>
            </a:br>
            <a:r>
              <a:rPr lang="en-AU" sz="1800" dirty="0">
                <a:latin typeface="+mn-lt"/>
              </a:rPr>
              <a:t>I can name the changes of states of matter</a:t>
            </a:r>
            <a:br>
              <a:rPr lang="en-AU" sz="1800" dirty="0">
                <a:latin typeface="+mn-lt"/>
              </a:rPr>
            </a:br>
            <a:br>
              <a:rPr lang="en-AU" sz="1800" dirty="0">
                <a:latin typeface="+mn-lt"/>
              </a:rPr>
            </a:br>
            <a:endParaRPr lang="en-US" sz="1100" dirty="0">
              <a:latin typeface="+mn-lt"/>
            </a:endParaRPr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306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30F0-A6AD-4EF1-B11B-2F7D3941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50" b="1" dirty="0">
                <a:latin typeface="+mn-lt"/>
              </a:rPr>
              <a:t>Questions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DC463-F000-4350-8B4B-0C1537970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2700" dirty="0">
                <a:latin typeface="+mn-lt"/>
              </a:rPr>
              <a:t>What criteria did you use to help you sort your cards?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700" dirty="0">
                <a:latin typeface="+mn-lt"/>
              </a:rPr>
              <a:t>Which cards did you find hard to place? 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700" dirty="0">
                <a:latin typeface="+mn-lt"/>
              </a:rPr>
              <a:t>Using one sentence how do chemical can physical differ?</a:t>
            </a:r>
          </a:p>
        </p:txBody>
      </p:sp>
      <p:pic>
        <p:nvPicPr>
          <p:cNvPr id="5" name="Picture 4" descr="A picture containing shirt, room&#10;&#10;Description automatically generated">
            <a:extLst>
              <a:ext uri="{FF2B5EF4-FFF2-40B4-BE49-F238E27FC236}">
                <a16:creationId xmlns:a16="http://schemas.microsoft.com/office/drawing/2014/main" id="{C9EEFC9A-330C-4431-8E67-C594D3F17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1" y="3276373"/>
            <a:ext cx="1737122" cy="159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63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E2BB-521D-4A2E-B452-3469231F1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9390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500" b="1" dirty="0">
                <a:latin typeface="+mn-lt"/>
              </a:rPr>
              <a:t>Answers</a:t>
            </a:r>
            <a:r>
              <a:rPr lang="en-US" dirty="0">
                <a:latin typeface="+mn-lt"/>
              </a:rPr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6A55FC-C9A8-4641-8BDC-76E07D852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509" y="1141017"/>
            <a:ext cx="6312891" cy="334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78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AC876B3-F271-FC45-BBDD-0DD5698D58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b="1" dirty="0">
                <a:latin typeface="+mn-lt"/>
              </a:rPr>
              <a:t>Reversible and irreversible changes</a:t>
            </a:r>
            <a:endParaRPr lang="en-AU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F03DE-1862-1542-86A7-5DD2B3C5601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62488" y="693673"/>
            <a:ext cx="8333033" cy="4275891"/>
          </a:xfrm>
        </p:spPr>
        <p:txBody>
          <a:bodyPr/>
          <a:lstStyle/>
          <a:p>
            <a:pPr marL="114300" indent="0">
              <a:buNone/>
            </a:pPr>
            <a:endParaRPr lang="en-AU" dirty="0">
              <a:latin typeface="+mn-lt"/>
            </a:endParaRPr>
          </a:p>
          <a:p>
            <a:r>
              <a:rPr lang="en-AU" dirty="0">
                <a:latin typeface="+mn-lt"/>
              </a:rPr>
              <a:t>Some changes in matter can be reversed: the chemicals can be brought back to how they were before. </a:t>
            </a:r>
          </a:p>
          <a:p>
            <a:r>
              <a:rPr lang="en-AU" b="1" dirty="0">
                <a:latin typeface="+mn-lt"/>
              </a:rPr>
              <a:t>These are called reversible changes</a:t>
            </a:r>
            <a:r>
              <a:rPr lang="en-AU" dirty="0">
                <a:latin typeface="+mn-lt"/>
              </a:rPr>
              <a:t>.</a:t>
            </a:r>
          </a:p>
          <a:p>
            <a:r>
              <a:rPr lang="en-AU" dirty="0">
                <a:latin typeface="+mn-lt"/>
              </a:rPr>
              <a:t>Melting is a reversable change.</a:t>
            </a:r>
          </a:p>
          <a:p>
            <a:r>
              <a:rPr lang="en-AU" dirty="0">
                <a:latin typeface="+mn-lt"/>
              </a:rPr>
              <a:t>If a block of chocolate melts, it can be frozen again to make an identical block of chocolate. </a:t>
            </a:r>
          </a:p>
          <a:p>
            <a:r>
              <a:rPr lang="en-AU" dirty="0">
                <a:latin typeface="+mn-lt"/>
              </a:rPr>
              <a:t>Other changers are permanent. It is possible to get back to the starting point; these are called irreversible changes. </a:t>
            </a:r>
          </a:p>
          <a:p>
            <a:r>
              <a:rPr lang="en-AU" dirty="0">
                <a:latin typeface="+mn-lt"/>
              </a:rPr>
              <a:t>Cooking is an irreversible change; it is impossible to turn a cooked egg back to a raw egg.</a:t>
            </a:r>
          </a:p>
          <a:p>
            <a:pPr marL="114300" indent="0">
              <a:buNone/>
            </a:pP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30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D4F31F-F87A-7246-AF98-D979BD96D9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Which </a:t>
            </a:r>
            <a:r>
              <a:rPr lang="en-US" dirty="0"/>
              <a:t>process is reversible and which </a:t>
            </a:r>
            <a:r>
              <a:rPr lang="en-US"/>
              <a:t>is irreversible?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3F2F30-FC5F-BC4D-85EA-9C1C849EA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07" y="836191"/>
            <a:ext cx="7813288" cy="420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13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FEE278-057A-9940-8DDE-2D37EA94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1800" dirty="0">
                <a:latin typeface="+mn-lt"/>
              </a:rPr>
              <a:t>I can state the Law of Conservation of Mass</a:t>
            </a:r>
            <a:br>
              <a:rPr lang="en-AU" sz="1800" dirty="0">
                <a:latin typeface="+mn-lt"/>
              </a:rPr>
            </a:br>
            <a:r>
              <a:rPr lang="en-AU" sz="1800" dirty="0">
                <a:latin typeface="+mn-lt"/>
              </a:rPr>
              <a:t>I know the difference between a reversible and irreversible change.</a:t>
            </a:r>
            <a:br>
              <a:rPr lang="en-AU" sz="1800" dirty="0">
                <a:latin typeface="+mn-lt"/>
              </a:rPr>
            </a:br>
            <a:r>
              <a:rPr lang="en-AU" sz="1800" dirty="0">
                <a:latin typeface="+mn-lt"/>
              </a:rPr>
              <a:t>I can independently identify a reversible and irreversible change</a:t>
            </a:r>
            <a:br>
              <a:rPr lang="en-AU" sz="1800" dirty="0">
                <a:latin typeface="+mn-lt"/>
              </a:rPr>
            </a:br>
            <a:br>
              <a:rPr lang="en-AU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CC539-B6D2-D349-8323-C9B51D95C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AU" sz="2400" baseline="30000" dirty="0">
              <a:latin typeface="+mn-lt"/>
            </a:endParaRPr>
          </a:p>
          <a:p>
            <a:pPr marL="114300" indent="0">
              <a:buNone/>
            </a:pPr>
            <a:r>
              <a:rPr lang="en-AU" sz="2400" baseline="30000" dirty="0">
                <a:latin typeface="+mn-lt"/>
              </a:rPr>
              <a:t>I can state the Law of Conservation of Mass and analyse what the theory means during a chemical reaction. </a:t>
            </a:r>
          </a:p>
          <a:p>
            <a:pPr marL="114300" indent="0">
              <a:buNone/>
            </a:pPr>
            <a:r>
              <a:rPr lang="en-AU" sz="2400" baseline="30000" dirty="0">
                <a:latin typeface="+mn-lt"/>
              </a:rPr>
              <a:t>I can identify reversible and irreversible changes in chemical reactions.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67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BD2C9CD-03B5-0247-BD89-D07E09567A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b="1" dirty="0">
                <a:latin typeface="+mn-lt"/>
              </a:rPr>
              <a:t>What is matter.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1968C-B8F5-C344-8B0F-1F5B913D2D7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endParaRPr lang="en-AU" b="1" dirty="0">
              <a:latin typeface="+mn-lt"/>
            </a:endParaRPr>
          </a:p>
          <a:p>
            <a:pPr lvl="0"/>
            <a:r>
              <a:rPr lang="en-AU" dirty="0">
                <a:latin typeface="+mn-lt"/>
              </a:rPr>
              <a:t>Matter is everything around you</a:t>
            </a:r>
          </a:p>
          <a:p>
            <a:pPr lvl="0"/>
            <a:r>
              <a:rPr lang="en-US" dirty="0">
                <a:latin typeface="+mn-lt"/>
              </a:rPr>
              <a:t>All matter is made up of tiny particles called atoms</a:t>
            </a:r>
            <a:endParaRPr lang="en-AU" dirty="0">
              <a:latin typeface="+mn-lt"/>
            </a:endParaRPr>
          </a:p>
          <a:p>
            <a:pPr lvl="0"/>
            <a:r>
              <a:rPr lang="en-AU" dirty="0">
                <a:latin typeface="+mn-lt"/>
              </a:rPr>
              <a:t>Matter is constantly experiencing both chemical and physical changes. </a:t>
            </a:r>
          </a:p>
          <a:p>
            <a:pPr lvl="0"/>
            <a:r>
              <a:rPr lang="en-AU" dirty="0">
                <a:latin typeface="+mn-lt"/>
              </a:rPr>
              <a:t>Mass is the amount of matter in an object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9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9EED21-1757-A245-9067-53A56D641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1600" b="1" dirty="0">
                <a:latin typeface="+mn-lt"/>
              </a:rPr>
              <a:t>What is matter.</a:t>
            </a:r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E6786C1F-98C1-ED4A-890F-1BFFCD7598F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49" y="852700"/>
            <a:ext cx="7985163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dirty="0">
                <a:latin typeface="+mn-lt"/>
              </a:rPr>
              <a:t>Matter usually exists in one of three states or phases: </a:t>
            </a:r>
          </a:p>
          <a:p>
            <a:endParaRPr lang="en-AU" b="1" dirty="0">
              <a:latin typeface="+mn-lt"/>
            </a:endParaRPr>
          </a:p>
          <a:p>
            <a:pPr marL="114300" indent="0">
              <a:buNone/>
            </a:pPr>
            <a:r>
              <a:rPr lang="en-AU" b="1" dirty="0">
                <a:latin typeface="+mn-lt"/>
              </a:rPr>
              <a:t>                  solid</a:t>
            </a:r>
            <a:r>
              <a:rPr lang="en-AU" dirty="0">
                <a:latin typeface="+mn-lt"/>
              </a:rPr>
              <a:t>, </a:t>
            </a:r>
            <a:r>
              <a:rPr lang="en-AU" b="1" dirty="0">
                <a:latin typeface="+mn-lt"/>
              </a:rPr>
              <a:t>liquid</a:t>
            </a:r>
            <a:r>
              <a:rPr lang="en-AU" dirty="0">
                <a:latin typeface="+mn-lt"/>
              </a:rPr>
              <a:t>, or </a:t>
            </a:r>
            <a:r>
              <a:rPr lang="en-AU" b="1" dirty="0">
                <a:latin typeface="+mn-lt"/>
              </a:rPr>
              <a:t>gas</a:t>
            </a:r>
            <a:r>
              <a:rPr lang="en-AU" dirty="0">
                <a:latin typeface="+mn-lt"/>
              </a:rPr>
              <a:t>. </a:t>
            </a:r>
          </a:p>
          <a:p>
            <a:endParaRPr lang="en-AU" dirty="0">
              <a:latin typeface="+mn-lt"/>
            </a:endParaRPr>
          </a:p>
          <a:p>
            <a:r>
              <a:rPr lang="en-AU" dirty="0">
                <a:latin typeface="+mn-lt"/>
              </a:rPr>
              <a:t>The chair you are sitting on is a </a:t>
            </a:r>
            <a:r>
              <a:rPr lang="en-AU" b="1" dirty="0">
                <a:latin typeface="+mn-lt"/>
              </a:rPr>
              <a:t>solid</a:t>
            </a:r>
            <a:r>
              <a:rPr lang="en-AU" dirty="0">
                <a:latin typeface="+mn-lt"/>
              </a:rPr>
              <a:t>, the water you drink is </a:t>
            </a:r>
            <a:r>
              <a:rPr lang="en-AU" b="1" dirty="0">
                <a:latin typeface="+mn-lt"/>
              </a:rPr>
              <a:t>liquid</a:t>
            </a:r>
            <a:r>
              <a:rPr lang="en-AU" dirty="0">
                <a:latin typeface="+mn-lt"/>
              </a:rPr>
              <a:t>, and the air you breathe is a </a:t>
            </a:r>
            <a:r>
              <a:rPr lang="en-AU" b="1" dirty="0">
                <a:latin typeface="+mn-lt"/>
              </a:rPr>
              <a:t>gas</a:t>
            </a:r>
            <a:r>
              <a:rPr lang="en-AU" dirty="0">
                <a:latin typeface="+mn-lt"/>
              </a:rPr>
              <a:t>. </a:t>
            </a:r>
          </a:p>
          <a:p>
            <a:endParaRPr lang="en-AU" dirty="0">
              <a:latin typeface="+mn-lt"/>
            </a:endParaRPr>
          </a:p>
          <a:p>
            <a:endParaRPr lang="en-AU" dirty="0">
              <a:latin typeface="+mn-lt"/>
            </a:endParaRPr>
          </a:p>
          <a:p>
            <a:r>
              <a:rPr lang="en-AU" dirty="0">
                <a:latin typeface="+mn-lt"/>
              </a:rPr>
              <a:t>These changes are known as the </a:t>
            </a:r>
            <a:r>
              <a:rPr lang="en-AU" b="1" dirty="0">
                <a:latin typeface="+mn-lt"/>
              </a:rPr>
              <a:t>states of matter.</a:t>
            </a:r>
            <a:endParaRPr lang="en-AU" dirty="0">
              <a:latin typeface="+mn-lt"/>
            </a:endParaRP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sz="3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>
                <a:latin typeface="+mn-lt"/>
              </a:rPr>
              <a:t>States of Matter</a:t>
            </a:r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D12FC4CD-456D-9049-AFD4-F45BBEFC165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49" y="852700"/>
            <a:ext cx="7577659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AU" b="1" dirty="0">
                <a:latin typeface="+mn-lt"/>
              </a:rPr>
              <a:t>Solid</a:t>
            </a:r>
            <a:endParaRPr lang="en-AU" dirty="0">
              <a:latin typeface="+mn-lt"/>
            </a:endParaRPr>
          </a:p>
          <a:p>
            <a:pPr lvl="0"/>
            <a:r>
              <a:rPr lang="en-AU" dirty="0">
                <a:latin typeface="+mn-lt"/>
              </a:rPr>
              <a:t>A solid is something that we can hold </a:t>
            </a:r>
          </a:p>
          <a:p>
            <a:pPr lvl="0"/>
            <a:r>
              <a:rPr lang="en-AU" dirty="0">
                <a:latin typeface="+mn-lt"/>
              </a:rPr>
              <a:t>A solid keeps its shape, unless we cut it or shape it ourselves. </a:t>
            </a:r>
          </a:p>
          <a:p>
            <a:pPr lvl="0"/>
            <a:r>
              <a:rPr lang="en-AU" dirty="0">
                <a:latin typeface="+mn-lt"/>
              </a:rPr>
              <a:t> In a solid, all the particles are packed together very tightly.</a:t>
            </a:r>
          </a:p>
          <a:p>
            <a:pPr marL="114300" indent="0">
              <a:buNone/>
            </a:pPr>
            <a:endParaRPr lang="en-AU" dirty="0"/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sz="3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5A2D6AE-B6E0-5F48-9C7F-1F0B6C6426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States of Matter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4BCA9-8DF6-2241-B2A0-8C57FE0BD74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49" y="852700"/>
            <a:ext cx="8352911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dirty="0">
                <a:latin typeface="+mn-lt"/>
              </a:rPr>
              <a:t>Liquid</a:t>
            </a:r>
          </a:p>
          <a:p>
            <a:pPr lvl="0"/>
            <a:r>
              <a:rPr lang="en-AU" dirty="0">
                <a:latin typeface="+mn-lt"/>
              </a:rPr>
              <a:t>Liquids are runny, they can be poured </a:t>
            </a:r>
          </a:p>
          <a:p>
            <a:pPr lvl="0"/>
            <a:r>
              <a:rPr lang="en-AU" dirty="0">
                <a:latin typeface="+mn-lt"/>
              </a:rPr>
              <a:t>The particles are less tightly packed, so they can move about </a:t>
            </a:r>
          </a:p>
          <a:p>
            <a:pPr lvl="0"/>
            <a:r>
              <a:rPr lang="en-AU" dirty="0">
                <a:latin typeface="+mn-lt"/>
              </a:rPr>
              <a:t>If poured from one container to another, they will take the shape of their new container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6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944AA12-217F-4144-88A9-4EAC8E4188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States of Matter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1F-2B9F-1A46-A5C1-5748BEC92DE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8044798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dirty="0">
                <a:latin typeface="+mn-lt"/>
              </a:rPr>
              <a:t>Gas</a:t>
            </a:r>
          </a:p>
          <a:p>
            <a:pPr lvl="0"/>
            <a:r>
              <a:rPr lang="en-AU" dirty="0">
                <a:latin typeface="+mn-lt"/>
              </a:rPr>
              <a:t>The particles in gases have lots of room to move </a:t>
            </a:r>
          </a:p>
          <a:p>
            <a:pPr lvl="0"/>
            <a:r>
              <a:rPr lang="en-AU" dirty="0">
                <a:latin typeface="+mn-lt"/>
              </a:rPr>
              <a:t>Gases are all around us </a:t>
            </a:r>
          </a:p>
          <a:p>
            <a:pPr lvl="0"/>
            <a:r>
              <a:rPr lang="en-AU" dirty="0">
                <a:latin typeface="+mn-lt"/>
              </a:rPr>
              <a:t>They do not have a fixed shape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50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844393A-E816-8248-9E0C-E39120A434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Changes of State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8AD397-CE92-1B4B-9D76-A225B7D13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1380"/>
              </p:ext>
            </p:extLst>
          </p:nvPr>
        </p:nvGraphicFramePr>
        <p:xfrm>
          <a:off x="1202634" y="2186609"/>
          <a:ext cx="6689035" cy="2023123"/>
        </p:xfrm>
        <a:graphic>
          <a:graphicData uri="http://schemas.openxmlformats.org/drawingml/2006/table">
            <a:tbl>
              <a:tblPr firstRow="1" firstCol="1" bandRow="1">
                <a:tableStyleId>{3640CECF-2EC5-44C4-A8A7-45B56658353C}</a:tableStyleId>
              </a:tblPr>
              <a:tblGrid>
                <a:gridCol w="2229431">
                  <a:extLst>
                    <a:ext uri="{9D8B030D-6E8A-4147-A177-3AD203B41FA5}">
                      <a16:colId xmlns:a16="http://schemas.microsoft.com/office/drawing/2014/main" val="2375212074"/>
                    </a:ext>
                  </a:extLst>
                </a:gridCol>
                <a:gridCol w="2229431">
                  <a:extLst>
                    <a:ext uri="{9D8B030D-6E8A-4147-A177-3AD203B41FA5}">
                      <a16:colId xmlns:a16="http://schemas.microsoft.com/office/drawing/2014/main" val="254609923"/>
                    </a:ext>
                  </a:extLst>
                </a:gridCol>
                <a:gridCol w="2230173">
                  <a:extLst>
                    <a:ext uri="{9D8B030D-6E8A-4147-A177-3AD203B41FA5}">
                      <a16:colId xmlns:a16="http://schemas.microsoft.com/office/drawing/2014/main" val="2765732431"/>
                    </a:ext>
                  </a:extLst>
                </a:gridCol>
              </a:tblGrid>
              <a:tr h="224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Solid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Liquid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200">
                          <a:effectLst/>
                        </a:rPr>
                        <a:t>Gas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5819382"/>
                  </a:ext>
                </a:extLst>
              </a:tr>
              <a:tr h="17983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Chair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Milk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Helium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AU" sz="1200" dirty="0">
                          <a:effectLst/>
                        </a:rPr>
                        <a:t> 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594737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C68D3BB-1CC9-F243-B4A6-C6514B02EB1C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 bwMode="auto">
          <a:xfrm>
            <a:off x="1089263" y="1130373"/>
            <a:ext cx="70210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tx1"/>
                </a:solidFill>
                <a:latin typeface="+mn-lt"/>
                <a:ea typeface="Times New Roman" panose="02020603050405020304" pitchFamily="18" charset="0"/>
              </a:rPr>
              <a:t>Provide 5 examples of matter at different stages.</a:t>
            </a:r>
            <a:endParaRPr lang="en-US" altLang="en-US" sz="2800" dirty="0">
              <a:solidFill>
                <a:schemeClr val="tx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98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38F458E-806B-D049-87EF-9FB2CEDD07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Changes of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6F07B-04FA-214C-B9A7-08C2542136A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49" y="852700"/>
            <a:ext cx="8283337" cy="4065600"/>
          </a:xfrm>
        </p:spPr>
        <p:txBody>
          <a:bodyPr/>
          <a:lstStyle/>
          <a:p>
            <a:r>
              <a:rPr lang="en-AU" dirty="0">
                <a:latin typeface="+mn-lt"/>
              </a:rPr>
              <a:t>We can change a solid into a liquid or gas by changing the temperature. This is known as changing its state. </a:t>
            </a:r>
          </a:p>
          <a:p>
            <a:endParaRPr lang="en-AU" dirty="0">
              <a:latin typeface="+mn-lt"/>
            </a:endParaRPr>
          </a:p>
          <a:p>
            <a:r>
              <a:rPr lang="en-AU" dirty="0">
                <a:latin typeface="+mn-lt"/>
              </a:rPr>
              <a:t>Water is a liquid at room temperature but becomes a solid called ice if it is cooled down. </a:t>
            </a:r>
          </a:p>
          <a:p>
            <a:endParaRPr lang="en-AU" dirty="0">
              <a:latin typeface="+mn-lt"/>
            </a:endParaRPr>
          </a:p>
          <a:p>
            <a:r>
              <a:rPr lang="en-AU" dirty="0">
                <a:latin typeface="+mn-lt"/>
              </a:rPr>
              <a:t>The same water turns into a gas called water vapour if it is heated up. Changes only happen when the substance reaches a certain temperature.</a:t>
            </a:r>
          </a:p>
          <a:p>
            <a:endParaRPr lang="en-AU" dirty="0">
              <a:latin typeface="+mn-lt"/>
            </a:endParaRPr>
          </a:p>
          <a:p>
            <a:r>
              <a:rPr lang="en-AU" dirty="0">
                <a:latin typeface="+mn-lt"/>
              </a:rPr>
              <a:t>Water boils at 100 C</a:t>
            </a:r>
          </a:p>
          <a:p>
            <a:r>
              <a:rPr lang="en-AU" dirty="0">
                <a:latin typeface="+mn-lt"/>
              </a:rPr>
              <a:t>Water freezers at 0C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137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E537B60B-C924-CB46-990A-730EC40F8177}" vid="{CB89637F-0F8C-4540-8136-D7886A0EAE8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4A04A22-C127-43D8-8AD8-073875DAE1D6}"/>
</file>

<file path=customXml/itemProps2.xml><?xml version="1.0" encoding="utf-8"?>
<ds:datastoreItem xmlns:ds="http://schemas.openxmlformats.org/officeDocument/2006/customXml" ds:itemID="{84995AC3-2A75-44FB-BFE4-E5A512B47F26}"/>
</file>

<file path=customXml/itemProps3.xml><?xml version="1.0" encoding="utf-8"?>
<ds:datastoreItem xmlns:ds="http://schemas.openxmlformats.org/officeDocument/2006/customXml" ds:itemID="{FD2CF0DC-80E6-4352-AEFD-A36A724E927D}"/>
</file>

<file path=docProps/app.xml><?xml version="1.0" encoding="utf-8"?>
<Properties xmlns="http://schemas.openxmlformats.org/officeDocument/2006/extended-properties" xmlns:vt="http://schemas.openxmlformats.org/officeDocument/2006/docPropsVTypes">
  <Template>Simple Light</Template>
  <TotalTime>658</TotalTime>
  <Words>1078</Words>
  <Application>Microsoft Macintosh PowerPoint</Application>
  <PresentationFormat>On-screen Show (16:9)</PresentationFormat>
  <Paragraphs>116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Times New Roman</vt:lpstr>
      <vt:lpstr>Arial</vt:lpstr>
      <vt:lpstr>Century Gothic</vt:lpstr>
      <vt:lpstr>Simple Light</vt:lpstr>
      <vt:lpstr>PowerPoint Presentation</vt:lpstr>
      <vt:lpstr>I can define matter. I can identify liquids, solids and gases I can name the changes of states of matter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 can state the Law of Conservation of Mass I know the difference between a reversible and irreversible change. I can independently identify a reversible and irreversible change  </vt:lpstr>
      <vt:lpstr>PowerPoint Presentation</vt:lpstr>
      <vt:lpstr>PowerPoint Presentation</vt:lpstr>
      <vt:lpstr>PowerPoint Presentation</vt:lpstr>
      <vt:lpstr>PowerPoint Presentation</vt:lpstr>
      <vt:lpstr>Physical and Chemical Change</vt:lpstr>
      <vt:lpstr>Draw this table in your books</vt:lpstr>
      <vt:lpstr>Physical And Chemical Card Sort</vt:lpstr>
      <vt:lpstr>Questions</vt:lpstr>
      <vt:lpstr>Answers </vt:lpstr>
      <vt:lpstr>PowerPoint Presentation</vt:lpstr>
      <vt:lpstr>PowerPoint Presentation</vt:lpstr>
      <vt:lpstr>I can state the Law of Conservation of Mass I know the difference between a reversible and irreversible change. I can independently identify a reversible and irreversible change 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Harmer (Y6)</dc:creator>
  <cp:lastModifiedBy>BURNS Sandra [Southern River College]</cp:lastModifiedBy>
  <cp:revision>21</cp:revision>
  <dcterms:created xsi:type="dcterms:W3CDTF">2020-07-15T05:10:12Z</dcterms:created>
  <dcterms:modified xsi:type="dcterms:W3CDTF">2020-07-18T05:06:44Z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xd_ProgID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bool>false</vt:bool>
  </property>
</Properties>
</file>