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64" r:id="rId3"/>
    <p:sldId id="259" r:id="rId4"/>
    <p:sldId id="258" r:id="rId5"/>
    <p:sldId id="260" r:id="rId6"/>
    <p:sldId id="261" r:id="rId7"/>
    <p:sldId id="266" r:id="rId8"/>
    <p:sldId id="267" r:id="rId9"/>
    <p:sldId id="268" r:id="rId10"/>
    <p:sldId id="262"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08" autoAdjust="0"/>
    <p:restoredTop sz="44911" autoAdjust="0"/>
  </p:normalViewPr>
  <p:slideViewPr>
    <p:cSldViewPr snapToGrid="0">
      <p:cViewPr varScale="1">
        <p:scale>
          <a:sx n="52" d="100"/>
          <a:sy n="52" d="100"/>
        </p:scale>
        <p:origin x="652" y="3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6" d="100"/>
          <a:sy n="106" d="100"/>
        </p:scale>
        <p:origin x="1402" y="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0A4612-D3F1-40E3-B623-D337BD83F6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E3629A2-1841-4447-96BF-E170B45B17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92E2-905B-48C6-9DB0-122BC67100D9}" type="datetimeFigureOut">
              <a:rPr lang="en-GB" smtClean="0"/>
              <a:t>14/05/2021</a:t>
            </a:fld>
            <a:endParaRPr lang="en-GB"/>
          </a:p>
        </p:txBody>
      </p:sp>
      <p:sp>
        <p:nvSpPr>
          <p:cNvPr id="4" name="Footer Placeholder 3">
            <a:extLst>
              <a:ext uri="{FF2B5EF4-FFF2-40B4-BE49-F238E27FC236}">
                <a16:creationId xmlns:a16="http://schemas.microsoft.com/office/drawing/2014/main" id="{5CCDBF50-4B97-44C0-9DFE-6A496980C0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3EE80FA-5530-4475-8E11-C671AC7889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FA44C-A1C6-414F-9861-BE500E1C445E}" type="slidenum">
              <a:rPr lang="en-GB" smtClean="0"/>
              <a:t>‹#›</a:t>
            </a:fld>
            <a:endParaRPr lang="en-GB"/>
          </a:p>
        </p:txBody>
      </p:sp>
    </p:spTree>
    <p:extLst>
      <p:ext uri="{BB962C8B-B14F-4D97-AF65-F5344CB8AC3E}">
        <p14:creationId xmlns:p14="http://schemas.microsoft.com/office/powerpoint/2010/main" val="26778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B4172-02E2-4A64-939F-82BF499C616B}" type="datetimeFigureOut">
              <a:rPr lang="en-GB" smtClean="0"/>
              <a:t>14/05/2021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B717A-583D-4409-871B-B91FEB7DF494}" type="slidenum">
              <a:rPr lang="en-GB" smtClean="0"/>
              <a:t>‹#›</a:t>
            </a:fld>
            <a:endParaRPr lang="en-GB"/>
          </a:p>
        </p:txBody>
      </p:sp>
    </p:spTree>
    <p:extLst>
      <p:ext uri="{BB962C8B-B14F-4D97-AF65-F5344CB8AC3E}">
        <p14:creationId xmlns:p14="http://schemas.microsoft.com/office/powerpoint/2010/main" val="366575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a:t>
            </a:r>
          </a:p>
          <a:p>
            <a:r>
              <a:rPr lang="en-US" dirty="0"/>
              <a:t>My name is Marthe, and for my final degree project, I have </a:t>
            </a:r>
            <a:r>
              <a:rPr lang="en-US" dirty="0" err="1"/>
              <a:t>analysed</a:t>
            </a:r>
            <a:r>
              <a:rPr lang="en-US" dirty="0"/>
              <a:t> two strains of the Ragnar locker ransomware. </a:t>
            </a:r>
            <a:endParaRPr lang="en-GB" dirty="0"/>
          </a:p>
        </p:txBody>
      </p:sp>
      <p:sp>
        <p:nvSpPr>
          <p:cNvPr id="4" name="Slide Number Placeholder 3"/>
          <p:cNvSpPr>
            <a:spLocks noGrp="1"/>
          </p:cNvSpPr>
          <p:nvPr>
            <p:ph type="sldNum" sz="quarter" idx="5"/>
          </p:nvPr>
        </p:nvSpPr>
        <p:spPr/>
        <p:txBody>
          <a:bodyPr/>
          <a:lstStyle/>
          <a:p>
            <a:fld id="{A99B717A-583D-4409-871B-B91FEB7DF494}" type="slidenum">
              <a:rPr lang="en-GB" smtClean="0"/>
              <a:t>1</a:t>
            </a:fld>
            <a:endParaRPr lang="en-GB"/>
          </a:p>
        </p:txBody>
      </p:sp>
    </p:spTree>
    <p:extLst>
      <p:ext uri="{BB962C8B-B14F-4D97-AF65-F5344CB8AC3E}">
        <p14:creationId xmlns:p14="http://schemas.microsoft.com/office/powerpoint/2010/main" val="3394393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findings, one can infer that the Ragnar Locker group focuses their time and effort on developing their skills and approach to the initial stages of an attack rather than their already functional ransomware tool. </a:t>
            </a:r>
          </a:p>
          <a:p>
            <a:endParaRPr lang="en-US" dirty="0"/>
          </a:p>
          <a:p>
            <a:r>
              <a:rPr lang="en-US" dirty="0"/>
              <a:t>Such an approach is logical, as the threat actors can </a:t>
            </a:r>
            <a:r>
              <a:rPr lang="en-US" dirty="0" err="1"/>
              <a:t>optimise</a:t>
            </a:r>
            <a:r>
              <a:rPr lang="en-US" dirty="0"/>
              <a:t> both the victim environment and the ransomware as needed once they have established persistence on the network. </a:t>
            </a:r>
          </a:p>
          <a:p>
            <a:endParaRPr lang="en-US" dirty="0"/>
          </a:p>
          <a:p>
            <a:r>
              <a:rPr lang="en-US" dirty="0"/>
              <a:t>The research presented in this paper contributes to the common knowledge of how Ragnar Locker operates. Systematically </a:t>
            </a:r>
            <a:r>
              <a:rPr lang="en-US" dirty="0" err="1"/>
              <a:t>analysing</a:t>
            </a:r>
            <a:r>
              <a:rPr lang="en-US" dirty="0"/>
              <a:t> ransomware strains' key traits enables researchers to compare results, both within one family and against other species. </a:t>
            </a:r>
          </a:p>
          <a:p>
            <a:r>
              <a:rPr lang="en-US" dirty="0"/>
              <a:t>Such an approach will facilitate the construction of solid and effective prevention mechanisms. </a:t>
            </a:r>
          </a:p>
          <a:p>
            <a:endParaRPr lang="en-US" dirty="0"/>
          </a:p>
          <a:p>
            <a:r>
              <a:rPr lang="en-US" dirty="0"/>
              <a:t>Moreover, this research adds to the academic work focusing on cybercrime and ransomware. Few research papers discuss ransomware operations and analysis, especially human-operated ransomware attacks. This is a contrast to the threat such attacks pose to society.</a:t>
            </a:r>
          </a:p>
          <a:p>
            <a:endParaRPr lang="en-US" dirty="0"/>
          </a:p>
          <a:p>
            <a:r>
              <a:rPr lang="en-US" dirty="0"/>
              <a:t>Future work should investigate developing a comparison module </a:t>
            </a:r>
            <a:r>
              <a:rPr lang="en-US" dirty="0" err="1"/>
              <a:t>utilising</a:t>
            </a:r>
            <a:r>
              <a:rPr lang="en-US" dirty="0"/>
              <a:t> fuzzy hashing to develop the </a:t>
            </a:r>
            <a:r>
              <a:rPr lang="en-US" dirty="0" err="1"/>
              <a:t>Hybridised</a:t>
            </a:r>
            <a:r>
              <a:rPr lang="en-US" dirty="0"/>
              <a:t> Malware framework further.</a:t>
            </a:r>
          </a:p>
          <a:p>
            <a:r>
              <a:rPr lang="en-US" dirty="0"/>
              <a:t>By incorporating an automated fuzzy hashing module one can compare strains to each other at the code level and uncover similarities and relations more accurately.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Arial" panose="020B0604020202020204" pitchFamily="34" charset="0"/>
              </a:rPr>
              <a:t>Ragnar Locker is a human operated ransomware, thus attacks carried out by this actor is fundamentally different from the strains previously analysed with the </a:t>
            </a:r>
            <a:r>
              <a:rPr lang="en-US" sz="1200" dirty="0" err="1"/>
              <a:t>Hybridised</a:t>
            </a:r>
            <a:r>
              <a:rPr lang="en-US" sz="1200" dirty="0"/>
              <a:t> Malware framework</a:t>
            </a:r>
            <a:r>
              <a:rPr lang="en-GB" sz="1200" dirty="0">
                <a:effectLst/>
                <a:latin typeface="Calibri" panose="020F0502020204030204" pitchFamily="34" charset="0"/>
                <a:ea typeface="Calibri" panose="020F0502020204030204" pitchFamily="34" charset="0"/>
                <a:cs typeface="Arial" panose="020B0604020202020204" pitchFamily="34" charset="0"/>
              </a:rPr>
              <a:t>.  To gain a broader understanding of how contemporary strains are built, another possibility for future work is to analyse other ransomware families used in big game hunting. </a:t>
            </a:r>
          </a:p>
          <a:p>
            <a:endParaRPr lang="en-GB" dirty="0"/>
          </a:p>
          <a:p>
            <a:r>
              <a:rPr lang="nb-NO" dirty="0"/>
              <a:t>This </a:t>
            </a:r>
            <a:r>
              <a:rPr lang="nb-NO" dirty="0" err="1"/>
              <a:t>concludes</a:t>
            </a:r>
            <a:r>
              <a:rPr lang="nb-NO" dirty="0"/>
              <a:t> </a:t>
            </a:r>
            <a:r>
              <a:rPr lang="nb-NO" dirty="0" err="1"/>
              <a:t>this</a:t>
            </a:r>
            <a:r>
              <a:rPr lang="nb-NO" dirty="0"/>
              <a:t> </a:t>
            </a:r>
            <a:r>
              <a:rPr lang="nb-NO" dirty="0" err="1"/>
              <a:t>brief</a:t>
            </a:r>
            <a:r>
              <a:rPr lang="nb-NO" dirty="0"/>
              <a:t> and </a:t>
            </a:r>
            <a:r>
              <a:rPr lang="nb-NO" dirty="0" err="1"/>
              <a:t>executive</a:t>
            </a:r>
            <a:r>
              <a:rPr lang="nb-NO" dirty="0"/>
              <a:t> </a:t>
            </a:r>
            <a:r>
              <a:rPr lang="nb-NO" dirty="0" err="1"/>
              <a:t>presentation</a:t>
            </a:r>
            <a:r>
              <a:rPr lang="nb-NO" dirty="0"/>
              <a:t> </a:t>
            </a:r>
            <a:r>
              <a:rPr lang="nb-NO" dirty="0" err="1"/>
              <a:t>of</a:t>
            </a:r>
            <a:r>
              <a:rPr lang="nb-NO" dirty="0"/>
              <a:t> my </a:t>
            </a:r>
            <a:r>
              <a:rPr lang="nb-NO" dirty="0" err="1"/>
              <a:t>project</a:t>
            </a:r>
            <a:r>
              <a:rPr lang="nb-NO" dirty="0"/>
              <a:t>. </a:t>
            </a:r>
          </a:p>
          <a:p>
            <a:r>
              <a:rPr lang="nb-NO" dirty="0"/>
              <a:t>I am happy to </a:t>
            </a:r>
            <a:r>
              <a:rPr lang="nb-NO" dirty="0" err="1"/>
              <a:t>take</a:t>
            </a:r>
            <a:r>
              <a:rPr lang="nb-NO" dirty="0"/>
              <a:t> questions. </a:t>
            </a:r>
          </a:p>
          <a:p>
            <a:endParaRPr lang="en-US" dirty="0"/>
          </a:p>
        </p:txBody>
      </p:sp>
      <p:sp>
        <p:nvSpPr>
          <p:cNvPr id="4" name="Slide Number Placeholder 3"/>
          <p:cNvSpPr>
            <a:spLocks noGrp="1"/>
          </p:cNvSpPr>
          <p:nvPr>
            <p:ph type="sldNum" sz="quarter" idx="5"/>
          </p:nvPr>
        </p:nvSpPr>
        <p:spPr/>
        <p:txBody>
          <a:bodyPr/>
          <a:lstStyle/>
          <a:p>
            <a:fld id="{A99B717A-583D-4409-871B-B91FEB7DF494}" type="slidenum">
              <a:rPr lang="en-GB" smtClean="0"/>
              <a:t>10</a:t>
            </a:fld>
            <a:endParaRPr lang="en-GB"/>
          </a:p>
        </p:txBody>
      </p:sp>
    </p:spTree>
    <p:extLst>
      <p:ext uri="{BB962C8B-B14F-4D97-AF65-F5344CB8AC3E}">
        <p14:creationId xmlns:p14="http://schemas.microsoft.com/office/powerpoint/2010/main" val="3281925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99B717A-583D-4409-871B-B91FEB7DF494}" type="slidenum">
              <a:rPr lang="en-GB" smtClean="0"/>
              <a:t>11</a:t>
            </a:fld>
            <a:endParaRPr lang="en-GB"/>
          </a:p>
        </p:txBody>
      </p:sp>
    </p:spTree>
    <p:extLst>
      <p:ext uri="{BB962C8B-B14F-4D97-AF65-F5344CB8AC3E}">
        <p14:creationId xmlns:p14="http://schemas.microsoft.com/office/powerpoint/2010/main" val="3854732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is a comparative study, so the findings from the two strains are correlated and mapped. </a:t>
            </a:r>
          </a:p>
          <a:p>
            <a:endParaRPr lang="en-US" dirty="0"/>
          </a:p>
          <a:p>
            <a:r>
              <a:rPr lang="en-US" dirty="0"/>
              <a:t>By distinguishing the changes and the elements that remain constant, researchers are better equipped to understand the development of the family and defend against it.</a:t>
            </a:r>
          </a:p>
          <a:p>
            <a:endParaRPr lang="en-US" dirty="0"/>
          </a:p>
          <a:p>
            <a:r>
              <a:rPr lang="en-US" dirty="0"/>
              <a:t>The first strain I </a:t>
            </a:r>
            <a:r>
              <a:rPr lang="en-US" dirty="0" err="1"/>
              <a:t>analysed</a:t>
            </a:r>
            <a:r>
              <a:rPr lang="en-US" dirty="0"/>
              <a:t> was from January 2020, and is one of the first Ragnar Locker strains found “in the wild”</a:t>
            </a:r>
          </a:p>
          <a:p>
            <a:r>
              <a:rPr lang="en-US" dirty="0"/>
              <a:t>The second was from November 2020. During the time between the two strains, the threat actors behind the ransomware</a:t>
            </a:r>
          </a:p>
          <a:p>
            <a:r>
              <a:rPr lang="en-US" dirty="0"/>
              <a:t>Had manage to make a name for themselves – joining the maze cartel and taking down several industry conglomerates. </a:t>
            </a:r>
          </a:p>
          <a:p>
            <a:endParaRPr lang="en-US" dirty="0"/>
          </a:p>
          <a:p>
            <a:r>
              <a:rPr lang="en-US" dirty="0"/>
              <a:t>The thesis is that the discovered characteristics are likely to apply to other members of the Ragnar Locker family. </a:t>
            </a:r>
          </a:p>
          <a:p>
            <a:r>
              <a:rPr lang="en-US" dirty="0"/>
              <a:t>Despite the strains being tailor-made for their victims, most of the code is expected to be reused.</a:t>
            </a:r>
            <a:endParaRPr lang="en-GB" dirty="0"/>
          </a:p>
        </p:txBody>
      </p:sp>
      <p:sp>
        <p:nvSpPr>
          <p:cNvPr id="4" name="Slide Number Placeholder 3"/>
          <p:cNvSpPr>
            <a:spLocks noGrp="1"/>
          </p:cNvSpPr>
          <p:nvPr>
            <p:ph type="sldNum" sz="quarter" idx="5"/>
          </p:nvPr>
        </p:nvSpPr>
        <p:spPr/>
        <p:txBody>
          <a:bodyPr/>
          <a:lstStyle/>
          <a:p>
            <a:fld id="{A99B717A-583D-4409-871B-B91FEB7DF494}" type="slidenum">
              <a:rPr lang="en-GB" smtClean="0"/>
              <a:t>2</a:t>
            </a:fld>
            <a:endParaRPr lang="en-GB"/>
          </a:p>
        </p:txBody>
      </p:sp>
    </p:spTree>
    <p:extLst>
      <p:ext uri="{BB962C8B-B14F-4D97-AF65-F5344CB8AC3E}">
        <p14:creationId xmlns:p14="http://schemas.microsoft.com/office/powerpoint/2010/main" val="31318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Ragnar Locker is one of the top cybercriminal groups rampaging through enterprise networks the past year. </a:t>
            </a:r>
          </a:p>
          <a:p>
            <a:r>
              <a:rPr lang="en-US" dirty="0"/>
              <a:t>They are also highly innovative; for instance, they pioneered an evasion technique where they deploy an old virtual machine on the victim network and then launch the ransomware from within it. </a:t>
            </a:r>
          </a:p>
          <a:p>
            <a:endParaRPr lang="en-US" dirty="0"/>
          </a:p>
          <a:p>
            <a:r>
              <a:rPr lang="en-US" dirty="0"/>
              <a:t>They commonly use RDP exploits to gain initial access but have been seen exploiting VPN vulnerabilities and using phishing as well. </a:t>
            </a:r>
          </a:p>
          <a:p>
            <a:endParaRPr lang="en-US" dirty="0"/>
          </a:p>
          <a:p>
            <a:r>
              <a:rPr lang="en-US" dirty="0"/>
              <a:t>Once inside the network, they will "live off the land" and use native tools such as PowerShell as much as possible. They also use </a:t>
            </a:r>
            <a:r>
              <a:rPr lang="en-US" dirty="0" err="1"/>
              <a:t>mimikatz</a:t>
            </a:r>
            <a:r>
              <a:rPr lang="en-US" dirty="0"/>
              <a:t> to dump credentials. Once they have mapped the network and extracted data, they initiate the ransomware.</a:t>
            </a:r>
          </a:p>
          <a:p>
            <a:endParaRPr lang="en-US" dirty="0"/>
          </a:p>
          <a:p>
            <a:r>
              <a:rPr lang="en-US" dirty="0"/>
              <a:t>If the victim decides not to pay the ransom demand, Ragnar Locker will leak their data on their Data Leak Site, the "Wall of Shame" in bulks. The data is often sensitive, and non-disclosure agreements, business secrets, and personally identifiable information is common to see. </a:t>
            </a:r>
            <a:endParaRPr lang="en-GB" dirty="0"/>
          </a:p>
          <a:p>
            <a:endParaRPr lang="nb-NO" dirty="0"/>
          </a:p>
        </p:txBody>
      </p:sp>
      <p:sp>
        <p:nvSpPr>
          <p:cNvPr id="4" name="Slide Number Placeholder 3"/>
          <p:cNvSpPr>
            <a:spLocks noGrp="1"/>
          </p:cNvSpPr>
          <p:nvPr>
            <p:ph type="sldNum" sz="quarter" idx="5"/>
          </p:nvPr>
        </p:nvSpPr>
        <p:spPr/>
        <p:txBody>
          <a:bodyPr/>
          <a:lstStyle/>
          <a:p>
            <a:fld id="{A99B717A-583D-4409-871B-B91FEB7DF494}" type="slidenum">
              <a:rPr lang="en-GB" smtClean="0"/>
              <a:t>3</a:t>
            </a:fld>
            <a:endParaRPr lang="en-GB"/>
          </a:p>
        </p:txBody>
      </p:sp>
    </p:spTree>
    <p:extLst>
      <p:ext uri="{BB962C8B-B14F-4D97-AF65-F5344CB8AC3E}">
        <p14:creationId xmlns:p14="http://schemas.microsoft.com/office/powerpoint/2010/main" val="1464765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Simply put, ransomware is malicious software that encrypts files and resources. </a:t>
            </a:r>
          </a:p>
          <a:p>
            <a:endParaRPr lang="en-US" noProof="0" dirty="0"/>
          </a:p>
          <a:p>
            <a:r>
              <a:rPr lang="en-US" noProof="0" dirty="0"/>
              <a:t>The ransomware families that are prominent in today's threat landscape is so-called human-operated ransomware strains. </a:t>
            </a:r>
          </a:p>
          <a:p>
            <a:endParaRPr lang="en-US" noProof="0" dirty="0"/>
          </a:p>
          <a:p>
            <a:r>
              <a:rPr lang="en-US" noProof="0" dirty="0"/>
              <a:t>This means that hackers are hands-on keyboard for large parts of the attack. </a:t>
            </a:r>
          </a:p>
          <a:p>
            <a:r>
              <a:rPr lang="en-US" noProof="0" dirty="0"/>
              <a:t>They conduct targeted attacks, aiming at </a:t>
            </a:r>
            <a:r>
              <a:rPr lang="en-US" noProof="0" dirty="0" err="1"/>
              <a:t>organisations</a:t>
            </a:r>
            <a:r>
              <a:rPr lang="en-US" noProof="0" dirty="0"/>
              <a:t> with high turnovers. This practice is dubbed big game hunting. </a:t>
            </a:r>
          </a:p>
          <a:p>
            <a:endParaRPr lang="en-US" noProof="0" dirty="0"/>
          </a:p>
          <a:p>
            <a:r>
              <a:rPr lang="en-US" noProof="0" dirty="0"/>
              <a:t>Ransomware is a billion-dollar industry and one of the most significant threats to businesses worldwide. </a:t>
            </a:r>
          </a:p>
          <a:p>
            <a:endParaRPr lang="en-US" noProof="0" dirty="0"/>
          </a:p>
          <a:p>
            <a:r>
              <a:rPr lang="en-US" noProof="0" dirty="0"/>
              <a:t>Despite this, little academic work has been published on the topic, not to mention the narrower field of ransomware analysis. </a:t>
            </a:r>
          </a:p>
          <a:p>
            <a:r>
              <a:rPr lang="en-US" noProof="0" dirty="0"/>
              <a:t>Most contemporary academic work focus on prevention and detection mechanisms. </a:t>
            </a:r>
          </a:p>
          <a:p>
            <a:r>
              <a:rPr lang="en-US" noProof="0" dirty="0"/>
              <a:t>Although many of the explored solutions are interesting, they are cumbersome to implement on a large scale. </a:t>
            </a:r>
          </a:p>
          <a:p>
            <a:r>
              <a:rPr lang="en-US" noProof="0" dirty="0"/>
              <a:t>They would only serve their purpose if implemented along with a variety of other security solutions. </a:t>
            </a:r>
          </a:p>
          <a:p>
            <a:endParaRPr lang="en-US" noProof="0" dirty="0"/>
          </a:p>
          <a:p>
            <a:r>
              <a:rPr lang="en-US" noProof="0" dirty="0"/>
              <a:t>Some academic papers focus on highly specific aspects of analysis, but they are not sufficient enough to use as is.</a:t>
            </a:r>
          </a:p>
          <a:p>
            <a:r>
              <a:rPr lang="en-US" noProof="0" dirty="0"/>
              <a:t>The only recent paper discussing a holistic approach to malware analysis is that of Veronica Schmitt published in 2019. </a:t>
            </a:r>
          </a:p>
          <a:p>
            <a:r>
              <a:rPr lang="en-US" noProof="0" dirty="0"/>
              <a:t>It suggests a framework for </a:t>
            </a:r>
            <a:r>
              <a:rPr lang="en-US" noProof="0" dirty="0" err="1"/>
              <a:t>analysing</a:t>
            </a:r>
            <a:r>
              <a:rPr lang="en-US" noProof="0" dirty="0"/>
              <a:t> malware in a forensically sound manner.</a:t>
            </a:r>
            <a:endParaRPr lang="en-GB" noProof="0" dirty="0"/>
          </a:p>
        </p:txBody>
      </p:sp>
      <p:sp>
        <p:nvSpPr>
          <p:cNvPr id="4" name="Slide Number Placeholder 3"/>
          <p:cNvSpPr>
            <a:spLocks noGrp="1"/>
          </p:cNvSpPr>
          <p:nvPr>
            <p:ph type="sldNum" sz="quarter" idx="5"/>
          </p:nvPr>
        </p:nvSpPr>
        <p:spPr/>
        <p:txBody>
          <a:bodyPr/>
          <a:lstStyle/>
          <a:p>
            <a:fld id="{A99B717A-583D-4409-871B-B91FEB7DF494}" type="slidenum">
              <a:rPr lang="en-GB" smtClean="0"/>
              <a:t>4</a:t>
            </a:fld>
            <a:endParaRPr lang="en-GB"/>
          </a:p>
        </p:txBody>
      </p:sp>
    </p:spTree>
    <p:extLst>
      <p:ext uri="{BB962C8B-B14F-4D97-AF65-F5344CB8AC3E}">
        <p14:creationId xmlns:p14="http://schemas.microsoft.com/office/powerpoint/2010/main" val="983432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analysis of the strains followed the process detailed in the </a:t>
            </a:r>
            <a:r>
              <a:rPr lang="en-US" dirty="0" err="1"/>
              <a:t>Hybridised</a:t>
            </a:r>
            <a:r>
              <a:rPr lang="en-US" dirty="0"/>
              <a:t> Malware Framework developed by Schmitt. </a:t>
            </a:r>
          </a:p>
          <a:p>
            <a:endParaRPr lang="en-US" dirty="0"/>
          </a:p>
          <a:p>
            <a:r>
              <a:rPr lang="en-US" dirty="0"/>
              <a:t>It starts with assessing the static properties of The ransomware, such as the portable executable file header and the code at the assembly level. </a:t>
            </a:r>
          </a:p>
          <a:p>
            <a:endParaRPr lang="en-US" dirty="0"/>
          </a:p>
          <a:p>
            <a:r>
              <a:rPr lang="en-US" dirty="0"/>
              <a:t>Then the ransomware is executed in a Sandboxed system to see how it interacts with it and recreate eventual artefacts. </a:t>
            </a:r>
          </a:p>
          <a:p>
            <a:r>
              <a:rPr lang="en-US" dirty="0"/>
              <a:t>The subsequent steps depend on this execution; The system is closely monitored for signs that the ransomware calls home over the internet. </a:t>
            </a:r>
          </a:p>
          <a:p>
            <a:r>
              <a:rPr lang="en-US" dirty="0"/>
              <a:t>Also, the forensic analysis of the host depends on the ransomware actually being executed on it. </a:t>
            </a:r>
          </a:p>
          <a:p>
            <a:endParaRPr lang="en-US" dirty="0"/>
          </a:p>
          <a:p>
            <a:r>
              <a:rPr lang="en-US" dirty="0"/>
              <a:t>The sandbox setup used was solid and straightforward. The primary host was a Windows 10 machine; this is the machine that ran the ransomware. </a:t>
            </a:r>
          </a:p>
          <a:p>
            <a:r>
              <a:rPr lang="en-US" dirty="0"/>
              <a:t>On the same closed network, I had a Linux </a:t>
            </a:r>
            <a:r>
              <a:rPr lang="en-US" dirty="0" err="1"/>
              <a:t>REMnux</a:t>
            </a:r>
            <a:r>
              <a:rPr lang="en-US" dirty="0"/>
              <a:t> machine. The job of this computer was to generate internet services and capture analysis data.</a:t>
            </a:r>
            <a:endParaRPr lang="en-GB" dirty="0"/>
          </a:p>
        </p:txBody>
      </p:sp>
      <p:sp>
        <p:nvSpPr>
          <p:cNvPr id="4" name="Slide Number Placeholder 3"/>
          <p:cNvSpPr>
            <a:spLocks noGrp="1"/>
          </p:cNvSpPr>
          <p:nvPr>
            <p:ph type="sldNum" sz="quarter" idx="5"/>
          </p:nvPr>
        </p:nvSpPr>
        <p:spPr/>
        <p:txBody>
          <a:bodyPr/>
          <a:lstStyle/>
          <a:p>
            <a:fld id="{A99B717A-583D-4409-871B-B91FEB7DF494}" type="slidenum">
              <a:rPr lang="en-GB" smtClean="0"/>
              <a:t>5</a:t>
            </a:fld>
            <a:endParaRPr lang="en-GB"/>
          </a:p>
        </p:txBody>
      </p:sp>
    </p:spTree>
    <p:extLst>
      <p:ext uri="{BB962C8B-B14F-4D97-AF65-F5344CB8AC3E}">
        <p14:creationId xmlns:p14="http://schemas.microsoft.com/office/powerpoint/2010/main" val="3724541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comparison of the two strains as a key objective in mind, the following findings are worth noting: </a:t>
            </a:r>
          </a:p>
          <a:p>
            <a:endParaRPr lang="en-US" dirty="0"/>
          </a:p>
          <a:p>
            <a:r>
              <a:rPr lang="en-US" dirty="0"/>
              <a:t>Both strains contain a function to check for the operating system language, as you can see in the top picture. </a:t>
            </a:r>
          </a:p>
          <a:p>
            <a:r>
              <a:rPr lang="en-US" dirty="0"/>
              <a:t>This is part of a kill switch; if the host language matches one of the parameters seen in the bottom photo, the ransomware will stop its execution. </a:t>
            </a:r>
          </a:p>
          <a:p>
            <a:r>
              <a:rPr lang="en-US" dirty="0"/>
              <a:t>In strain 1, the data in picture two is called. However, in strain 2, no data is provided in the strain. </a:t>
            </a:r>
          </a:p>
          <a:p>
            <a:endParaRPr lang="en-US" dirty="0"/>
          </a:p>
          <a:p>
            <a:r>
              <a:rPr lang="en-US" dirty="0"/>
              <a:t>This could either be a bug, or the developers found the function unnecessary as all the attacks are targeted. </a:t>
            </a:r>
            <a:endParaRPr lang="en-GB" dirty="0"/>
          </a:p>
        </p:txBody>
      </p:sp>
      <p:sp>
        <p:nvSpPr>
          <p:cNvPr id="4" name="Slide Number Placeholder 3"/>
          <p:cNvSpPr>
            <a:spLocks noGrp="1"/>
          </p:cNvSpPr>
          <p:nvPr>
            <p:ph type="sldNum" sz="quarter" idx="5"/>
          </p:nvPr>
        </p:nvSpPr>
        <p:spPr/>
        <p:txBody>
          <a:bodyPr/>
          <a:lstStyle/>
          <a:p>
            <a:fld id="{A99B717A-583D-4409-871B-B91FEB7DF494}" type="slidenum">
              <a:rPr lang="en-GB" smtClean="0"/>
              <a:t>6</a:t>
            </a:fld>
            <a:endParaRPr lang="en-GB"/>
          </a:p>
        </p:txBody>
      </p:sp>
    </p:spTree>
    <p:extLst>
      <p:ext uri="{BB962C8B-B14F-4D97-AF65-F5344CB8AC3E}">
        <p14:creationId xmlns:p14="http://schemas.microsoft.com/office/powerpoint/2010/main" val="162503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Strain 2 have a segment of code that is not found in strain 1. </a:t>
            </a:r>
          </a:p>
          <a:p>
            <a:endParaRPr lang="en-US" dirty="0"/>
          </a:p>
          <a:p>
            <a:r>
              <a:rPr lang="en-US" dirty="0"/>
              <a:t>The -</a:t>
            </a:r>
            <a:r>
              <a:rPr lang="en-US" dirty="0" err="1"/>
              <a:t>vm</a:t>
            </a:r>
            <a:r>
              <a:rPr lang="en-US" dirty="0"/>
              <a:t>, -</a:t>
            </a:r>
            <a:r>
              <a:rPr lang="en-US" dirty="0" err="1"/>
              <a:t>vmback</a:t>
            </a:r>
            <a:r>
              <a:rPr lang="en-US" dirty="0"/>
              <a:t>, and -</a:t>
            </a:r>
            <a:r>
              <a:rPr lang="en-US" dirty="0" err="1"/>
              <a:t>share_network</a:t>
            </a:r>
            <a:r>
              <a:rPr lang="en-US" dirty="0"/>
              <a:t> are command-line options used by the ransomware executable when it is deployed from a virtual machine.</a:t>
            </a:r>
          </a:p>
          <a:p>
            <a:endParaRPr lang="en-US" dirty="0"/>
          </a:p>
          <a:p>
            <a:r>
              <a:rPr lang="en-US" dirty="0"/>
              <a:t>They correspond to the commands in a batch file and are the commands used to initiate the payload.</a:t>
            </a:r>
          </a:p>
          <a:p>
            <a:endParaRPr lang="en-US" dirty="0"/>
          </a:p>
          <a:p>
            <a:r>
              <a:rPr lang="en-US" dirty="0"/>
              <a:t>The presence of this functionality indicates that the technique of using an Oracle VirtualBox hypervisor to deploy the ransomware and bypass security mechanisms was used in the attack where the second strain was deployed. </a:t>
            </a:r>
          </a:p>
          <a:p>
            <a:endParaRPr lang="en-US" dirty="0"/>
          </a:p>
          <a:p>
            <a:r>
              <a:rPr lang="en-US" dirty="0"/>
              <a:t>This difference between the strains is logical, as the virtual machine technique was first seen in “the wild”</a:t>
            </a:r>
          </a:p>
          <a:p>
            <a:r>
              <a:rPr lang="en-US" dirty="0"/>
              <a:t>In May, five months after strain 1 was used. </a:t>
            </a:r>
          </a:p>
        </p:txBody>
      </p:sp>
      <p:sp>
        <p:nvSpPr>
          <p:cNvPr id="4" name="Slide Number Placeholder 3"/>
          <p:cNvSpPr>
            <a:spLocks noGrp="1"/>
          </p:cNvSpPr>
          <p:nvPr>
            <p:ph type="sldNum" sz="quarter" idx="5"/>
          </p:nvPr>
        </p:nvSpPr>
        <p:spPr/>
        <p:txBody>
          <a:bodyPr/>
          <a:lstStyle/>
          <a:p>
            <a:fld id="{A99B717A-583D-4409-871B-B91FEB7DF494}" type="slidenum">
              <a:rPr lang="en-GB" smtClean="0"/>
              <a:t>7</a:t>
            </a:fld>
            <a:endParaRPr lang="en-GB"/>
          </a:p>
        </p:txBody>
      </p:sp>
    </p:spTree>
    <p:extLst>
      <p:ext uri="{BB962C8B-B14F-4D97-AF65-F5344CB8AC3E}">
        <p14:creationId xmlns:p14="http://schemas.microsoft.com/office/powerpoint/2010/main" val="251036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evolution of the ransom note follows the overall trend observed in the assembly code. </a:t>
            </a:r>
          </a:p>
          <a:p>
            <a:endParaRPr lang="en-US" dirty="0"/>
          </a:p>
          <a:p>
            <a:r>
              <a:rPr lang="en-US" dirty="0"/>
              <a:t>The threat actors have excluded information about the decryption price and bitcoin wallet in strain 2. </a:t>
            </a:r>
          </a:p>
          <a:p>
            <a:r>
              <a:rPr lang="en-US" dirty="0"/>
              <a:t>This is likely done to improve operational security. Moreover, the victim is steered to the attacker's web page instead of a third-party application. </a:t>
            </a:r>
          </a:p>
          <a:p>
            <a:endParaRPr lang="en-US" dirty="0"/>
          </a:p>
          <a:p>
            <a:r>
              <a:rPr lang="en-US" dirty="0"/>
              <a:t>These changes add a veil of secrecy and protection, making it harder for researchers and law enforcement to track the threat actors based on the ransomware strain itself.</a:t>
            </a:r>
            <a:endParaRPr lang="en-GB" dirty="0"/>
          </a:p>
        </p:txBody>
      </p:sp>
      <p:sp>
        <p:nvSpPr>
          <p:cNvPr id="4" name="Slide Number Placeholder 3"/>
          <p:cNvSpPr>
            <a:spLocks noGrp="1"/>
          </p:cNvSpPr>
          <p:nvPr>
            <p:ph type="sldNum" sz="quarter" idx="5"/>
          </p:nvPr>
        </p:nvSpPr>
        <p:spPr/>
        <p:txBody>
          <a:bodyPr/>
          <a:lstStyle/>
          <a:p>
            <a:fld id="{A99B717A-583D-4409-871B-B91FEB7DF494}" type="slidenum">
              <a:rPr lang="en-GB" smtClean="0"/>
              <a:t>8</a:t>
            </a:fld>
            <a:endParaRPr lang="en-GB"/>
          </a:p>
        </p:txBody>
      </p:sp>
    </p:spTree>
    <p:extLst>
      <p:ext uri="{BB962C8B-B14F-4D97-AF65-F5344CB8AC3E}">
        <p14:creationId xmlns:p14="http://schemas.microsoft.com/office/powerpoint/2010/main" val="2210558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displayed heatmap is a concatenation of all the techniques used, and is based on the MITRE </a:t>
            </a:r>
            <a:r>
              <a:rPr lang="en-US" dirty="0" err="1"/>
              <a:t>ATT&amp;Ck</a:t>
            </a:r>
            <a:r>
              <a:rPr lang="en-US" dirty="0"/>
              <a:t> framework.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the tactics and techniques used by the Ragnar Locker ransomware have remained constant from January to November 2020.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fact, 72% of the techniques used apply to both strains.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the variations are simply because the ransomware creators have tweaked how the ransomware performs the same actions.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further confirms the observations from the analysis, stating that most of the code structure was the same in strain 1 and 2.</a:t>
            </a:r>
          </a:p>
          <a:p>
            <a:endParaRPr lang="en-US" dirty="0"/>
          </a:p>
          <a:p>
            <a:endParaRPr lang="en-GB" dirty="0"/>
          </a:p>
        </p:txBody>
      </p:sp>
      <p:sp>
        <p:nvSpPr>
          <p:cNvPr id="4" name="Slide Number Placeholder 3"/>
          <p:cNvSpPr>
            <a:spLocks noGrp="1"/>
          </p:cNvSpPr>
          <p:nvPr>
            <p:ph type="sldNum" sz="quarter" idx="5"/>
          </p:nvPr>
        </p:nvSpPr>
        <p:spPr/>
        <p:txBody>
          <a:bodyPr/>
          <a:lstStyle/>
          <a:p>
            <a:fld id="{A99B717A-583D-4409-871B-B91FEB7DF494}" type="slidenum">
              <a:rPr lang="en-GB" smtClean="0"/>
              <a:t>9</a:t>
            </a:fld>
            <a:endParaRPr lang="en-GB"/>
          </a:p>
        </p:txBody>
      </p:sp>
    </p:spTree>
    <p:extLst>
      <p:ext uri="{BB962C8B-B14F-4D97-AF65-F5344CB8AC3E}">
        <p14:creationId xmlns:p14="http://schemas.microsoft.com/office/powerpoint/2010/main" val="3944661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6AE5-04A2-4FA0-9A22-A5DAA935BB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E5DE2A6-F3CC-412C-B1ED-6084D1446C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A39565F-0987-4E14-A6EC-651917A2E686}"/>
              </a:ext>
            </a:extLst>
          </p:cNvPr>
          <p:cNvSpPr>
            <a:spLocks noGrp="1"/>
          </p:cNvSpPr>
          <p:nvPr>
            <p:ph type="dt" sz="half" idx="10"/>
          </p:nvPr>
        </p:nvSpPr>
        <p:spPr/>
        <p:txBody>
          <a:bodyPr/>
          <a:lstStyle/>
          <a:p>
            <a:fld id="{51507519-695E-4210-AACA-6F985133193F}" type="datetimeFigureOut">
              <a:rPr lang="en-GB" smtClean="0"/>
              <a:t>14/05/2021</a:t>
            </a:fld>
            <a:endParaRPr lang="en-GB"/>
          </a:p>
        </p:txBody>
      </p:sp>
      <p:sp>
        <p:nvSpPr>
          <p:cNvPr id="5" name="Footer Placeholder 4">
            <a:extLst>
              <a:ext uri="{FF2B5EF4-FFF2-40B4-BE49-F238E27FC236}">
                <a16:creationId xmlns:a16="http://schemas.microsoft.com/office/drawing/2014/main" id="{044FED3D-D434-4BD6-A8C4-C9E98CC58A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3266B9-B8DF-4136-B513-0B0474C190F3}"/>
              </a:ext>
            </a:extLst>
          </p:cNvPr>
          <p:cNvSpPr>
            <a:spLocks noGrp="1"/>
          </p:cNvSpPr>
          <p:nvPr>
            <p:ph type="sldNum" sz="quarter" idx="12"/>
          </p:nvPr>
        </p:nvSpPr>
        <p:spPr/>
        <p:txBody>
          <a:bodyPr/>
          <a:lstStyle/>
          <a:p>
            <a:fld id="{C775D754-637A-4E46-B91A-B4CC61F68354}" type="slidenum">
              <a:rPr lang="en-GB" smtClean="0"/>
              <a:t>‹#›</a:t>
            </a:fld>
            <a:endParaRPr lang="en-GB"/>
          </a:p>
        </p:txBody>
      </p:sp>
    </p:spTree>
    <p:extLst>
      <p:ext uri="{BB962C8B-B14F-4D97-AF65-F5344CB8AC3E}">
        <p14:creationId xmlns:p14="http://schemas.microsoft.com/office/powerpoint/2010/main" val="148708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950B-9816-4247-A483-227A7A277A7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447B4C8-B38A-4E30-A4ED-DB5A67E4A8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37DE12-6E12-40F1-AFFA-354C5F294458}"/>
              </a:ext>
            </a:extLst>
          </p:cNvPr>
          <p:cNvSpPr>
            <a:spLocks noGrp="1"/>
          </p:cNvSpPr>
          <p:nvPr>
            <p:ph type="dt" sz="half" idx="10"/>
          </p:nvPr>
        </p:nvSpPr>
        <p:spPr/>
        <p:txBody>
          <a:bodyPr/>
          <a:lstStyle/>
          <a:p>
            <a:fld id="{51507519-695E-4210-AACA-6F985133193F}" type="datetimeFigureOut">
              <a:rPr lang="en-GB" smtClean="0"/>
              <a:t>14/05/2021</a:t>
            </a:fld>
            <a:endParaRPr lang="en-GB"/>
          </a:p>
        </p:txBody>
      </p:sp>
      <p:sp>
        <p:nvSpPr>
          <p:cNvPr id="5" name="Footer Placeholder 4">
            <a:extLst>
              <a:ext uri="{FF2B5EF4-FFF2-40B4-BE49-F238E27FC236}">
                <a16:creationId xmlns:a16="http://schemas.microsoft.com/office/drawing/2014/main" id="{27F3E56C-2A0A-413A-9713-53B9D12E2D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49A53B-537E-473D-82AA-E8D5EE800FD0}"/>
              </a:ext>
            </a:extLst>
          </p:cNvPr>
          <p:cNvSpPr>
            <a:spLocks noGrp="1"/>
          </p:cNvSpPr>
          <p:nvPr>
            <p:ph type="sldNum" sz="quarter" idx="12"/>
          </p:nvPr>
        </p:nvSpPr>
        <p:spPr/>
        <p:txBody>
          <a:bodyPr/>
          <a:lstStyle/>
          <a:p>
            <a:fld id="{C775D754-637A-4E46-B91A-B4CC61F68354}" type="slidenum">
              <a:rPr lang="en-GB" smtClean="0"/>
              <a:t>‹#›</a:t>
            </a:fld>
            <a:endParaRPr lang="en-GB"/>
          </a:p>
        </p:txBody>
      </p:sp>
    </p:spTree>
    <p:extLst>
      <p:ext uri="{BB962C8B-B14F-4D97-AF65-F5344CB8AC3E}">
        <p14:creationId xmlns:p14="http://schemas.microsoft.com/office/powerpoint/2010/main" val="1146899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9283F-2B4D-4AE2-8299-A7D0876A5F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B6BDB7F-3D33-4C84-89C9-54C316B2B8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4CBFCB-09F9-4467-B844-333B5600FB3D}"/>
              </a:ext>
            </a:extLst>
          </p:cNvPr>
          <p:cNvSpPr>
            <a:spLocks noGrp="1"/>
          </p:cNvSpPr>
          <p:nvPr>
            <p:ph type="dt" sz="half" idx="10"/>
          </p:nvPr>
        </p:nvSpPr>
        <p:spPr/>
        <p:txBody>
          <a:bodyPr/>
          <a:lstStyle/>
          <a:p>
            <a:fld id="{51507519-695E-4210-AACA-6F985133193F}" type="datetimeFigureOut">
              <a:rPr lang="en-GB" smtClean="0"/>
              <a:t>14/05/2021</a:t>
            </a:fld>
            <a:endParaRPr lang="en-GB"/>
          </a:p>
        </p:txBody>
      </p:sp>
      <p:sp>
        <p:nvSpPr>
          <p:cNvPr id="5" name="Footer Placeholder 4">
            <a:extLst>
              <a:ext uri="{FF2B5EF4-FFF2-40B4-BE49-F238E27FC236}">
                <a16:creationId xmlns:a16="http://schemas.microsoft.com/office/drawing/2014/main" id="{A036C490-0B9D-4E1A-AA68-386C975CF3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9FFCC3-05C2-45EC-95B4-F67D17C07FE8}"/>
              </a:ext>
            </a:extLst>
          </p:cNvPr>
          <p:cNvSpPr>
            <a:spLocks noGrp="1"/>
          </p:cNvSpPr>
          <p:nvPr>
            <p:ph type="sldNum" sz="quarter" idx="12"/>
          </p:nvPr>
        </p:nvSpPr>
        <p:spPr/>
        <p:txBody>
          <a:bodyPr/>
          <a:lstStyle/>
          <a:p>
            <a:fld id="{C775D754-637A-4E46-B91A-B4CC61F68354}" type="slidenum">
              <a:rPr lang="en-GB" smtClean="0"/>
              <a:t>‹#›</a:t>
            </a:fld>
            <a:endParaRPr lang="en-GB"/>
          </a:p>
        </p:txBody>
      </p:sp>
    </p:spTree>
    <p:extLst>
      <p:ext uri="{BB962C8B-B14F-4D97-AF65-F5344CB8AC3E}">
        <p14:creationId xmlns:p14="http://schemas.microsoft.com/office/powerpoint/2010/main" val="304412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819DD-A630-4D81-A49A-5C6F06C494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4608BF-4CEB-4BBB-90D3-71B57DAB50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0F23F2-0ECD-4F8C-9854-E20197705001}"/>
              </a:ext>
            </a:extLst>
          </p:cNvPr>
          <p:cNvSpPr>
            <a:spLocks noGrp="1"/>
          </p:cNvSpPr>
          <p:nvPr>
            <p:ph type="dt" sz="half" idx="10"/>
          </p:nvPr>
        </p:nvSpPr>
        <p:spPr/>
        <p:txBody>
          <a:bodyPr/>
          <a:lstStyle/>
          <a:p>
            <a:fld id="{51507519-695E-4210-AACA-6F985133193F}" type="datetimeFigureOut">
              <a:rPr lang="en-GB" smtClean="0"/>
              <a:t>14/05/2021</a:t>
            </a:fld>
            <a:endParaRPr lang="en-GB"/>
          </a:p>
        </p:txBody>
      </p:sp>
      <p:sp>
        <p:nvSpPr>
          <p:cNvPr id="5" name="Footer Placeholder 4">
            <a:extLst>
              <a:ext uri="{FF2B5EF4-FFF2-40B4-BE49-F238E27FC236}">
                <a16:creationId xmlns:a16="http://schemas.microsoft.com/office/drawing/2014/main" id="{330877E4-75B1-42AB-A8C3-51171EEEFC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0531F9-38D7-49DD-9618-EA16E0CE86E4}"/>
              </a:ext>
            </a:extLst>
          </p:cNvPr>
          <p:cNvSpPr>
            <a:spLocks noGrp="1"/>
          </p:cNvSpPr>
          <p:nvPr>
            <p:ph type="sldNum" sz="quarter" idx="12"/>
          </p:nvPr>
        </p:nvSpPr>
        <p:spPr/>
        <p:txBody>
          <a:bodyPr/>
          <a:lstStyle/>
          <a:p>
            <a:fld id="{C775D754-637A-4E46-B91A-B4CC61F68354}" type="slidenum">
              <a:rPr lang="en-GB" smtClean="0"/>
              <a:t>‹#›</a:t>
            </a:fld>
            <a:endParaRPr lang="en-GB"/>
          </a:p>
        </p:txBody>
      </p:sp>
    </p:spTree>
    <p:extLst>
      <p:ext uri="{BB962C8B-B14F-4D97-AF65-F5344CB8AC3E}">
        <p14:creationId xmlns:p14="http://schemas.microsoft.com/office/powerpoint/2010/main" val="1413983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59BB-EAD2-4B31-98EB-A78194E9A5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73539AC-8CE8-4BF0-A461-7341059B4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0677AD-3A15-44F6-AAB8-9F392009289D}"/>
              </a:ext>
            </a:extLst>
          </p:cNvPr>
          <p:cNvSpPr>
            <a:spLocks noGrp="1"/>
          </p:cNvSpPr>
          <p:nvPr>
            <p:ph type="dt" sz="half" idx="10"/>
          </p:nvPr>
        </p:nvSpPr>
        <p:spPr/>
        <p:txBody>
          <a:bodyPr/>
          <a:lstStyle/>
          <a:p>
            <a:fld id="{51507519-695E-4210-AACA-6F985133193F}" type="datetimeFigureOut">
              <a:rPr lang="en-GB" smtClean="0"/>
              <a:t>14/05/2021</a:t>
            </a:fld>
            <a:endParaRPr lang="en-GB"/>
          </a:p>
        </p:txBody>
      </p:sp>
      <p:sp>
        <p:nvSpPr>
          <p:cNvPr id="5" name="Footer Placeholder 4">
            <a:extLst>
              <a:ext uri="{FF2B5EF4-FFF2-40B4-BE49-F238E27FC236}">
                <a16:creationId xmlns:a16="http://schemas.microsoft.com/office/drawing/2014/main" id="{3B1226DB-B1B8-445E-890C-5CE11894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5F9043-549D-454E-8FA8-FAB2F384CFEA}"/>
              </a:ext>
            </a:extLst>
          </p:cNvPr>
          <p:cNvSpPr>
            <a:spLocks noGrp="1"/>
          </p:cNvSpPr>
          <p:nvPr>
            <p:ph type="sldNum" sz="quarter" idx="12"/>
          </p:nvPr>
        </p:nvSpPr>
        <p:spPr/>
        <p:txBody>
          <a:bodyPr/>
          <a:lstStyle/>
          <a:p>
            <a:fld id="{C775D754-637A-4E46-B91A-B4CC61F68354}" type="slidenum">
              <a:rPr lang="en-GB" smtClean="0"/>
              <a:t>‹#›</a:t>
            </a:fld>
            <a:endParaRPr lang="en-GB"/>
          </a:p>
        </p:txBody>
      </p:sp>
    </p:spTree>
    <p:extLst>
      <p:ext uri="{BB962C8B-B14F-4D97-AF65-F5344CB8AC3E}">
        <p14:creationId xmlns:p14="http://schemas.microsoft.com/office/powerpoint/2010/main" val="153690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DFDA-9155-4A16-8F64-81E2E78BF7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41362F9-2A87-483D-A6F0-A01494D26E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C5825BC-2A7E-4262-A671-2E7ADAA947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1048098-C48D-407A-9C35-4437A851C7C5}"/>
              </a:ext>
            </a:extLst>
          </p:cNvPr>
          <p:cNvSpPr>
            <a:spLocks noGrp="1"/>
          </p:cNvSpPr>
          <p:nvPr>
            <p:ph type="dt" sz="half" idx="10"/>
          </p:nvPr>
        </p:nvSpPr>
        <p:spPr/>
        <p:txBody>
          <a:bodyPr/>
          <a:lstStyle/>
          <a:p>
            <a:fld id="{51507519-695E-4210-AACA-6F985133193F}" type="datetimeFigureOut">
              <a:rPr lang="en-GB" smtClean="0"/>
              <a:t>14/05/2021</a:t>
            </a:fld>
            <a:endParaRPr lang="en-GB"/>
          </a:p>
        </p:txBody>
      </p:sp>
      <p:sp>
        <p:nvSpPr>
          <p:cNvPr id="6" name="Footer Placeholder 5">
            <a:extLst>
              <a:ext uri="{FF2B5EF4-FFF2-40B4-BE49-F238E27FC236}">
                <a16:creationId xmlns:a16="http://schemas.microsoft.com/office/drawing/2014/main" id="{B221590A-3A35-4629-A978-430FE78901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CD2460-0BC0-43FA-89A6-555FF8160DE5}"/>
              </a:ext>
            </a:extLst>
          </p:cNvPr>
          <p:cNvSpPr>
            <a:spLocks noGrp="1"/>
          </p:cNvSpPr>
          <p:nvPr>
            <p:ph type="sldNum" sz="quarter" idx="12"/>
          </p:nvPr>
        </p:nvSpPr>
        <p:spPr/>
        <p:txBody>
          <a:bodyPr/>
          <a:lstStyle/>
          <a:p>
            <a:fld id="{C775D754-637A-4E46-B91A-B4CC61F68354}" type="slidenum">
              <a:rPr lang="en-GB" smtClean="0"/>
              <a:t>‹#›</a:t>
            </a:fld>
            <a:endParaRPr lang="en-GB"/>
          </a:p>
        </p:txBody>
      </p:sp>
    </p:spTree>
    <p:extLst>
      <p:ext uri="{BB962C8B-B14F-4D97-AF65-F5344CB8AC3E}">
        <p14:creationId xmlns:p14="http://schemas.microsoft.com/office/powerpoint/2010/main" val="2859150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A4E7-3AAD-49C9-B788-BB9949B8E0F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AE91CF-6C34-4088-A1A9-929DC06203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8E07E9-9BBD-4018-9EC3-568A47A75C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3659CB4-2C6E-4867-BC31-07F57DA1F0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B7012A-A2E4-4D0D-B5D5-486D7769AC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0D252C2-361F-4127-B1A8-2479D452F49D}"/>
              </a:ext>
            </a:extLst>
          </p:cNvPr>
          <p:cNvSpPr>
            <a:spLocks noGrp="1"/>
          </p:cNvSpPr>
          <p:nvPr>
            <p:ph type="dt" sz="half" idx="10"/>
          </p:nvPr>
        </p:nvSpPr>
        <p:spPr/>
        <p:txBody>
          <a:bodyPr/>
          <a:lstStyle/>
          <a:p>
            <a:fld id="{51507519-695E-4210-AACA-6F985133193F}" type="datetimeFigureOut">
              <a:rPr lang="en-GB" smtClean="0"/>
              <a:t>14/05/2021</a:t>
            </a:fld>
            <a:endParaRPr lang="en-GB"/>
          </a:p>
        </p:txBody>
      </p:sp>
      <p:sp>
        <p:nvSpPr>
          <p:cNvPr id="8" name="Footer Placeholder 7">
            <a:extLst>
              <a:ext uri="{FF2B5EF4-FFF2-40B4-BE49-F238E27FC236}">
                <a16:creationId xmlns:a16="http://schemas.microsoft.com/office/drawing/2014/main" id="{E65141F0-3291-4F2C-B25F-FF4EC0A813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8B3B6FA-1D24-4AEC-BA92-38D4AC9CB666}"/>
              </a:ext>
            </a:extLst>
          </p:cNvPr>
          <p:cNvSpPr>
            <a:spLocks noGrp="1"/>
          </p:cNvSpPr>
          <p:nvPr>
            <p:ph type="sldNum" sz="quarter" idx="12"/>
          </p:nvPr>
        </p:nvSpPr>
        <p:spPr/>
        <p:txBody>
          <a:bodyPr/>
          <a:lstStyle/>
          <a:p>
            <a:fld id="{C775D754-637A-4E46-B91A-B4CC61F68354}" type="slidenum">
              <a:rPr lang="en-GB" smtClean="0"/>
              <a:t>‹#›</a:t>
            </a:fld>
            <a:endParaRPr lang="en-GB"/>
          </a:p>
        </p:txBody>
      </p:sp>
    </p:spTree>
    <p:extLst>
      <p:ext uri="{BB962C8B-B14F-4D97-AF65-F5344CB8AC3E}">
        <p14:creationId xmlns:p14="http://schemas.microsoft.com/office/powerpoint/2010/main" val="2241401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6E7A-1918-4D2D-A255-E4A7B445B8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DDDE377-1E58-4E29-994D-6017402538E4}"/>
              </a:ext>
            </a:extLst>
          </p:cNvPr>
          <p:cNvSpPr>
            <a:spLocks noGrp="1"/>
          </p:cNvSpPr>
          <p:nvPr>
            <p:ph type="dt" sz="half" idx="10"/>
          </p:nvPr>
        </p:nvSpPr>
        <p:spPr/>
        <p:txBody>
          <a:bodyPr/>
          <a:lstStyle/>
          <a:p>
            <a:fld id="{51507519-695E-4210-AACA-6F985133193F}" type="datetimeFigureOut">
              <a:rPr lang="en-GB" smtClean="0"/>
              <a:t>14/05/2021</a:t>
            </a:fld>
            <a:endParaRPr lang="en-GB"/>
          </a:p>
        </p:txBody>
      </p:sp>
      <p:sp>
        <p:nvSpPr>
          <p:cNvPr id="4" name="Footer Placeholder 3">
            <a:extLst>
              <a:ext uri="{FF2B5EF4-FFF2-40B4-BE49-F238E27FC236}">
                <a16:creationId xmlns:a16="http://schemas.microsoft.com/office/drawing/2014/main" id="{8DB68D8D-7D92-4797-A5B3-B0348A161A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B7882E1-C40B-47B0-AA2D-3655DDADB052}"/>
              </a:ext>
            </a:extLst>
          </p:cNvPr>
          <p:cNvSpPr>
            <a:spLocks noGrp="1"/>
          </p:cNvSpPr>
          <p:nvPr>
            <p:ph type="sldNum" sz="quarter" idx="12"/>
          </p:nvPr>
        </p:nvSpPr>
        <p:spPr/>
        <p:txBody>
          <a:bodyPr/>
          <a:lstStyle/>
          <a:p>
            <a:fld id="{C775D754-637A-4E46-B91A-B4CC61F68354}" type="slidenum">
              <a:rPr lang="en-GB" smtClean="0"/>
              <a:t>‹#›</a:t>
            </a:fld>
            <a:endParaRPr lang="en-GB"/>
          </a:p>
        </p:txBody>
      </p:sp>
    </p:spTree>
    <p:extLst>
      <p:ext uri="{BB962C8B-B14F-4D97-AF65-F5344CB8AC3E}">
        <p14:creationId xmlns:p14="http://schemas.microsoft.com/office/powerpoint/2010/main" val="3152674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C10A48-9CB3-44B2-A7E0-A28102DF18BE}"/>
              </a:ext>
            </a:extLst>
          </p:cNvPr>
          <p:cNvSpPr>
            <a:spLocks noGrp="1"/>
          </p:cNvSpPr>
          <p:nvPr>
            <p:ph type="dt" sz="half" idx="10"/>
          </p:nvPr>
        </p:nvSpPr>
        <p:spPr/>
        <p:txBody>
          <a:bodyPr/>
          <a:lstStyle/>
          <a:p>
            <a:fld id="{51507519-695E-4210-AACA-6F985133193F}" type="datetimeFigureOut">
              <a:rPr lang="en-GB" smtClean="0"/>
              <a:t>14/05/2021</a:t>
            </a:fld>
            <a:endParaRPr lang="en-GB"/>
          </a:p>
        </p:txBody>
      </p:sp>
      <p:sp>
        <p:nvSpPr>
          <p:cNvPr id="3" name="Footer Placeholder 2">
            <a:extLst>
              <a:ext uri="{FF2B5EF4-FFF2-40B4-BE49-F238E27FC236}">
                <a16:creationId xmlns:a16="http://schemas.microsoft.com/office/drawing/2014/main" id="{1A33753C-00E4-4FF9-8151-BB8D9D8E9D7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498EFC1-7EF8-4401-8DBD-24B2A550AA9F}"/>
              </a:ext>
            </a:extLst>
          </p:cNvPr>
          <p:cNvSpPr>
            <a:spLocks noGrp="1"/>
          </p:cNvSpPr>
          <p:nvPr>
            <p:ph type="sldNum" sz="quarter" idx="12"/>
          </p:nvPr>
        </p:nvSpPr>
        <p:spPr/>
        <p:txBody>
          <a:bodyPr/>
          <a:lstStyle/>
          <a:p>
            <a:fld id="{C775D754-637A-4E46-B91A-B4CC61F68354}" type="slidenum">
              <a:rPr lang="en-GB" smtClean="0"/>
              <a:t>‹#›</a:t>
            </a:fld>
            <a:endParaRPr lang="en-GB"/>
          </a:p>
        </p:txBody>
      </p:sp>
    </p:spTree>
    <p:extLst>
      <p:ext uri="{BB962C8B-B14F-4D97-AF65-F5344CB8AC3E}">
        <p14:creationId xmlns:p14="http://schemas.microsoft.com/office/powerpoint/2010/main" val="163155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AD10-3A82-4E57-A62A-60F0FBB9AA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B63458E-40E7-4330-8864-563103E7D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531287A-360D-4510-9C2F-C3B2B1065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B3CE0A-6F4A-4A95-814A-17AB9669FCCE}"/>
              </a:ext>
            </a:extLst>
          </p:cNvPr>
          <p:cNvSpPr>
            <a:spLocks noGrp="1"/>
          </p:cNvSpPr>
          <p:nvPr>
            <p:ph type="dt" sz="half" idx="10"/>
          </p:nvPr>
        </p:nvSpPr>
        <p:spPr/>
        <p:txBody>
          <a:bodyPr/>
          <a:lstStyle/>
          <a:p>
            <a:fld id="{51507519-695E-4210-AACA-6F985133193F}" type="datetimeFigureOut">
              <a:rPr lang="en-GB" smtClean="0"/>
              <a:t>14/05/2021</a:t>
            </a:fld>
            <a:endParaRPr lang="en-GB"/>
          </a:p>
        </p:txBody>
      </p:sp>
      <p:sp>
        <p:nvSpPr>
          <p:cNvPr id="6" name="Footer Placeholder 5">
            <a:extLst>
              <a:ext uri="{FF2B5EF4-FFF2-40B4-BE49-F238E27FC236}">
                <a16:creationId xmlns:a16="http://schemas.microsoft.com/office/drawing/2014/main" id="{233F9AEC-9E65-4CC8-8858-4F0FB10E97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47B02D-4FF6-40F4-964C-6A8F11FBB182}"/>
              </a:ext>
            </a:extLst>
          </p:cNvPr>
          <p:cNvSpPr>
            <a:spLocks noGrp="1"/>
          </p:cNvSpPr>
          <p:nvPr>
            <p:ph type="sldNum" sz="quarter" idx="12"/>
          </p:nvPr>
        </p:nvSpPr>
        <p:spPr/>
        <p:txBody>
          <a:bodyPr/>
          <a:lstStyle/>
          <a:p>
            <a:fld id="{C775D754-637A-4E46-B91A-B4CC61F68354}" type="slidenum">
              <a:rPr lang="en-GB" smtClean="0"/>
              <a:t>‹#›</a:t>
            </a:fld>
            <a:endParaRPr lang="en-GB"/>
          </a:p>
        </p:txBody>
      </p:sp>
    </p:spTree>
    <p:extLst>
      <p:ext uri="{BB962C8B-B14F-4D97-AF65-F5344CB8AC3E}">
        <p14:creationId xmlns:p14="http://schemas.microsoft.com/office/powerpoint/2010/main" val="95355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785E-F072-4E58-BA32-9FC9818C9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A11037-FDC4-4099-BB45-2955AFC53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C0B44E8-50C5-4386-B125-CA9E5BFBF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76A39-1D3A-4F2C-82A3-9515FBA8D146}"/>
              </a:ext>
            </a:extLst>
          </p:cNvPr>
          <p:cNvSpPr>
            <a:spLocks noGrp="1"/>
          </p:cNvSpPr>
          <p:nvPr>
            <p:ph type="dt" sz="half" idx="10"/>
          </p:nvPr>
        </p:nvSpPr>
        <p:spPr/>
        <p:txBody>
          <a:bodyPr/>
          <a:lstStyle/>
          <a:p>
            <a:fld id="{51507519-695E-4210-AACA-6F985133193F}" type="datetimeFigureOut">
              <a:rPr lang="en-GB" smtClean="0"/>
              <a:t>14/05/2021</a:t>
            </a:fld>
            <a:endParaRPr lang="en-GB"/>
          </a:p>
        </p:txBody>
      </p:sp>
      <p:sp>
        <p:nvSpPr>
          <p:cNvPr id="6" name="Footer Placeholder 5">
            <a:extLst>
              <a:ext uri="{FF2B5EF4-FFF2-40B4-BE49-F238E27FC236}">
                <a16:creationId xmlns:a16="http://schemas.microsoft.com/office/drawing/2014/main" id="{03B06440-05CE-4F06-AADA-DBF0D46C41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3D94AC-12FD-4A91-8F9A-1A2C01D857C8}"/>
              </a:ext>
            </a:extLst>
          </p:cNvPr>
          <p:cNvSpPr>
            <a:spLocks noGrp="1"/>
          </p:cNvSpPr>
          <p:nvPr>
            <p:ph type="sldNum" sz="quarter" idx="12"/>
          </p:nvPr>
        </p:nvSpPr>
        <p:spPr/>
        <p:txBody>
          <a:bodyPr/>
          <a:lstStyle/>
          <a:p>
            <a:fld id="{C775D754-637A-4E46-B91A-B4CC61F68354}" type="slidenum">
              <a:rPr lang="en-GB" smtClean="0"/>
              <a:t>‹#›</a:t>
            </a:fld>
            <a:endParaRPr lang="en-GB"/>
          </a:p>
        </p:txBody>
      </p:sp>
    </p:spTree>
    <p:extLst>
      <p:ext uri="{BB962C8B-B14F-4D97-AF65-F5344CB8AC3E}">
        <p14:creationId xmlns:p14="http://schemas.microsoft.com/office/powerpoint/2010/main" val="187484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2D1649-22C7-4216-A9E6-57B085E19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8DDEBD-6328-4968-A5BF-86FA8D884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A3C220-49EB-44C2-8C9E-037937F251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07519-695E-4210-AACA-6F985133193F}" type="datetimeFigureOut">
              <a:rPr lang="en-GB" smtClean="0"/>
              <a:t>14/05/2021</a:t>
            </a:fld>
            <a:endParaRPr lang="en-GB"/>
          </a:p>
        </p:txBody>
      </p:sp>
      <p:sp>
        <p:nvSpPr>
          <p:cNvPr id="5" name="Footer Placeholder 4">
            <a:extLst>
              <a:ext uri="{FF2B5EF4-FFF2-40B4-BE49-F238E27FC236}">
                <a16:creationId xmlns:a16="http://schemas.microsoft.com/office/drawing/2014/main" id="{6F8DC0D4-0DD3-4D48-93C4-57737611C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465E540-AD8C-410D-9EBB-2F1F84737E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5D754-637A-4E46-B91A-B4CC61F68354}" type="slidenum">
              <a:rPr lang="en-GB" smtClean="0"/>
              <a:t>‹#›</a:t>
            </a:fld>
            <a:endParaRPr lang="en-GB"/>
          </a:p>
        </p:txBody>
      </p:sp>
    </p:spTree>
    <p:extLst>
      <p:ext uri="{BB962C8B-B14F-4D97-AF65-F5344CB8AC3E}">
        <p14:creationId xmlns:p14="http://schemas.microsoft.com/office/powerpoint/2010/main" val="2568833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hyperlink" Target="https://doi.org/10.1016/j.fsidi.2020.300979" TargetMode="External"/><Relationship Id="rId3" Type="http://schemas.openxmlformats.org/officeDocument/2006/relationships/image" Target="../media/image2.jpg"/><Relationship Id="rId7" Type="http://schemas.openxmlformats.org/officeDocument/2006/relationships/hyperlink" Target="https://doi.org/10.1109/ICMLA.2017.0-119"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hyperlink" Target="https://doi.org/10.1016/j.jisa.2019.04.013" TargetMode="External"/><Relationship Id="rId5" Type="http://schemas.openxmlformats.org/officeDocument/2006/relationships/hyperlink" Target="https://doi.org/10.1016/j.cose.2018.01.001" TargetMode="External"/><Relationship Id="rId4" Type="http://schemas.openxmlformats.org/officeDocument/2006/relationships/image" Target="../media/image16.png"/><Relationship Id="rId9" Type="http://schemas.openxmlformats.org/officeDocument/2006/relationships/hyperlink" Target="http://hdl.handle.net/10962/9231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2.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82ED5-7231-4998-8F19-9A4687B47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 y="0"/>
            <a:ext cx="12189350" cy="6858000"/>
          </a:xfrm>
          <a:prstGeom prst="rect">
            <a:avLst/>
          </a:prstGeom>
        </p:spPr>
      </p:pic>
      <p:sp>
        <p:nvSpPr>
          <p:cNvPr id="2" name="Title 1">
            <a:extLst>
              <a:ext uri="{FF2B5EF4-FFF2-40B4-BE49-F238E27FC236}">
                <a16:creationId xmlns:a16="http://schemas.microsoft.com/office/drawing/2014/main" id="{762C1121-BA39-443A-985E-1C1AEB352604}"/>
              </a:ext>
            </a:extLst>
          </p:cNvPr>
          <p:cNvSpPr>
            <a:spLocks noGrp="1"/>
          </p:cNvSpPr>
          <p:nvPr>
            <p:ph type="ctrTitle"/>
          </p:nvPr>
        </p:nvSpPr>
        <p:spPr/>
        <p:txBody>
          <a:bodyPr>
            <a:normAutofit fontScale="90000"/>
          </a:bodyPr>
          <a:lstStyle/>
          <a:p>
            <a:r>
              <a:rPr lang="en-GB" dirty="0">
                <a:latin typeface="Cambria" panose="02040503050406030204" pitchFamily="18" charset="0"/>
                <a:ea typeface="Cambria" panose="02040503050406030204" pitchFamily="18" charset="0"/>
              </a:rPr>
              <a:t>Comparative</a:t>
            </a:r>
            <a:r>
              <a:rPr lang="nb-NO" dirty="0">
                <a:latin typeface="Cambria" panose="02040503050406030204" pitchFamily="18" charset="0"/>
                <a:ea typeface="Cambria" panose="02040503050406030204" pitchFamily="18" charset="0"/>
              </a:rPr>
              <a:t> Analysis </a:t>
            </a:r>
            <a:r>
              <a:rPr lang="nb-NO" dirty="0" err="1">
                <a:latin typeface="Cambria" panose="02040503050406030204" pitchFamily="18" charset="0"/>
                <a:ea typeface="Cambria" panose="02040503050406030204" pitchFamily="18" charset="0"/>
              </a:rPr>
              <a:t>of</a:t>
            </a:r>
            <a:r>
              <a:rPr lang="nb-NO" dirty="0">
                <a:latin typeface="Cambria" panose="02040503050406030204" pitchFamily="18" charset="0"/>
                <a:ea typeface="Cambria" panose="02040503050406030204" pitchFamily="18" charset="0"/>
              </a:rPr>
              <a:t> </a:t>
            </a:r>
            <a:r>
              <a:rPr lang="nb-NO" dirty="0" err="1">
                <a:latin typeface="Cambria" panose="02040503050406030204" pitchFamily="18" charset="0"/>
                <a:ea typeface="Cambria" panose="02040503050406030204" pitchFamily="18" charset="0"/>
              </a:rPr>
              <a:t>the</a:t>
            </a:r>
            <a:r>
              <a:rPr lang="nb-NO" dirty="0">
                <a:latin typeface="Cambria" panose="02040503050406030204" pitchFamily="18" charset="0"/>
                <a:ea typeface="Cambria" panose="02040503050406030204" pitchFamily="18" charset="0"/>
              </a:rPr>
              <a:t> Ragnar </a:t>
            </a:r>
            <a:r>
              <a:rPr lang="nb-NO" dirty="0" err="1">
                <a:latin typeface="Cambria" panose="02040503050406030204" pitchFamily="18" charset="0"/>
                <a:ea typeface="Cambria" panose="02040503050406030204" pitchFamily="18" charset="0"/>
              </a:rPr>
              <a:t>Locker</a:t>
            </a:r>
            <a:r>
              <a:rPr lang="nb-NO" dirty="0">
                <a:latin typeface="Cambria" panose="02040503050406030204" pitchFamily="18" charset="0"/>
                <a:ea typeface="Cambria" panose="02040503050406030204" pitchFamily="18" charset="0"/>
              </a:rPr>
              <a:t> </a:t>
            </a:r>
            <a:r>
              <a:rPr lang="en-GB" dirty="0">
                <a:latin typeface="Cambria" panose="02040503050406030204" pitchFamily="18" charset="0"/>
                <a:ea typeface="Cambria" panose="02040503050406030204" pitchFamily="18" charset="0"/>
              </a:rPr>
              <a:t>Ransomware</a:t>
            </a:r>
          </a:p>
        </p:txBody>
      </p:sp>
      <p:sp>
        <p:nvSpPr>
          <p:cNvPr id="3" name="Subtitle 2">
            <a:extLst>
              <a:ext uri="{FF2B5EF4-FFF2-40B4-BE49-F238E27FC236}">
                <a16:creationId xmlns:a16="http://schemas.microsoft.com/office/drawing/2014/main" id="{ED385302-B2BA-4454-90DE-2729392F2FE3}"/>
              </a:ext>
            </a:extLst>
          </p:cNvPr>
          <p:cNvSpPr>
            <a:spLocks noGrp="1"/>
          </p:cNvSpPr>
          <p:nvPr>
            <p:ph type="subTitle" idx="1"/>
          </p:nvPr>
        </p:nvSpPr>
        <p:spPr>
          <a:xfrm>
            <a:off x="1524000" y="3856038"/>
            <a:ext cx="9144000" cy="2717482"/>
          </a:xfrm>
        </p:spPr>
        <p:txBody>
          <a:bodyPr>
            <a:normAutofit/>
          </a:bodyPr>
          <a:lstStyle/>
          <a:p>
            <a:r>
              <a:rPr lang="nb-NO" sz="1400" dirty="0" err="1">
                <a:latin typeface="Cambria" panose="02040503050406030204" pitchFamily="18" charset="0"/>
                <a:ea typeface="Cambria" panose="02040503050406030204" pitchFamily="18" charset="0"/>
              </a:rPr>
              <a:t>Degree</a:t>
            </a:r>
            <a:br>
              <a:rPr lang="nb-NO" dirty="0">
                <a:latin typeface="Cambria" panose="02040503050406030204" pitchFamily="18" charset="0"/>
                <a:ea typeface="Cambria" panose="02040503050406030204" pitchFamily="18" charset="0"/>
              </a:rPr>
            </a:br>
            <a:r>
              <a:rPr lang="nb-NO" dirty="0">
                <a:latin typeface="Cambria" panose="02040503050406030204" pitchFamily="18" charset="0"/>
                <a:ea typeface="Cambria" panose="02040503050406030204" pitchFamily="18" charset="0"/>
              </a:rPr>
              <a:t>Digital </a:t>
            </a:r>
            <a:r>
              <a:rPr lang="en-GB" dirty="0">
                <a:latin typeface="Cambria" panose="02040503050406030204" pitchFamily="18" charset="0"/>
                <a:ea typeface="Cambria" panose="02040503050406030204" pitchFamily="18" charset="0"/>
              </a:rPr>
              <a:t>Forensics</a:t>
            </a:r>
          </a:p>
        </p:txBody>
      </p:sp>
    </p:spTree>
    <p:extLst>
      <p:ext uri="{BB962C8B-B14F-4D97-AF65-F5344CB8AC3E}">
        <p14:creationId xmlns:p14="http://schemas.microsoft.com/office/powerpoint/2010/main" val="1272414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waterfall chart&#10;&#10;Description automatically generated">
            <a:extLst>
              <a:ext uri="{FF2B5EF4-FFF2-40B4-BE49-F238E27FC236}">
                <a16:creationId xmlns:a16="http://schemas.microsoft.com/office/drawing/2014/main" id="{366C753E-193C-49FB-9D32-4EF43F133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 y="0"/>
            <a:ext cx="12189350" cy="6858000"/>
          </a:xfrm>
          <a:prstGeom prst="rect">
            <a:avLst/>
          </a:prstGeom>
        </p:spPr>
      </p:pic>
      <p:sp>
        <p:nvSpPr>
          <p:cNvPr id="2" name="Title 1">
            <a:extLst>
              <a:ext uri="{FF2B5EF4-FFF2-40B4-BE49-F238E27FC236}">
                <a16:creationId xmlns:a16="http://schemas.microsoft.com/office/drawing/2014/main" id="{B4211827-31D6-4BE3-B4C8-9429D6053885}"/>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Conclusions</a:t>
            </a:r>
          </a:p>
        </p:txBody>
      </p:sp>
      <p:pic>
        <p:nvPicPr>
          <p:cNvPr id="4" name="Picture 3">
            <a:extLst>
              <a:ext uri="{FF2B5EF4-FFF2-40B4-BE49-F238E27FC236}">
                <a16:creationId xmlns:a16="http://schemas.microsoft.com/office/drawing/2014/main" id="{E6D9A8A5-9485-45B9-9492-45CD46A8FBC8}"/>
              </a:ext>
            </a:extLst>
          </p:cNvPr>
          <p:cNvPicPr>
            <a:picLocks noChangeAspect="1"/>
          </p:cNvPicPr>
          <p:nvPr/>
        </p:nvPicPr>
        <p:blipFill>
          <a:blip r:embed="rId4"/>
          <a:stretch>
            <a:fillRect/>
          </a:stretch>
        </p:blipFill>
        <p:spPr>
          <a:xfrm>
            <a:off x="0" y="-1173162"/>
            <a:ext cx="6200775" cy="990600"/>
          </a:xfrm>
          <a:prstGeom prst="rect">
            <a:avLst/>
          </a:prstGeom>
        </p:spPr>
      </p:pic>
      <p:sp>
        <p:nvSpPr>
          <p:cNvPr id="6" name="TextBox 5">
            <a:extLst>
              <a:ext uri="{FF2B5EF4-FFF2-40B4-BE49-F238E27FC236}">
                <a16:creationId xmlns:a16="http://schemas.microsoft.com/office/drawing/2014/main" id="{07A23892-CF61-4EFA-90D1-D68A04796922}"/>
              </a:ext>
            </a:extLst>
          </p:cNvPr>
          <p:cNvSpPr txBox="1"/>
          <p:nvPr/>
        </p:nvSpPr>
        <p:spPr>
          <a:xfrm>
            <a:off x="838200" y="2365951"/>
            <a:ext cx="8241792" cy="1754326"/>
          </a:xfrm>
          <a:prstGeom prst="rect">
            <a:avLst/>
          </a:prstGeom>
          <a:noFill/>
        </p:spPr>
        <p:txBody>
          <a:bodyPr wrap="square" rtlCol="0">
            <a:spAutoFit/>
          </a:bodyPr>
          <a:lstStyle/>
          <a:p>
            <a:r>
              <a:rPr lang="en-US" dirty="0"/>
              <a:t>▪ </a:t>
            </a:r>
            <a:r>
              <a:rPr lang="en-GB" dirty="0"/>
              <a:t>Conclusion</a:t>
            </a:r>
          </a:p>
          <a:p>
            <a:endParaRPr lang="en-US" dirty="0"/>
          </a:p>
          <a:p>
            <a:r>
              <a:rPr lang="en-US" dirty="0"/>
              <a:t>▪ </a:t>
            </a:r>
            <a:r>
              <a:rPr lang="en-GB" dirty="0"/>
              <a:t>Significance</a:t>
            </a:r>
          </a:p>
          <a:p>
            <a:endParaRPr lang="en-US" dirty="0"/>
          </a:p>
          <a:p>
            <a:r>
              <a:rPr lang="en-US" dirty="0"/>
              <a:t>▪ Future work</a:t>
            </a:r>
          </a:p>
          <a:p>
            <a:endParaRPr lang="en-US" dirty="0"/>
          </a:p>
        </p:txBody>
      </p:sp>
    </p:spTree>
    <p:extLst>
      <p:ext uri="{BB962C8B-B14F-4D97-AF65-F5344CB8AC3E}">
        <p14:creationId xmlns:p14="http://schemas.microsoft.com/office/powerpoint/2010/main" val="59887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waterfall chart&#10;&#10;Description automatically generated">
            <a:extLst>
              <a:ext uri="{FF2B5EF4-FFF2-40B4-BE49-F238E27FC236}">
                <a16:creationId xmlns:a16="http://schemas.microsoft.com/office/drawing/2014/main" id="{366C753E-193C-49FB-9D32-4EF43F133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 y="0"/>
            <a:ext cx="12189350" cy="6858000"/>
          </a:xfrm>
          <a:prstGeom prst="rect">
            <a:avLst/>
          </a:prstGeom>
        </p:spPr>
      </p:pic>
      <p:sp>
        <p:nvSpPr>
          <p:cNvPr id="2" name="Title 1">
            <a:extLst>
              <a:ext uri="{FF2B5EF4-FFF2-40B4-BE49-F238E27FC236}">
                <a16:creationId xmlns:a16="http://schemas.microsoft.com/office/drawing/2014/main" id="{B4211827-31D6-4BE3-B4C8-9429D6053885}"/>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a:t>
            </a:r>
          </a:p>
        </p:txBody>
      </p:sp>
      <p:pic>
        <p:nvPicPr>
          <p:cNvPr id="4" name="Picture 3">
            <a:extLst>
              <a:ext uri="{FF2B5EF4-FFF2-40B4-BE49-F238E27FC236}">
                <a16:creationId xmlns:a16="http://schemas.microsoft.com/office/drawing/2014/main" id="{E6D9A8A5-9485-45B9-9492-45CD46A8FBC8}"/>
              </a:ext>
            </a:extLst>
          </p:cNvPr>
          <p:cNvPicPr>
            <a:picLocks noChangeAspect="1"/>
          </p:cNvPicPr>
          <p:nvPr/>
        </p:nvPicPr>
        <p:blipFill>
          <a:blip r:embed="rId4"/>
          <a:stretch>
            <a:fillRect/>
          </a:stretch>
        </p:blipFill>
        <p:spPr>
          <a:xfrm>
            <a:off x="0" y="-1173162"/>
            <a:ext cx="6200775" cy="990600"/>
          </a:xfrm>
          <a:prstGeom prst="rect">
            <a:avLst/>
          </a:prstGeom>
        </p:spPr>
      </p:pic>
      <p:sp>
        <p:nvSpPr>
          <p:cNvPr id="6" name="TextBox 5">
            <a:extLst>
              <a:ext uri="{FF2B5EF4-FFF2-40B4-BE49-F238E27FC236}">
                <a16:creationId xmlns:a16="http://schemas.microsoft.com/office/drawing/2014/main" id="{07A23892-CF61-4EFA-90D1-D68A04796922}"/>
              </a:ext>
            </a:extLst>
          </p:cNvPr>
          <p:cNvSpPr txBox="1"/>
          <p:nvPr/>
        </p:nvSpPr>
        <p:spPr>
          <a:xfrm>
            <a:off x="838200" y="1590814"/>
            <a:ext cx="10929079" cy="5632311"/>
          </a:xfrm>
          <a:prstGeom prst="rect">
            <a:avLst/>
          </a:prstGeom>
          <a:noFill/>
        </p:spPr>
        <p:txBody>
          <a:bodyPr wrap="square" rtlCol="0">
            <a:spAutoFit/>
          </a:bodyPr>
          <a:lstStyle/>
          <a:p>
            <a:pPr marL="304800" indent="-304800"/>
            <a:r>
              <a:rPr lang="en-GB" b="1" dirty="0">
                <a:effectLst/>
              </a:rPr>
              <a:t>Al-rimy, B. A. S., </a:t>
            </a:r>
            <a:r>
              <a:rPr lang="en-GB" b="1" dirty="0" err="1">
                <a:effectLst/>
              </a:rPr>
              <a:t>Maarof</a:t>
            </a:r>
            <a:r>
              <a:rPr lang="en-GB" b="1" dirty="0">
                <a:effectLst/>
              </a:rPr>
              <a:t>, M. A., &amp; </a:t>
            </a:r>
            <a:r>
              <a:rPr lang="en-GB" b="1" dirty="0" err="1">
                <a:effectLst/>
              </a:rPr>
              <a:t>Shaid</a:t>
            </a:r>
            <a:r>
              <a:rPr lang="en-GB" b="1" dirty="0">
                <a:effectLst/>
              </a:rPr>
              <a:t>, S. Z. M. (2018). </a:t>
            </a:r>
            <a:r>
              <a:rPr lang="en-GB" dirty="0">
                <a:effectLst/>
              </a:rPr>
              <a:t>Ransomware threat success factors, taxonomy, and countermeasures: A survey and research directions. In </a:t>
            </a:r>
            <a:r>
              <a:rPr lang="en-GB" i="1" dirty="0">
                <a:effectLst/>
              </a:rPr>
              <a:t>Computers and Security</a:t>
            </a:r>
            <a:r>
              <a:rPr lang="en-GB" dirty="0">
                <a:effectLst/>
              </a:rPr>
              <a:t> (Vol. 74, pp. 144–166). Elsevier Ltd. </a:t>
            </a:r>
            <a:r>
              <a:rPr lang="en-GB" dirty="0">
                <a:effectLst/>
                <a:hlinkClick r:id="rId5">
                  <a:extLst>
                    <a:ext uri="{A12FA001-AC4F-418D-AE19-62706E023703}">
                      <ahyp:hlinkClr xmlns:ahyp="http://schemas.microsoft.com/office/drawing/2018/hyperlinkcolor" val="tx"/>
                    </a:ext>
                  </a:extLst>
                </a:hlinkClick>
              </a:rPr>
              <a:t>https://doi.org/10.1016/j.cose.2018.01.001</a:t>
            </a:r>
            <a:endParaRPr lang="en-GB" dirty="0">
              <a:effectLst/>
            </a:endParaRPr>
          </a:p>
          <a:p>
            <a:pPr marL="304800" indent="-304800"/>
            <a:endParaRPr lang="en-GB" dirty="0">
              <a:effectLst/>
            </a:endParaRPr>
          </a:p>
          <a:p>
            <a:pPr marL="304800" indent="-304800"/>
            <a:r>
              <a:rPr lang="en-GB" b="1" dirty="0">
                <a:effectLst/>
              </a:rPr>
              <a:t>Ali, M., </a:t>
            </a:r>
            <a:r>
              <a:rPr lang="en-GB" b="1" dirty="0" err="1">
                <a:effectLst/>
              </a:rPr>
              <a:t>Shiaeles</a:t>
            </a:r>
            <a:r>
              <a:rPr lang="en-GB" b="1" dirty="0">
                <a:effectLst/>
              </a:rPr>
              <a:t>, S., Clarke, N., &amp; </a:t>
            </a:r>
            <a:r>
              <a:rPr lang="en-GB" b="1" dirty="0" err="1">
                <a:effectLst/>
              </a:rPr>
              <a:t>Kontogeorgis</a:t>
            </a:r>
            <a:r>
              <a:rPr lang="en-GB" b="1" dirty="0">
                <a:effectLst/>
              </a:rPr>
              <a:t>, D. (2019). </a:t>
            </a:r>
            <a:r>
              <a:rPr lang="en-GB" dirty="0">
                <a:effectLst/>
              </a:rPr>
              <a:t>A proactive malicious software identification approach for digital forensic examiners. </a:t>
            </a:r>
            <a:r>
              <a:rPr lang="en-GB" i="1" dirty="0">
                <a:effectLst/>
              </a:rPr>
              <a:t>Journal of Information Security and Applications</a:t>
            </a:r>
            <a:r>
              <a:rPr lang="en-GB" dirty="0">
                <a:effectLst/>
              </a:rPr>
              <a:t>, </a:t>
            </a:r>
            <a:r>
              <a:rPr lang="en-GB" i="1" dirty="0">
                <a:effectLst/>
              </a:rPr>
              <a:t>47</a:t>
            </a:r>
            <a:r>
              <a:rPr lang="en-GB" dirty="0">
                <a:effectLst/>
              </a:rPr>
              <a:t>, 139–155. </a:t>
            </a:r>
            <a:r>
              <a:rPr lang="en-GB" dirty="0">
                <a:effectLst/>
                <a:hlinkClick r:id="rId6">
                  <a:extLst>
                    <a:ext uri="{A12FA001-AC4F-418D-AE19-62706E023703}">
                      <ahyp:hlinkClr xmlns:ahyp="http://schemas.microsoft.com/office/drawing/2018/hyperlinkcolor" val="tx"/>
                    </a:ext>
                  </a:extLst>
                </a:hlinkClick>
              </a:rPr>
              <a:t>https://doi.org/10.1016/j.jisa.2019.04.013</a:t>
            </a:r>
            <a:endParaRPr lang="en-GB" dirty="0">
              <a:effectLst/>
            </a:endParaRPr>
          </a:p>
          <a:p>
            <a:pPr marL="304800" indent="-304800"/>
            <a:endParaRPr lang="en-GB" dirty="0">
              <a:effectLst/>
            </a:endParaRPr>
          </a:p>
          <a:p>
            <a:pPr marL="304800" indent="-304800"/>
            <a:r>
              <a:rPr lang="en-GB" b="1" dirty="0">
                <a:effectLst/>
              </a:rPr>
              <a:t>Chen, Q., &amp; Bridges, R. A. (2017). </a:t>
            </a:r>
            <a:r>
              <a:rPr lang="en-GB" dirty="0">
                <a:effectLst/>
              </a:rPr>
              <a:t>Automated </a:t>
            </a:r>
            <a:r>
              <a:rPr lang="en-GB" dirty="0" err="1">
                <a:effectLst/>
              </a:rPr>
              <a:t>behavioral</a:t>
            </a:r>
            <a:r>
              <a:rPr lang="en-GB" dirty="0">
                <a:effectLst/>
              </a:rPr>
              <a:t> analysis of malware: A case study of </a:t>
            </a:r>
            <a:r>
              <a:rPr lang="en-GB" dirty="0" err="1">
                <a:effectLst/>
              </a:rPr>
              <a:t>wannacry</a:t>
            </a:r>
            <a:r>
              <a:rPr lang="en-GB" dirty="0">
                <a:effectLst/>
              </a:rPr>
              <a:t> ransomware. </a:t>
            </a:r>
            <a:r>
              <a:rPr lang="en-GB" i="1" dirty="0">
                <a:effectLst/>
              </a:rPr>
              <a:t>Proceedings - 16th IEEE International Conference on Machine Learning and Applications, ICMLA 2017</a:t>
            </a:r>
            <a:r>
              <a:rPr lang="en-GB" dirty="0">
                <a:effectLst/>
              </a:rPr>
              <a:t>, </a:t>
            </a:r>
            <a:r>
              <a:rPr lang="en-GB" i="1" dirty="0">
                <a:effectLst/>
              </a:rPr>
              <a:t>2017</a:t>
            </a:r>
            <a:r>
              <a:rPr lang="en-GB" dirty="0">
                <a:effectLst/>
              </a:rPr>
              <a:t>-</a:t>
            </a:r>
            <a:r>
              <a:rPr lang="en-GB" i="1" dirty="0">
                <a:effectLst/>
              </a:rPr>
              <a:t>Decem</a:t>
            </a:r>
            <a:r>
              <a:rPr lang="en-GB" dirty="0">
                <a:effectLst/>
              </a:rPr>
              <a:t>, 454–460. </a:t>
            </a:r>
            <a:r>
              <a:rPr lang="en-GB" dirty="0">
                <a:effectLst/>
                <a:hlinkClick r:id="rId7">
                  <a:extLst>
                    <a:ext uri="{A12FA001-AC4F-418D-AE19-62706E023703}">
                      <ahyp:hlinkClr xmlns:ahyp="http://schemas.microsoft.com/office/drawing/2018/hyperlinkcolor" val="tx"/>
                    </a:ext>
                  </a:extLst>
                </a:hlinkClick>
              </a:rPr>
              <a:t>https://doi.org/10.1109/ICMLA.2017.0-119</a:t>
            </a:r>
            <a:endParaRPr lang="en-GB" dirty="0">
              <a:effectLst/>
            </a:endParaRPr>
          </a:p>
          <a:p>
            <a:pPr marL="304800" indent="-304800"/>
            <a:endParaRPr lang="en-GB" dirty="0">
              <a:effectLst/>
            </a:endParaRPr>
          </a:p>
          <a:p>
            <a:pPr marL="304800" indent="-304800"/>
            <a:r>
              <a:rPr lang="en-GB" b="1" dirty="0">
                <a:effectLst/>
              </a:rPr>
              <a:t>Davies, S. R., Macfarlane, R., &amp; Buchanan, W. J. (2020). </a:t>
            </a:r>
            <a:r>
              <a:rPr lang="en-GB" dirty="0">
                <a:effectLst/>
              </a:rPr>
              <a:t>Evaluation of live forensic techniques in ransomware attack mitigation. </a:t>
            </a:r>
            <a:r>
              <a:rPr lang="en-GB" i="1" dirty="0">
                <a:effectLst/>
              </a:rPr>
              <a:t>Forensic Science International: Digital Investigation</a:t>
            </a:r>
            <a:r>
              <a:rPr lang="en-GB" dirty="0">
                <a:effectLst/>
              </a:rPr>
              <a:t>, </a:t>
            </a:r>
            <a:r>
              <a:rPr lang="en-GB" i="1" dirty="0">
                <a:effectLst/>
              </a:rPr>
              <a:t>33</a:t>
            </a:r>
            <a:r>
              <a:rPr lang="en-GB" dirty="0">
                <a:effectLst/>
              </a:rPr>
              <a:t>. </a:t>
            </a:r>
            <a:r>
              <a:rPr lang="en-GB" dirty="0">
                <a:effectLst/>
                <a:hlinkClick r:id="rId8">
                  <a:extLst>
                    <a:ext uri="{A12FA001-AC4F-418D-AE19-62706E023703}">
                      <ahyp:hlinkClr xmlns:ahyp="http://schemas.microsoft.com/office/drawing/2018/hyperlinkcolor" val="tx"/>
                    </a:ext>
                  </a:extLst>
                </a:hlinkClick>
              </a:rPr>
              <a:t>https://doi.org/10.1016/j.fsidi.2020.300979</a:t>
            </a:r>
            <a:endParaRPr lang="en-GB" dirty="0">
              <a:effectLst/>
            </a:endParaRPr>
          </a:p>
          <a:p>
            <a:pPr marL="304800" indent="-304800"/>
            <a:endParaRPr lang="en-GB" dirty="0">
              <a:effectLst/>
            </a:endParaRPr>
          </a:p>
          <a:p>
            <a:pPr marL="304800" indent="-304800"/>
            <a:r>
              <a:rPr lang="en-US" b="1" dirty="0">
                <a:effectLst/>
              </a:rPr>
              <a:t>Schmitt, V. (2019). </a:t>
            </a:r>
            <a:r>
              <a:rPr lang="en-US" i="1" dirty="0">
                <a:effectLst/>
              </a:rPr>
              <a:t>A comparative study of CERBER, MAKTUB and LOCKY</a:t>
            </a:r>
            <a:r>
              <a:rPr lang="en-US" dirty="0">
                <a:effectLst/>
              </a:rPr>
              <a:t> [</a:t>
            </a:r>
            <a:r>
              <a:rPr lang="en-US" dirty="0" err="1">
                <a:effectLst/>
              </a:rPr>
              <a:t>Rohdes</a:t>
            </a:r>
            <a:r>
              <a:rPr lang="en-US" dirty="0">
                <a:effectLst/>
              </a:rPr>
              <a:t> University]. </a:t>
            </a:r>
            <a:r>
              <a:rPr lang="en-US" dirty="0">
                <a:effectLst/>
                <a:hlinkClick r:id="rId9">
                  <a:extLst>
                    <a:ext uri="{A12FA001-AC4F-418D-AE19-62706E023703}">
                      <ahyp:hlinkClr xmlns:ahyp="http://schemas.microsoft.com/office/drawing/2018/hyperlinkcolor" val="tx"/>
                    </a:ext>
                  </a:extLst>
                </a:hlinkClick>
              </a:rPr>
              <a:t>http://hdl.handle.net/10962/92313</a:t>
            </a:r>
            <a:endParaRPr lang="en-US" dirty="0">
              <a:effectLst/>
            </a:endParaRPr>
          </a:p>
          <a:p>
            <a:pPr marL="304800" indent="-304800"/>
            <a:endParaRPr lang="en-US" dirty="0">
              <a:effectLst/>
            </a:endParaRPr>
          </a:p>
          <a:p>
            <a:endParaRPr lang="en-US" dirty="0"/>
          </a:p>
          <a:p>
            <a:endParaRPr lang="en-US" dirty="0"/>
          </a:p>
        </p:txBody>
      </p:sp>
    </p:spTree>
    <p:extLst>
      <p:ext uri="{BB962C8B-B14F-4D97-AF65-F5344CB8AC3E}">
        <p14:creationId xmlns:p14="http://schemas.microsoft.com/office/powerpoint/2010/main" val="41667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waterfall chart&#10;&#10;Description automatically generated">
            <a:extLst>
              <a:ext uri="{FF2B5EF4-FFF2-40B4-BE49-F238E27FC236}">
                <a16:creationId xmlns:a16="http://schemas.microsoft.com/office/drawing/2014/main" id="{366C753E-193C-49FB-9D32-4EF43F133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 y="0"/>
            <a:ext cx="12189350" cy="6858000"/>
          </a:xfrm>
          <a:prstGeom prst="rect">
            <a:avLst/>
          </a:prstGeom>
        </p:spPr>
      </p:pic>
      <p:sp>
        <p:nvSpPr>
          <p:cNvPr id="2" name="Title 1">
            <a:extLst>
              <a:ext uri="{FF2B5EF4-FFF2-40B4-BE49-F238E27FC236}">
                <a16:creationId xmlns:a16="http://schemas.microsoft.com/office/drawing/2014/main" id="{B4211827-31D6-4BE3-B4C8-9429D6053885}"/>
              </a:ext>
            </a:extLst>
          </p:cNvPr>
          <p:cNvSpPr>
            <a:spLocks noGrp="1"/>
          </p:cNvSpPr>
          <p:nvPr>
            <p:ph type="title"/>
          </p:nvPr>
        </p:nvSpPr>
        <p:spPr/>
        <p:txBody>
          <a:bodyPr/>
          <a:lstStyle/>
          <a:p>
            <a:r>
              <a:rPr lang="nb-NO" dirty="0" err="1">
                <a:latin typeface="Cambria" panose="02040503050406030204" pitchFamily="18" charset="0"/>
                <a:ea typeface="Cambria" panose="02040503050406030204" pitchFamily="18" charset="0"/>
              </a:rPr>
              <a:t>Aims</a:t>
            </a:r>
            <a:r>
              <a:rPr lang="nb-NO" dirty="0">
                <a:latin typeface="Cambria" panose="02040503050406030204" pitchFamily="18" charset="0"/>
                <a:ea typeface="Cambria" panose="02040503050406030204" pitchFamily="18" charset="0"/>
              </a:rPr>
              <a:t> and </a:t>
            </a:r>
            <a:r>
              <a:rPr lang="nb-NO" dirty="0" err="1">
                <a:latin typeface="Cambria" panose="02040503050406030204" pitchFamily="18" charset="0"/>
                <a:ea typeface="Cambria" panose="02040503050406030204" pitchFamily="18" charset="0"/>
              </a:rPr>
              <a:t>Objectives</a:t>
            </a:r>
            <a:endParaRPr lang="en-GB"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8CED1B51-BE83-486E-B6BC-4B9ABEE9E24D}"/>
              </a:ext>
            </a:extLst>
          </p:cNvPr>
          <p:cNvSpPr txBox="1"/>
          <p:nvPr/>
        </p:nvSpPr>
        <p:spPr>
          <a:xfrm>
            <a:off x="838200" y="2002536"/>
            <a:ext cx="10064262" cy="3139321"/>
          </a:xfrm>
          <a:prstGeom prst="rect">
            <a:avLst/>
          </a:prstGeom>
          <a:noFill/>
        </p:spPr>
        <p:txBody>
          <a:bodyPr wrap="square" rtlCol="0">
            <a:spAutoFit/>
          </a:bodyPr>
          <a:lstStyle/>
          <a:p>
            <a:r>
              <a:rPr lang="en-US" dirty="0"/>
              <a:t>▪ </a:t>
            </a:r>
            <a:r>
              <a:rPr lang="en-GB" dirty="0"/>
              <a:t>Analyse</a:t>
            </a:r>
            <a:r>
              <a:rPr lang="en-US" dirty="0"/>
              <a:t> two strains of Ragnar Locker using the </a:t>
            </a:r>
            <a:r>
              <a:rPr lang="en-US" dirty="0" err="1"/>
              <a:t>Hybridised</a:t>
            </a:r>
            <a:r>
              <a:rPr lang="en-US" dirty="0"/>
              <a:t> Malware Framework (Schmitt, 2019). </a:t>
            </a:r>
          </a:p>
          <a:p>
            <a:endParaRPr lang="en-US" dirty="0"/>
          </a:p>
          <a:p>
            <a:r>
              <a:rPr lang="en-US" dirty="0"/>
              <a:t>▪ Compare the findings from the analysis of the two strains.</a:t>
            </a:r>
          </a:p>
          <a:p>
            <a:endParaRPr lang="en-US" dirty="0"/>
          </a:p>
          <a:p>
            <a:r>
              <a:rPr lang="en-US" dirty="0"/>
              <a:t>▪ Map the discovered TTPs in the MITRE ATT&amp;CK framework.</a:t>
            </a:r>
          </a:p>
          <a:p>
            <a:endParaRPr lang="en-US" dirty="0"/>
          </a:p>
          <a:p>
            <a:r>
              <a:rPr lang="en-US" dirty="0">
                <a:solidFill>
                  <a:schemeClr val="bg1">
                    <a:lumMod val="65000"/>
                  </a:schemeClr>
                </a:solidFill>
              </a:rPr>
              <a:t>▪ Provide a YARA rule that will detect both strains.</a:t>
            </a:r>
          </a:p>
          <a:p>
            <a:endParaRPr lang="en-US" dirty="0">
              <a:solidFill>
                <a:schemeClr val="bg1">
                  <a:lumMod val="65000"/>
                </a:schemeClr>
              </a:solidFill>
            </a:endParaRPr>
          </a:p>
          <a:p>
            <a:r>
              <a:rPr lang="en-US" dirty="0">
                <a:solidFill>
                  <a:schemeClr val="bg1">
                    <a:lumMod val="65000"/>
                  </a:schemeClr>
                </a:solidFill>
              </a:rPr>
              <a:t>▪ Create a list of Indicators of Compromise for the strains.</a:t>
            </a:r>
          </a:p>
          <a:p>
            <a:endParaRPr lang="en-US" dirty="0">
              <a:solidFill>
                <a:schemeClr val="bg1">
                  <a:lumMod val="65000"/>
                </a:schemeClr>
              </a:solidFill>
            </a:endParaRPr>
          </a:p>
          <a:p>
            <a:r>
              <a:rPr lang="en-US" dirty="0">
                <a:solidFill>
                  <a:schemeClr val="bg1">
                    <a:lumMod val="65000"/>
                  </a:schemeClr>
                </a:solidFill>
              </a:rPr>
              <a:t>▪ Contribute the discovered IOCs and YARA rule to the MISP Galaxy.</a:t>
            </a:r>
            <a:endParaRPr lang="en-GB" dirty="0">
              <a:solidFill>
                <a:schemeClr val="bg1">
                  <a:lumMod val="65000"/>
                </a:schemeClr>
              </a:solidFill>
            </a:endParaRPr>
          </a:p>
        </p:txBody>
      </p:sp>
    </p:spTree>
    <p:extLst>
      <p:ext uri="{BB962C8B-B14F-4D97-AF65-F5344CB8AC3E}">
        <p14:creationId xmlns:p14="http://schemas.microsoft.com/office/powerpoint/2010/main" val="210620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waterfall chart&#10;&#10;Description automatically generated">
            <a:extLst>
              <a:ext uri="{FF2B5EF4-FFF2-40B4-BE49-F238E27FC236}">
                <a16:creationId xmlns:a16="http://schemas.microsoft.com/office/drawing/2014/main" id="{366C753E-193C-49FB-9D32-4EF43F133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 y="0"/>
            <a:ext cx="12189350" cy="6858000"/>
          </a:xfrm>
          <a:prstGeom prst="rect">
            <a:avLst/>
          </a:prstGeom>
        </p:spPr>
      </p:pic>
      <p:sp>
        <p:nvSpPr>
          <p:cNvPr id="2" name="Title 1">
            <a:extLst>
              <a:ext uri="{FF2B5EF4-FFF2-40B4-BE49-F238E27FC236}">
                <a16:creationId xmlns:a16="http://schemas.microsoft.com/office/drawing/2014/main" id="{B4211827-31D6-4BE3-B4C8-9429D6053885}"/>
              </a:ext>
            </a:extLst>
          </p:cNvPr>
          <p:cNvSpPr>
            <a:spLocks noGrp="1"/>
          </p:cNvSpPr>
          <p:nvPr>
            <p:ph type="title"/>
          </p:nvPr>
        </p:nvSpPr>
        <p:spPr>
          <a:xfrm>
            <a:off x="838200" y="552693"/>
            <a:ext cx="10515600" cy="1325563"/>
          </a:xfrm>
        </p:spPr>
        <p:txBody>
          <a:bodyPr/>
          <a:lstStyle/>
          <a:p>
            <a:r>
              <a:rPr lang="nb-NO" dirty="0" err="1">
                <a:latin typeface="Cambria" panose="02040503050406030204" pitchFamily="18" charset="0"/>
                <a:ea typeface="Cambria" panose="02040503050406030204" pitchFamily="18" charset="0"/>
              </a:rPr>
              <a:t>Novel</a:t>
            </a:r>
            <a:r>
              <a:rPr lang="nb-NO" dirty="0">
                <a:latin typeface="Cambria" panose="02040503050406030204" pitchFamily="18" charset="0"/>
                <a:ea typeface="Cambria" panose="02040503050406030204" pitchFamily="18" charset="0"/>
              </a:rPr>
              <a:t> </a:t>
            </a:r>
            <a:r>
              <a:rPr lang="nb-NO" dirty="0" err="1">
                <a:latin typeface="Cambria" panose="02040503050406030204" pitchFamily="18" charset="0"/>
                <a:ea typeface="Cambria" panose="02040503050406030204" pitchFamily="18" charset="0"/>
              </a:rPr>
              <a:t>Approaches</a:t>
            </a:r>
            <a:r>
              <a:rPr lang="nb-NO" dirty="0">
                <a:latin typeface="Cambria" panose="02040503050406030204" pitchFamily="18" charset="0"/>
                <a:ea typeface="Cambria" panose="02040503050406030204" pitchFamily="18" charset="0"/>
              </a:rPr>
              <a:t> to </a:t>
            </a:r>
            <a:r>
              <a:rPr lang="nb-NO" dirty="0" err="1">
                <a:latin typeface="Cambria" panose="02040503050406030204" pitchFamily="18" charset="0"/>
                <a:ea typeface="Cambria" panose="02040503050406030204" pitchFamily="18" charset="0"/>
              </a:rPr>
              <a:t>Cybercrime</a:t>
            </a:r>
            <a:endParaRPr lang="en-GB" dirty="0">
              <a:latin typeface="Cambria" panose="02040503050406030204" pitchFamily="18" charset="0"/>
              <a:ea typeface="Cambria" panose="02040503050406030204" pitchFamily="18" charset="0"/>
            </a:endParaRPr>
          </a:p>
        </p:txBody>
      </p:sp>
      <p:pic>
        <p:nvPicPr>
          <p:cNvPr id="5" name="Picture 4" descr="Diagram&#10;&#10;Description automatically generated">
            <a:extLst>
              <a:ext uri="{FF2B5EF4-FFF2-40B4-BE49-F238E27FC236}">
                <a16:creationId xmlns:a16="http://schemas.microsoft.com/office/drawing/2014/main" id="{02157774-0EE2-4195-AF68-C181256A64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415" y="2683716"/>
            <a:ext cx="10703169" cy="3627284"/>
          </a:xfrm>
          <a:prstGeom prst="rect">
            <a:avLst/>
          </a:prstGeom>
        </p:spPr>
      </p:pic>
    </p:spTree>
    <p:extLst>
      <p:ext uri="{BB962C8B-B14F-4D97-AF65-F5344CB8AC3E}">
        <p14:creationId xmlns:p14="http://schemas.microsoft.com/office/powerpoint/2010/main" val="3371142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D65CE02A-DC5F-4F47-A473-9C51BD4BF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 y="0"/>
            <a:ext cx="12189350" cy="6858000"/>
          </a:xfrm>
          <a:prstGeom prst="rect">
            <a:avLst/>
          </a:prstGeom>
        </p:spPr>
      </p:pic>
      <p:sp>
        <p:nvSpPr>
          <p:cNvPr id="2" name="Title 1">
            <a:extLst>
              <a:ext uri="{FF2B5EF4-FFF2-40B4-BE49-F238E27FC236}">
                <a16:creationId xmlns:a16="http://schemas.microsoft.com/office/drawing/2014/main" id="{B4211827-31D6-4BE3-B4C8-9429D6053885}"/>
              </a:ext>
            </a:extLst>
          </p:cNvPr>
          <p:cNvSpPr>
            <a:spLocks noGrp="1"/>
          </p:cNvSpPr>
          <p:nvPr>
            <p:ph type="title"/>
          </p:nvPr>
        </p:nvSpPr>
        <p:spPr/>
        <p:txBody>
          <a:bodyPr/>
          <a:lstStyle/>
          <a:p>
            <a:r>
              <a:rPr lang="nb-NO" dirty="0" err="1">
                <a:latin typeface="Cambria" panose="02040503050406030204" pitchFamily="18" charset="0"/>
                <a:ea typeface="Cambria" panose="02040503050406030204" pitchFamily="18" charset="0"/>
              </a:rPr>
              <a:t>Overview</a:t>
            </a:r>
            <a:r>
              <a:rPr lang="nb-NO" dirty="0">
                <a:latin typeface="Cambria" panose="02040503050406030204" pitchFamily="18" charset="0"/>
                <a:ea typeface="Cambria" panose="02040503050406030204" pitchFamily="18" charset="0"/>
              </a:rPr>
              <a:t> </a:t>
            </a:r>
            <a:r>
              <a:rPr lang="nb-NO" dirty="0" err="1">
                <a:latin typeface="Cambria" panose="02040503050406030204" pitchFamily="18" charset="0"/>
                <a:ea typeface="Cambria" panose="02040503050406030204" pitchFamily="18" charset="0"/>
              </a:rPr>
              <a:t>of</a:t>
            </a:r>
            <a:r>
              <a:rPr lang="nb-NO" dirty="0">
                <a:latin typeface="Cambria" panose="02040503050406030204" pitchFamily="18" charset="0"/>
                <a:ea typeface="Cambria" panose="02040503050406030204" pitchFamily="18" charset="0"/>
              </a:rPr>
              <a:t> </a:t>
            </a:r>
            <a:br>
              <a:rPr lang="nb-NO" dirty="0">
                <a:latin typeface="Cambria" panose="02040503050406030204" pitchFamily="18" charset="0"/>
                <a:ea typeface="Cambria" panose="02040503050406030204" pitchFamily="18" charset="0"/>
              </a:rPr>
            </a:br>
            <a:r>
              <a:rPr lang="nb-NO" dirty="0" err="1">
                <a:latin typeface="Cambria" panose="02040503050406030204" pitchFamily="18" charset="0"/>
                <a:ea typeface="Cambria" panose="02040503050406030204" pitchFamily="18" charset="0"/>
              </a:rPr>
              <a:t>Background</a:t>
            </a:r>
            <a:r>
              <a:rPr lang="nb-NO" dirty="0">
                <a:latin typeface="Cambria" panose="02040503050406030204" pitchFamily="18" charset="0"/>
                <a:ea typeface="Cambria" panose="02040503050406030204" pitchFamily="18" charset="0"/>
              </a:rPr>
              <a:t> Research</a:t>
            </a:r>
            <a:endParaRPr lang="en-GB"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123B7347-3200-4899-BB96-CB535BD36C6A}"/>
              </a:ext>
            </a:extLst>
          </p:cNvPr>
          <p:cNvPicPr>
            <a:picLocks noChangeAspect="1"/>
          </p:cNvPicPr>
          <p:nvPr/>
        </p:nvPicPr>
        <p:blipFill>
          <a:blip r:embed="rId4"/>
          <a:stretch>
            <a:fillRect/>
          </a:stretch>
        </p:blipFill>
        <p:spPr>
          <a:xfrm>
            <a:off x="0" y="-1134808"/>
            <a:ext cx="6191250" cy="1019175"/>
          </a:xfrm>
          <a:prstGeom prst="rect">
            <a:avLst/>
          </a:prstGeom>
        </p:spPr>
      </p:pic>
      <p:sp>
        <p:nvSpPr>
          <p:cNvPr id="9" name="TextBox 8">
            <a:extLst>
              <a:ext uri="{FF2B5EF4-FFF2-40B4-BE49-F238E27FC236}">
                <a16:creationId xmlns:a16="http://schemas.microsoft.com/office/drawing/2014/main" id="{041D8A01-CE0D-4C4C-858D-83569FC6C5E6}"/>
              </a:ext>
            </a:extLst>
          </p:cNvPr>
          <p:cNvSpPr txBox="1"/>
          <p:nvPr/>
        </p:nvSpPr>
        <p:spPr>
          <a:xfrm>
            <a:off x="838200" y="2825496"/>
            <a:ext cx="8241792" cy="1754326"/>
          </a:xfrm>
          <a:prstGeom prst="rect">
            <a:avLst/>
          </a:prstGeom>
          <a:noFill/>
        </p:spPr>
        <p:txBody>
          <a:bodyPr wrap="square" rtlCol="0">
            <a:spAutoFit/>
          </a:bodyPr>
          <a:lstStyle/>
          <a:p>
            <a:r>
              <a:rPr lang="en-US" dirty="0"/>
              <a:t>▪ What is ransomware?</a:t>
            </a:r>
          </a:p>
          <a:p>
            <a:endParaRPr lang="en-US" dirty="0"/>
          </a:p>
          <a:p>
            <a:r>
              <a:rPr lang="en-US" dirty="0"/>
              <a:t>▪ Threat and impact</a:t>
            </a:r>
          </a:p>
          <a:p>
            <a:endParaRPr lang="en-US" dirty="0"/>
          </a:p>
          <a:p>
            <a:r>
              <a:rPr lang="en-US" dirty="0"/>
              <a:t>▪ Academic work</a:t>
            </a:r>
          </a:p>
          <a:p>
            <a:endParaRPr lang="en-US" dirty="0"/>
          </a:p>
        </p:txBody>
      </p:sp>
    </p:spTree>
    <p:extLst>
      <p:ext uri="{BB962C8B-B14F-4D97-AF65-F5344CB8AC3E}">
        <p14:creationId xmlns:p14="http://schemas.microsoft.com/office/powerpoint/2010/main" val="312363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waterfall chart&#10;&#10;Description automatically generated">
            <a:extLst>
              <a:ext uri="{FF2B5EF4-FFF2-40B4-BE49-F238E27FC236}">
                <a16:creationId xmlns:a16="http://schemas.microsoft.com/office/drawing/2014/main" id="{366C753E-193C-49FB-9D32-4EF43F133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 y="0"/>
            <a:ext cx="12189350" cy="6858000"/>
          </a:xfrm>
          <a:prstGeom prst="rect">
            <a:avLst/>
          </a:prstGeom>
        </p:spPr>
      </p:pic>
      <p:sp>
        <p:nvSpPr>
          <p:cNvPr id="2" name="Title 1">
            <a:extLst>
              <a:ext uri="{FF2B5EF4-FFF2-40B4-BE49-F238E27FC236}">
                <a16:creationId xmlns:a16="http://schemas.microsoft.com/office/drawing/2014/main" id="{B4211827-31D6-4BE3-B4C8-9429D6053885}"/>
              </a:ext>
            </a:extLst>
          </p:cNvPr>
          <p:cNvSpPr>
            <a:spLocks noGrp="1"/>
          </p:cNvSpPr>
          <p:nvPr>
            <p:ph type="title"/>
          </p:nvPr>
        </p:nvSpPr>
        <p:spPr/>
        <p:txBody>
          <a:bodyPr/>
          <a:lstStyle/>
          <a:p>
            <a:r>
              <a:rPr lang="nb-NO" dirty="0">
                <a:latin typeface="Cambria" panose="02040503050406030204" pitchFamily="18" charset="0"/>
                <a:ea typeface="Cambria" panose="02040503050406030204" pitchFamily="18" charset="0"/>
              </a:rPr>
              <a:t>Analysis </a:t>
            </a:r>
            <a:r>
              <a:rPr lang="en-GB" dirty="0">
                <a:latin typeface="Cambria" panose="02040503050406030204" pitchFamily="18" charset="0"/>
                <a:ea typeface="Cambria" panose="02040503050406030204" pitchFamily="18" charset="0"/>
              </a:rPr>
              <a:t>Methodology</a:t>
            </a:r>
          </a:p>
        </p:txBody>
      </p:sp>
      <p:pic>
        <p:nvPicPr>
          <p:cNvPr id="4" name="Picture 3">
            <a:extLst>
              <a:ext uri="{FF2B5EF4-FFF2-40B4-BE49-F238E27FC236}">
                <a16:creationId xmlns:a16="http://schemas.microsoft.com/office/drawing/2014/main" id="{AAE7DAD9-43C9-46C5-9EBC-385120A8B13B}"/>
              </a:ext>
            </a:extLst>
          </p:cNvPr>
          <p:cNvPicPr>
            <a:picLocks noChangeAspect="1"/>
          </p:cNvPicPr>
          <p:nvPr/>
        </p:nvPicPr>
        <p:blipFill>
          <a:blip r:embed="rId4"/>
          <a:stretch>
            <a:fillRect/>
          </a:stretch>
        </p:blipFill>
        <p:spPr>
          <a:xfrm>
            <a:off x="5474310" y="7130928"/>
            <a:ext cx="6143625" cy="1000125"/>
          </a:xfrm>
          <a:prstGeom prst="rect">
            <a:avLst/>
          </a:prstGeom>
        </p:spPr>
      </p:pic>
      <p:pic>
        <p:nvPicPr>
          <p:cNvPr id="6" name="Picture 5" descr="Diagram&#10;&#10;Description automatically generated">
            <a:extLst>
              <a:ext uri="{FF2B5EF4-FFF2-40B4-BE49-F238E27FC236}">
                <a16:creationId xmlns:a16="http://schemas.microsoft.com/office/drawing/2014/main" id="{696BD549-6DD6-4C88-9C86-DD82C66401E5}"/>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rcRect t="3519" b="4765"/>
          <a:stretch/>
        </p:blipFill>
        <p:spPr>
          <a:xfrm>
            <a:off x="6951785" y="268870"/>
            <a:ext cx="4783015" cy="6223397"/>
          </a:xfrm>
          <a:prstGeom prst="rect">
            <a:avLst/>
          </a:prstGeom>
        </p:spPr>
      </p:pic>
      <p:grpSp>
        <p:nvGrpSpPr>
          <p:cNvPr id="20" name="Group 19">
            <a:extLst>
              <a:ext uri="{FF2B5EF4-FFF2-40B4-BE49-F238E27FC236}">
                <a16:creationId xmlns:a16="http://schemas.microsoft.com/office/drawing/2014/main" id="{B19B062C-D99D-4488-A7F4-E12081F00177}"/>
              </a:ext>
            </a:extLst>
          </p:cNvPr>
          <p:cNvGrpSpPr/>
          <p:nvPr/>
        </p:nvGrpSpPr>
        <p:grpSpPr>
          <a:xfrm>
            <a:off x="1365739" y="2430546"/>
            <a:ext cx="3563816" cy="1715723"/>
            <a:chOff x="6764215" y="2153748"/>
            <a:chExt cx="3563816" cy="1715723"/>
          </a:xfrm>
        </p:grpSpPr>
        <p:sp>
          <p:nvSpPr>
            <p:cNvPr id="7" name="Rectangle: Rounded Corners 6">
              <a:extLst>
                <a:ext uri="{FF2B5EF4-FFF2-40B4-BE49-F238E27FC236}">
                  <a16:creationId xmlns:a16="http://schemas.microsoft.com/office/drawing/2014/main" id="{46D15003-7630-4C82-A61D-B313D0FCFF6C}"/>
                </a:ext>
              </a:extLst>
            </p:cNvPr>
            <p:cNvSpPr/>
            <p:nvPr/>
          </p:nvSpPr>
          <p:spPr>
            <a:xfrm>
              <a:off x="6916614" y="2801815"/>
              <a:ext cx="1454091"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b-NO" sz="1600" dirty="0" err="1">
                  <a:latin typeface="Cambria" panose="02040503050406030204" pitchFamily="18" charset="0"/>
                  <a:ea typeface="Cambria" panose="02040503050406030204" pitchFamily="18" charset="0"/>
                </a:rPr>
                <a:t>REMnux</a:t>
              </a:r>
              <a:endParaRPr lang="en-GB" sz="1600" dirty="0">
                <a:latin typeface="Cambria" panose="02040503050406030204" pitchFamily="18" charset="0"/>
                <a:ea typeface="Cambria" panose="02040503050406030204" pitchFamily="18" charset="0"/>
              </a:endParaRPr>
            </a:p>
          </p:txBody>
        </p:sp>
        <p:sp>
          <p:nvSpPr>
            <p:cNvPr id="9" name="Rectangle: Rounded Corners 8">
              <a:extLst>
                <a:ext uri="{FF2B5EF4-FFF2-40B4-BE49-F238E27FC236}">
                  <a16:creationId xmlns:a16="http://schemas.microsoft.com/office/drawing/2014/main" id="{F8B902DE-A8C6-41C2-BF7D-0375D04721D9}"/>
                </a:ext>
              </a:extLst>
            </p:cNvPr>
            <p:cNvSpPr/>
            <p:nvPr/>
          </p:nvSpPr>
          <p:spPr>
            <a:xfrm>
              <a:off x="8664749" y="2801815"/>
              <a:ext cx="1454091"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b-NO" sz="1600" dirty="0">
                  <a:latin typeface="Cambria" panose="02040503050406030204" pitchFamily="18" charset="0"/>
                  <a:ea typeface="Cambria" panose="02040503050406030204" pitchFamily="18" charset="0"/>
                </a:rPr>
                <a:t>Windows 10</a:t>
              </a:r>
              <a:endParaRPr lang="en-GB" sz="1600" dirty="0">
                <a:latin typeface="Cambria" panose="02040503050406030204" pitchFamily="18" charset="0"/>
                <a:ea typeface="Cambria" panose="02040503050406030204" pitchFamily="18" charset="0"/>
              </a:endParaRPr>
            </a:p>
          </p:txBody>
        </p:sp>
        <p:pic>
          <p:nvPicPr>
            <p:cNvPr id="14" name="Picture 13">
              <a:extLst>
                <a:ext uri="{FF2B5EF4-FFF2-40B4-BE49-F238E27FC236}">
                  <a16:creationId xmlns:a16="http://schemas.microsoft.com/office/drawing/2014/main" id="{C8906DD5-7B74-4EDF-BB49-320EFFD541A4}"/>
                </a:ext>
              </a:extLst>
            </p:cNvPr>
            <p:cNvPicPr>
              <a:picLocks noChangeAspect="1"/>
            </p:cNvPicPr>
            <p:nvPr/>
          </p:nvPicPr>
          <p:blipFill>
            <a:blip r:embed="rId7"/>
            <a:stretch>
              <a:fillRect/>
            </a:stretch>
          </p:blipFill>
          <p:spPr>
            <a:xfrm>
              <a:off x="9255207" y="2844345"/>
              <a:ext cx="265541" cy="250581"/>
            </a:xfrm>
            <a:prstGeom prst="rect">
              <a:avLst/>
            </a:prstGeom>
          </p:spPr>
        </p:pic>
        <p:cxnSp>
          <p:nvCxnSpPr>
            <p:cNvPr id="16" name="Straight Arrow Connector 15">
              <a:extLst>
                <a:ext uri="{FF2B5EF4-FFF2-40B4-BE49-F238E27FC236}">
                  <a16:creationId xmlns:a16="http://schemas.microsoft.com/office/drawing/2014/main" id="{7482F291-96B8-4F07-B735-446B08DAA898}"/>
                </a:ext>
              </a:extLst>
            </p:cNvPr>
            <p:cNvCxnSpPr>
              <a:stCxn id="7" idx="3"/>
              <a:endCxn id="9" idx="1"/>
            </p:cNvCxnSpPr>
            <p:nvPr/>
          </p:nvCxnSpPr>
          <p:spPr>
            <a:xfrm>
              <a:off x="8370705" y="3182815"/>
              <a:ext cx="29404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B9A2E435-B455-4779-893E-CC6756532C6A}"/>
                </a:ext>
              </a:extLst>
            </p:cNvPr>
            <p:cNvSpPr/>
            <p:nvPr/>
          </p:nvSpPr>
          <p:spPr>
            <a:xfrm>
              <a:off x="6764215" y="2368062"/>
              <a:ext cx="3563816" cy="1501409"/>
            </a:xfrm>
            <a:prstGeom prst="rect">
              <a:avLst/>
            </a:prstGeom>
            <a:noFill/>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9" name="TextBox 18">
              <a:extLst>
                <a:ext uri="{FF2B5EF4-FFF2-40B4-BE49-F238E27FC236}">
                  <a16:creationId xmlns:a16="http://schemas.microsoft.com/office/drawing/2014/main" id="{3F446372-5B1A-44A5-A166-909E6263E1E4}"/>
                </a:ext>
              </a:extLst>
            </p:cNvPr>
            <p:cNvSpPr txBox="1"/>
            <p:nvPr/>
          </p:nvSpPr>
          <p:spPr>
            <a:xfrm>
              <a:off x="7792840" y="2153748"/>
              <a:ext cx="1454091" cy="375139"/>
            </a:xfrm>
            <a:prstGeom prst="rect">
              <a:avLst/>
            </a:prstGeom>
            <a:solidFill>
              <a:schemeClr val="bg1"/>
            </a:solidFill>
            <a:ln>
              <a:solidFill>
                <a:schemeClr val="tx1"/>
              </a:solidFill>
            </a:ln>
          </p:spPr>
          <p:txBody>
            <a:bodyPr wrap="square" rtlCol="0">
              <a:spAutoFit/>
            </a:bodyPr>
            <a:lstStyle/>
            <a:p>
              <a:pPr algn="ctr"/>
              <a:r>
                <a:rPr lang="nb-NO" b="1" dirty="0" err="1">
                  <a:latin typeface="Cambria" panose="02040503050406030204" pitchFamily="18" charset="0"/>
                  <a:ea typeface="Cambria" panose="02040503050406030204" pitchFamily="18" charset="0"/>
                </a:rPr>
                <a:t>Sandbox</a:t>
              </a:r>
              <a:endParaRPr lang="en-GB" b="1" dirty="0">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95044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waterfall chart&#10;&#10;Description automatically generated">
            <a:extLst>
              <a:ext uri="{FF2B5EF4-FFF2-40B4-BE49-F238E27FC236}">
                <a16:creationId xmlns:a16="http://schemas.microsoft.com/office/drawing/2014/main" id="{366C753E-193C-49FB-9D32-4EF43F133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 y="0"/>
            <a:ext cx="12189350" cy="6858000"/>
          </a:xfrm>
          <a:prstGeom prst="rect">
            <a:avLst/>
          </a:prstGeom>
        </p:spPr>
      </p:pic>
      <p:sp>
        <p:nvSpPr>
          <p:cNvPr id="2" name="Title 1">
            <a:extLst>
              <a:ext uri="{FF2B5EF4-FFF2-40B4-BE49-F238E27FC236}">
                <a16:creationId xmlns:a16="http://schemas.microsoft.com/office/drawing/2014/main" id="{B4211827-31D6-4BE3-B4C8-9429D6053885}"/>
              </a:ext>
            </a:extLst>
          </p:cNvPr>
          <p:cNvSpPr>
            <a:spLocks noGrp="1"/>
          </p:cNvSpPr>
          <p:nvPr>
            <p:ph type="title"/>
          </p:nvPr>
        </p:nvSpPr>
        <p:spPr/>
        <p:txBody>
          <a:bodyPr/>
          <a:lstStyle/>
          <a:p>
            <a:r>
              <a:rPr lang="nb-NO" dirty="0">
                <a:latin typeface="Cambria" panose="02040503050406030204" pitchFamily="18" charset="0"/>
                <a:ea typeface="Cambria" panose="02040503050406030204" pitchFamily="18" charset="0"/>
              </a:rPr>
              <a:t>Key </a:t>
            </a:r>
            <a:r>
              <a:rPr lang="en-GB" dirty="0">
                <a:latin typeface="Cambria" panose="02040503050406030204" pitchFamily="18" charset="0"/>
                <a:ea typeface="Cambria" panose="02040503050406030204" pitchFamily="18" charset="0"/>
              </a:rPr>
              <a:t>Result 1</a:t>
            </a:r>
          </a:p>
        </p:txBody>
      </p:sp>
      <p:pic>
        <p:nvPicPr>
          <p:cNvPr id="4" name="Picture 3">
            <a:extLst>
              <a:ext uri="{FF2B5EF4-FFF2-40B4-BE49-F238E27FC236}">
                <a16:creationId xmlns:a16="http://schemas.microsoft.com/office/drawing/2014/main" id="{2E02B968-3A44-4679-9B31-A307D3D42859}"/>
              </a:ext>
            </a:extLst>
          </p:cNvPr>
          <p:cNvPicPr>
            <a:picLocks noChangeAspect="1"/>
          </p:cNvPicPr>
          <p:nvPr/>
        </p:nvPicPr>
        <p:blipFill>
          <a:blip r:embed="rId4"/>
          <a:stretch>
            <a:fillRect/>
          </a:stretch>
        </p:blipFill>
        <p:spPr>
          <a:xfrm>
            <a:off x="0" y="-1173162"/>
            <a:ext cx="6181725" cy="990600"/>
          </a:xfrm>
          <a:prstGeom prst="rect">
            <a:avLst/>
          </a:prstGeom>
        </p:spPr>
      </p:pic>
      <p:pic>
        <p:nvPicPr>
          <p:cNvPr id="6" name="Picture 5" descr="Table&#10;&#10;Description automatically generated with medium confidence">
            <a:extLst>
              <a:ext uri="{FF2B5EF4-FFF2-40B4-BE49-F238E27FC236}">
                <a16:creationId xmlns:a16="http://schemas.microsoft.com/office/drawing/2014/main" id="{CF05AB87-106A-4A08-9B95-B5BD9D95E1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1690688"/>
            <a:ext cx="4762042" cy="1052480"/>
          </a:xfrm>
          <a:prstGeom prst="rect">
            <a:avLst/>
          </a:prstGeom>
        </p:spPr>
      </p:pic>
      <p:pic>
        <p:nvPicPr>
          <p:cNvPr id="1026" name="Picture 2" descr="Maskingenerert alternativ tekst:&#10;0133L06E &#10;01331078 &#10;OL33L07C &#10;01331080 &#10;01331084 &#10;01331088 &#10;0133L08E &#10;01331034 &#10;Cebp-104] &#10;01331037 &#10;01331030 &#10;Lebp-LOOl &#10;0133LOA3 &#10;0133LOA3 &#10;OL33LOAC &#10;01331082 &#10;0133Loss &#10;01331088 &#10;0133LOCL &#10;OL33LOC7 &#10;OL33LOCA &#10;01331000 &#10;[ebp-ECl &#10;01331003 &#10;01331003 &#10;[ebp-E81 &#10;OL33Looc &#10;OL33LOE2 &#10;Cebp-E4] &#10;0133LOEs &#10;0133LOES &#10;Cebp-EO] &#10;OL33LOFL &#10;0133LOF7 &#10;66 &#10;66 &#10;66 &#10;66 &#10;80 &#10;83 &#10;80 &#10;83 &#10;80 &#10;83 &#10;80 &#10;83 &#10;80 &#10;83 &#10;80 &#10;83 &#10;80 &#10;83 &#10;80 &#10;83 &#10;80 &#10;83 &#10;80 &#10;83 &#10;80 &#10;83 &#10;80 &#10;40 &#10;40 &#10;34 &#10;28 &#10;00 &#10;08 &#10;04 &#10;08 &#10;10 &#10;38 &#10;20 &#10;80 &#10;41 &#10;04 &#10;30 &#10;mov &#10;mov &#10;mov &#10;mov &#10;mov &#10;lea &#10;mov &#10;lea &#10;mov &#10;lea &#10;mov &#10;lea &#10;mov &#10;lea &#10;mov &#10;lea &#10;mov &#10;lea &#10;mov &#10;lea &#10;mov &#10;lea &#10;mov &#10;lea &#10;mov &#10;lea &#10;mov &#10;lea &#10;dword ptr ss: &#10;word ptr ss: &#10;word ptr ss: &#10;word ptr ss: &#10;word ptr ss: &#10;ebp-CO &#10;ebp-sc &#10;ebp-1C &#10;ebp-2C &#10;ebp-70 &#10;, 740041 &#10;, ax &#10;, ax &#10;, ax &#10;, ax &#10;eax , dword &#10;dword ptr &#10;eax , dword &#10;dword ptr &#10;eax , dword &#10;dword ptr &#10;eax , dword &#10;dword ptr &#10;eax , dword &#10;dword ptr &#10;eax , dword &#10;dword ptr &#10;eax , dword &#10;dword ptr &#10;eax , dword &#10;dword ptr &#10;eax , dword &#10;dword ptr &#10;eax , dword &#10;dword ptr &#10;eax , dword &#10;dword ptr &#10;eax , dword &#10;ptr ss:tebp-COJ &#10;ss : eax &#10;ptr ss:Cebp-6CJ &#10;ss:rebp-104J, eax &#10;ptr ss:tebp-DSJ &#10;ss : rebp-100J, eax &#10;[ebp-L081 : L &quot;Azerbaij ant &quot; &#10;: L &quot;Armeni an&quot; &#10;: an&quot; &#10;ptr ss:teb &#10;SS : rebp-FC &#10;ptr ss:teb &#10;ss:rebp-FS &#10;ptr ss:teb &#10;SS : lebp-F4 &#10;ptr ss:teb &#10;ss:rebp-FO &#10;ptr ss:teb &#10;SS : rebp-EC &#10;ptr ss:teb &#10;ss:rebp-ES &#10;ptr ss:teb &#10;ss:rebp-E4 &#10;ptr ss:teb &#10;ss:rebp-EO &#10;ptr ss:teb &#10;, eax &#10;, eax &#10;-341 &#10;, eax &#10;, eax &#10;, eax &#10;, eax &#10;, eax &#10;-A8J &#10;, eax &#10;Zebp &#10;Zebp &#10;Zebp &#10;Zebp &#10;_FCI &#10;: L &quot;Kazakh&quot; &#10;+8]: L &quot;Kyrgyz&quot; &#10;: L &quot;Moldavi an&quot; &#10;•L &quot;Tajik&quot; &#10;: L &quot;Russian&quot; &#10;: L &quot;Turkmen&quot; &#10;: L&quot;uzbek&quot; &#10;: L&quot;ukraini an&quot; ">
            <a:extLst>
              <a:ext uri="{FF2B5EF4-FFF2-40B4-BE49-F238E27FC236}">
                <a16:creationId xmlns:a16="http://schemas.microsoft.com/office/drawing/2014/main" id="{CAB1D03E-1ABC-43F0-9195-46E9277584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079141"/>
            <a:ext cx="961072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822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waterfall chart&#10;&#10;Description automatically generated">
            <a:extLst>
              <a:ext uri="{FF2B5EF4-FFF2-40B4-BE49-F238E27FC236}">
                <a16:creationId xmlns:a16="http://schemas.microsoft.com/office/drawing/2014/main" id="{366C753E-193C-49FB-9D32-4EF43F133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 y="0"/>
            <a:ext cx="12189350" cy="6858000"/>
          </a:xfrm>
          <a:prstGeom prst="rect">
            <a:avLst/>
          </a:prstGeom>
        </p:spPr>
      </p:pic>
      <p:sp>
        <p:nvSpPr>
          <p:cNvPr id="2" name="Title 1">
            <a:extLst>
              <a:ext uri="{FF2B5EF4-FFF2-40B4-BE49-F238E27FC236}">
                <a16:creationId xmlns:a16="http://schemas.microsoft.com/office/drawing/2014/main" id="{B4211827-31D6-4BE3-B4C8-9429D6053885}"/>
              </a:ext>
            </a:extLst>
          </p:cNvPr>
          <p:cNvSpPr>
            <a:spLocks noGrp="1"/>
          </p:cNvSpPr>
          <p:nvPr>
            <p:ph type="title"/>
          </p:nvPr>
        </p:nvSpPr>
        <p:spPr/>
        <p:txBody>
          <a:bodyPr/>
          <a:lstStyle/>
          <a:p>
            <a:r>
              <a:rPr lang="nb-NO" dirty="0">
                <a:latin typeface="Cambria" panose="02040503050406030204" pitchFamily="18" charset="0"/>
                <a:ea typeface="Cambria" panose="02040503050406030204" pitchFamily="18" charset="0"/>
              </a:rPr>
              <a:t>Key </a:t>
            </a:r>
            <a:r>
              <a:rPr lang="en-GB" dirty="0">
                <a:latin typeface="Cambria" panose="02040503050406030204" pitchFamily="18" charset="0"/>
                <a:ea typeface="Cambria" panose="02040503050406030204" pitchFamily="18" charset="0"/>
              </a:rPr>
              <a:t>Result 2</a:t>
            </a:r>
          </a:p>
        </p:txBody>
      </p:sp>
      <p:pic>
        <p:nvPicPr>
          <p:cNvPr id="4" name="Picture 3">
            <a:extLst>
              <a:ext uri="{FF2B5EF4-FFF2-40B4-BE49-F238E27FC236}">
                <a16:creationId xmlns:a16="http://schemas.microsoft.com/office/drawing/2014/main" id="{2E02B968-3A44-4679-9B31-A307D3D42859}"/>
              </a:ext>
            </a:extLst>
          </p:cNvPr>
          <p:cNvPicPr>
            <a:picLocks noChangeAspect="1"/>
          </p:cNvPicPr>
          <p:nvPr/>
        </p:nvPicPr>
        <p:blipFill>
          <a:blip r:embed="rId4"/>
          <a:stretch>
            <a:fillRect/>
          </a:stretch>
        </p:blipFill>
        <p:spPr>
          <a:xfrm>
            <a:off x="0" y="-1173162"/>
            <a:ext cx="6181725" cy="990600"/>
          </a:xfrm>
          <a:prstGeom prst="rect">
            <a:avLst/>
          </a:prstGeom>
        </p:spPr>
      </p:pic>
      <p:pic>
        <p:nvPicPr>
          <p:cNvPr id="6" name="Picture 5" descr="Text&#10;&#10;Description automatically generated with medium confidence">
            <a:extLst>
              <a:ext uri="{FF2B5EF4-FFF2-40B4-BE49-F238E27FC236}">
                <a16:creationId xmlns:a16="http://schemas.microsoft.com/office/drawing/2014/main" id="{DD5AF971-C85C-41D2-ADD1-0E3384D14D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1690688"/>
            <a:ext cx="6814457" cy="4452426"/>
          </a:xfrm>
          <a:prstGeom prst="rect">
            <a:avLst/>
          </a:prstGeom>
        </p:spPr>
      </p:pic>
    </p:spTree>
    <p:extLst>
      <p:ext uri="{BB962C8B-B14F-4D97-AF65-F5344CB8AC3E}">
        <p14:creationId xmlns:p14="http://schemas.microsoft.com/office/powerpoint/2010/main" val="112555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waterfall chart&#10;&#10;Description automatically generated">
            <a:extLst>
              <a:ext uri="{FF2B5EF4-FFF2-40B4-BE49-F238E27FC236}">
                <a16:creationId xmlns:a16="http://schemas.microsoft.com/office/drawing/2014/main" id="{366C753E-193C-49FB-9D32-4EF43F133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 y="0"/>
            <a:ext cx="12189350" cy="6858000"/>
          </a:xfrm>
          <a:prstGeom prst="rect">
            <a:avLst/>
          </a:prstGeom>
        </p:spPr>
      </p:pic>
      <p:sp>
        <p:nvSpPr>
          <p:cNvPr id="2" name="Title 1">
            <a:extLst>
              <a:ext uri="{FF2B5EF4-FFF2-40B4-BE49-F238E27FC236}">
                <a16:creationId xmlns:a16="http://schemas.microsoft.com/office/drawing/2014/main" id="{B4211827-31D6-4BE3-B4C8-9429D6053885}"/>
              </a:ext>
            </a:extLst>
          </p:cNvPr>
          <p:cNvSpPr>
            <a:spLocks noGrp="1"/>
          </p:cNvSpPr>
          <p:nvPr>
            <p:ph type="title"/>
          </p:nvPr>
        </p:nvSpPr>
        <p:spPr/>
        <p:txBody>
          <a:bodyPr/>
          <a:lstStyle/>
          <a:p>
            <a:r>
              <a:rPr lang="nb-NO" dirty="0">
                <a:latin typeface="Cambria" panose="02040503050406030204" pitchFamily="18" charset="0"/>
                <a:ea typeface="Cambria" panose="02040503050406030204" pitchFamily="18" charset="0"/>
              </a:rPr>
              <a:t>Key </a:t>
            </a:r>
            <a:r>
              <a:rPr lang="en-GB" dirty="0">
                <a:latin typeface="Cambria" panose="02040503050406030204" pitchFamily="18" charset="0"/>
                <a:ea typeface="Cambria" panose="02040503050406030204" pitchFamily="18" charset="0"/>
              </a:rPr>
              <a:t>Result 3</a:t>
            </a:r>
          </a:p>
        </p:txBody>
      </p:sp>
      <p:pic>
        <p:nvPicPr>
          <p:cNvPr id="4" name="Picture 3">
            <a:extLst>
              <a:ext uri="{FF2B5EF4-FFF2-40B4-BE49-F238E27FC236}">
                <a16:creationId xmlns:a16="http://schemas.microsoft.com/office/drawing/2014/main" id="{2E02B968-3A44-4679-9B31-A307D3D42859}"/>
              </a:ext>
            </a:extLst>
          </p:cNvPr>
          <p:cNvPicPr>
            <a:picLocks noChangeAspect="1"/>
          </p:cNvPicPr>
          <p:nvPr/>
        </p:nvPicPr>
        <p:blipFill>
          <a:blip r:embed="rId4"/>
          <a:stretch>
            <a:fillRect/>
          </a:stretch>
        </p:blipFill>
        <p:spPr>
          <a:xfrm>
            <a:off x="0" y="-1173162"/>
            <a:ext cx="6181725" cy="990600"/>
          </a:xfrm>
          <a:prstGeom prst="rect">
            <a:avLst/>
          </a:prstGeom>
        </p:spPr>
      </p:pic>
      <p:pic>
        <p:nvPicPr>
          <p:cNvPr id="5" name="Picture 4" descr="Text&#10;&#10;Description automatically generated">
            <a:extLst>
              <a:ext uri="{FF2B5EF4-FFF2-40B4-BE49-F238E27FC236}">
                <a16:creationId xmlns:a16="http://schemas.microsoft.com/office/drawing/2014/main" id="{0333CEAD-B876-4737-8702-B10305CB69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069" y="1569914"/>
            <a:ext cx="6323494" cy="3445837"/>
          </a:xfrm>
          <a:prstGeom prst="rect">
            <a:avLst/>
          </a:prstGeom>
        </p:spPr>
      </p:pic>
      <p:pic>
        <p:nvPicPr>
          <p:cNvPr id="8" name="Picture 7" descr="Text, letter&#10;&#10;Description automatically generated">
            <a:extLst>
              <a:ext uri="{FF2B5EF4-FFF2-40B4-BE49-F238E27FC236}">
                <a16:creationId xmlns:a16="http://schemas.microsoft.com/office/drawing/2014/main" id="{0DF0EFD6-4FD1-40C9-B19F-27509D443B84}"/>
              </a:ext>
            </a:extLst>
          </p:cNvPr>
          <p:cNvPicPr>
            <a:picLocks noChangeAspect="1"/>
          </p:cNvPicPr>
          <p:nvPr/>
        </p:nvPicPr>
        <p:blipFill rotWithShape="1">
          <a:blip r:embed="rId6">
            <a:extLst>
              <a:ext uri="{28A0092B-C50C-407E-A947-70E740481C1C}">
                <a14:useLocalDpi xmlns:a14="http://schemas.microsoft.com/office/drawing/2010/main" val="0"/>
              </a:ext>
            </a:extLst>
          </a:blip>
          <a:srcRect r="20863"/>
          <a:stretch/>
        </p:blipFill>
        <p:spPr>
          <a:xfrm>
            <a:off x="5838260" y="1722918"/>
            <a:ext cx="6047671" cy="3139831"/>
          </a:xfrm>
          <a:prstGeom prst="rect">
            <a:avLst/>
          </a:prstGeom>
        </p:spPr>
      </p:pic>
      <p:sp>
        <p:nvSpPr>
          <p:cNvPr id="9" name="Rectangle 8">
            <a:extLst>
              <a:ext uri="{FF2B5EF4-FFF2-40B4-BE49-F238E27FC236}">
                <a16:creationId xmlns:a16="http://schemas.microsoft.com/office/drawing/2014/main" id="{C49E6376-6873-497D-B841-9DE3483EF8E5}"/>
              </a:ext>
            </a:extLst>
          </p:cNvPr>
          <p:cNvSpPr/>
          <p:nvPr/>
        </p:nvSpPr>
        <p:spPr>
          <a:xfrm>
            <a:off x="306069" y="4419600"/>
            <a:ext cx="3386700" cy="4431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06053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waterfall chart&#10;&#10;Description automatically generated">
            <a:extLst>
              <a:ext uri="{FF2B5EF4-FFF2-40B4-BE49-F238E27FC236}">
                <a16:creationId xmlns:a16="http://schemas.microsoft.com/office/drawing/2014/main" id="{366C753E-193C-49FB-9D32-4EF43F133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 y="0"/>
            <a:ext cx="12189350" cy="6858000"/>
          </a:xfrm>
          <a:prstGeom prst="rect">
            <a:avLst/>
          </a:prstGeom>
        </p:spPr>
      </p:pic>
      <p:sp>
        <p:nvSpPr>
          <p:cNvPr id="2" name="Title 1">
            <a:extLst>
              <a:ext uri="{FF2B5EF4-FFF2-40B4-BE49-F238E27FC236}">
                <a16:creationId xmlns:a16="http://schemas.microsoft.com/office/drawing/2014/main" id="{B4211827-31D6-4BE3-B4C8-9429D6053885}"/>
              </a:ext>
            </a:extLst>
          </p:cNvPr>
          <p:cNvSpPr>
            <a:spLocks noGrp="1"/>
          </p:cNvSpPr>
          <p:nvPr>
            <p:ph type="title"/>
          </p:nvPr>
        </p:nvSpPr>
        <p:spPr/>
        <p:txBody>
          <a:bodyPr/>
          <a:lstStyle/>
          <a:p>
            <a:r>
              <a:rPr lang="nb-NO" dirty="0">
                <a:latin typeface="Cambria" panose="02040503050406030204" pitchFamily="18" charset="0"/>
                <a:ea typeface="Cambria" panose="02040503050406030204" pitchFamily="18" charset="0"/>
              </a:rPr>
              <a:t>Key </a:t>
            </a:r>
            <a:r>
              <a:rPr lang="en-GB" dirty="0">
                <a:latin typeface="Cambria" panose="02040503050406030204" pitchFamily="18" charset="0"/>
                <a:ea typeface="Cambria" panose="02040503050406030204" pitchFamily="18" charset="0"/>
              </a:rPr>
              <a:t>Results</a:t>
            </a:r>
          </a:p>
        </p:txBody>
      </p:sp>
      <p:pic>
        <p:nvPicPr>
          <p:cNvPr id="4" name="Picture 3">
            <a:extLst>
              <a:ext uri="{FF2B5EF4-FFF2-40B4-BE49-F238E27FC236}">
                <a16:creationId xmlns:a16="http://schemas.microsoft.com/office/drawing/2014/main" id="{2E02B968-3A44-4679-9B31-A307D3D42859}"/>
              </a:ext>
            </a:extLst>
          </p:cNvPr>
          <p:cNvPicPr>
            <a:picLocks noChangeAspect="1"/>
          </p:cNvPicPr>
          <p:nvPr/>
        </p:nvPicPr>
        <p:blipFill>
          <a:blip r:embed="rId4"/>
          <a:stretch>
            <a:fillRect/>
          </a:stretch>
        </p:blipFill>
        <p:spPr>
          <a:xfrm>
            <a:off x="0" y="-1173162"/>
            <a:ext cx="6181725" cy="990600"/>
          </a:xfrm>
          <a:prstGeom prst="rect">
            <a:avLst/>
          </a:prstGeom>
        </p:spPr>
      </p:pic>
      <p:pic>
        <p:nvPicPr>
          <p:cNvPr id="6" name="Picture 5" descr="Chart, treemap chart&#10;&#10;Description automatically generated">
            <a:extLst>
              <a:ext uri="{FF2B5EF4-FFF2-40B4-BE49-F238E27FC236}">
                <a16:creationId xmlns:a16="http://schemas.microsoft.com/office/drawing/2014/main" id="{A970FFB3-7309-4CE8-AB65-4B0C53CBBE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180" y="1566923"/>
            <a:ext cx="11499640" cy="4925952"/>
          </a:xfrm>
          <a:prstGeom prst="rect">
            <a:avLst/>
          </a:prstGeom>
        </p:spPr>
      </p:pic>
    </p:spTree>
    <p:extLst>
      <p:ext uri="{BB962C8B-B14F-4D97-AF65-F5344CB8AC3E}">
        <p14:creationId xmlns:p14="http://schemas.microsoft.com/office/powerpoint/2010/main" val="213147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2419</TotalTime>
  <Words>1859</Words>
  <Application>Microsoft Office PowerPoint</Application>
  <PresentationFormat>Widescreen</PresentationFormat>
  <Paragraphs>151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vt:lpstr>
      <vt:lpstr>Office Theme</vt:lpstr>
      <vt:lpstr>Comparative Analysis of the Ragnar Locker Ransomware</vt:lpstr>
      <vt:lpstr>Aims and Objectives</vt:lpstr>
      <vt:lpstr>Novel Approaches to Cybercrime</vt:lpstr>
      <vt:lpstr>Overview of  Background Research</vt:lpstr>
      <vt:lpstr>Analysis Methodology</vt:lpstr>
      <vt:lpstr>Key Result 1</vt:lpstr>
      <vt:lpstr>Key Result 2</vt:lpstr>
      <vt:lpstr>Key Result 3</vt:lpstr>
      <vt:lpstr>Key Results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Marthe Brendefur</dc:creator>
  <cp:lastModifiedBy>Marthe Brendefur / NORMA Cyber</cp:lastModifiedBy>
  <cp:revision>59</cp:revision>
  <dcterms:created xsi:type="dcterms:W3CDTF">2021-04-23T13:18:01Z</dcterms:created>
  <dcterms:modified xsi:type="dcterms:W3CDTF">2021-05-14T10:11:17Z</dcterms:modified>
</cp:coreProperties>
</file>