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 id="273" r:id="rId16"/>
    <p:sldId id="274" r:id="rId17"/>
    <p:sldId id="265" r:id="rId18"/>
    <p:sldId id="264" r:id="rId19"/>
    <p:sldId id="287" r:id="rId20"/>
    <p:sldId id="288" r:id="rId21"/>
    <p:sldId id="289" r:id="rId22"/>
    <p:sldId id="290" r:id="rId23"/>
    <p:sldId id="291" r:id="rId24"/>
    <p:sldId id="276"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2020-05-14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2020-05-14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2020-05-14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2020-05-14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2020-05-14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2020-05-14</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2020-05-14</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database/121/LNPLS/controlstatements.htm#LNPLS411" TargetMode="External"/><Relationship Id="rId2" Type="http://schemas.openxmlformats.org/officeDocument/2006/relationships/hyperlink" Target="https://docs.oracle.com/cd/B28359_01/appdev.111/b28843/tdddg_procedures.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Store Procedure/</a:t>
            </a:r>
            <a:r>
              <a:rPr lang="en-US" altLang="en-US" dirty="0" err="1"/>
              <a:t>Functiond</a:t>
            </a:r>
            <a:r>
              <a:rPr lang="en-US" altLang="en-US" dirty="0"/>
              <a:t/>
            </a:r>
            <a:br>
              <a:rPr lang="en-US" altLang="en-US" dirty="0"/>
            </a:br>
            <a:r>
              <a:rPr lang="en-US" altLang="en-US" dirty="0"/>
              <a:t>PL/SQL</a:t>
            </a:r>
            <a:endParaRPr lang="en-CA" dirty="0"/>
          </a:p>
        </p:txBody>
      </p:sp>
      <p:sp>
        <p:nvSpPr>
          <p:cNvPr id="3" name="Subtitle 2"/>
          <p:cNvSpPr>
            <a:spLocks noGrp="1"/>
          </p:cNvSpPr>
          <p:nvPr>
            <p:ph type="subTitle" idx="1"/>
          </p:nvPr>
        </p:nvSpPr>
        <p:spPr/>
        <p:txBody>
          <a:bodyPr/>
          <a:lstStyle/>
          <a:p>
            <a:pPr algn="ctr"/>
            <a:r>
              <a:rPr lang="en-US" dirty="0"/>
              <a:t>Lecture 07</a:t>
            </a:r>
          </a:p>
          <a:p>
            <a:pPr algn="ctr"/>
            <a:r>
              <a:rPr lang="en-US" sz="1600" dirty="0">
                <a:hlinkClick r:id="rId2"/>
              </a:rPr>
              <a:t>https://docs.oracle.com/cd/B28359_01/appdev.111/b28843/tdddg_procedures.htm</a:t>
            </a:r>
            <a:endParaRPr lang="en-US" sz="1600" dirty="0"/>
          </a:p>
          <a:p>
            <a:pPr algn="ctr"/>
            <a:r>
              <a:rPr lang="en-US" sz="1600" dirty="0">
                <a:hlinkClick r:id="rId3"/>
              </a:rPr>
              <a:t>https://docs.oracle.com/database/121/LNPLS/controlstatements.htm#LNPLS411</a:t>
            </a:r>
            <a:endParaRPr lang="en-CA" sz="1600"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9785-DF87-41A7-8F0E-54302F307AA3}"/>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161E23DD-0C77-4CB0-A7CB-00A00B917A87}"/>
              </a:ext>
            </a:extLst>
          </p:cNvPr>
          <p:cNvSpPr>
            <a:spLocks noGrp="1"/>
          </p:cNvSpPr>
          <p:nvPr>
            <p:ph idx="1"/>
          </p:nvPr>
        </p:nvSpPr>
        <p:spPr>
          <a:xfrm>
            <a:off x="1261872" y="1828801"/>
            <a:ext cx="8595360" cy="1073887"/>
          </a:xfrm>
        </p:spPr>
        <p:txBody>
          <a:bodyPr/>
          <a:lstStyle/>
          <a:p>
            <a:r>
              <a:rPr lang="en-US" dirty="0"/>
              <a:t>Exception part handles the errors occurred during the execution of a PL/SQL block.</a:t>
            </a:r>
          </a:p>
          <a:p>
            <a:pPr lvl="1"/>
            <a:r>
              <a:rPr lang="en-US" dirty="0"/>
              <a:t>See the following PL/SQL block:</a:t>
            </a:r>
          </a:p>
        </p:txBody>
      </p:sp>
      <p:sp>
        <p:nvSpPr>
          <p:cNvPr id="4" name="TextBox 3">
            <a:extLst>
              <a:ext uri="{FF2B5EF4-FFF2-40B4-BE49-F238E27FC236}">
                <a16:creationId xmlns:a16="http://schemas.microsoft.com/office/drawing/2014/main" id="{C9A48695-8246-4D13-AB79-8FE082FA15A5}"/>
              </a:ext>
            </a:extLst>
          </p:cNvPr>
          <p:cNvSpPr txBox="1"/>
          <p:nvPr/>
        </p:nvSpPr>
        <p:spPr>
          <a:xfrm>
            <a:off x="1463893" y="2759151"/>
            <a:ext cx="6138388" cy="2462213"/>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NUMBER := 20;</a:t>
            </a:r>
          </a:p>
          <a:p>
            <a:r>
              <a:rPr lang="en-US" sz="1400" dirty="0">
                <a:latin typeface="Courier New" panose="02070309020205020404" pitchFamily="49" charset="0"/>
                <a:cs typeface="Courier New" panose="02070309020205020404" pitchFamily="49" charset="0"/>
              </a:rPr>
              <a:t>  value_2 NUMBER := 0;</a:t>
            </a:r>
          </a:p>
          <a:p>
            <a:r>
              <a:rPr lang="en-US" sz="1400" dirty="0">
                <a:latin typeface="Courier New" panose="02070309020205020404" pitchFamily="49" charset="0"/>
                <a:cs typeface="Courier New" panose="02070309020205020404" pitchFamily="49" charset="0"/>
              </a:rPr>
              <a:t>  division NUMBER;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('division: ' || division);</a:t>
            </a:r>
          </a:p>
          <a:p>
            <a:r>
              <a:rPr lang="en-US" sz="14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E44A487-0C8C-4131-89A9-C3D7E5F48157}"/>
              </a:ext>
            </a:extLst>
          </p:cNvPr>
          <p:cNvSpPr txBox="1">
            <a:spLocks/>
          </p:cNvSpPr>
          <p:nvPr/>
        </p:nvSpPr>
        <p:spPr>
          <a:xfrm>
            <a:off x="1265413" y="5139082"/>
            <a:ext cx="8595360" cy="411113"/>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execution of the above code stops with an error. See the following output:</a:t>
            </a:r>
          </a:p>
        </p:txBody>
      </p:sp>
      <p:sp>
        <p:nvSpPr>
          <p:cNvPr id="6" name="TextBox 5">
            <a:extLst>
              <a:ext uri="{FF2B5EF4-FFF2-40B4-BE49-F238E27FC236}">
                <a16:creationId xmlns:a16="http://schemas.microsoft.com/office/drawing/2014/main" id="{D1C30BE3-305E-4140-AE23-C26C12271698}"/>
              </a:ext>
            </a:extLst>
          </p:cNvPr>
          <p:cNvSpPr txBox="1"/>
          <p:nvPr/>
        </p:nvSpPr>
        <p:spPr>
          <a:xfrm>
            <a:off x="1477924" y="5539562"/>
            <a:ext cx="7038754" cy="120032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Error report:</a:t>
            </a:r>
          </a:p>
          <a:p>
            <a:r>
              <a:rPr lang="en-US" sz="1200" dirty="0">
                <a:latin typeface="Courier New" panose="02070309020205020404" pitchFamily="49" charset="0"/>
                <a:cs typeface="Courier New" panose="02070309020205020404" pitchFamily="49" charset="0"/>
              </a:rPr>
              <a:t>ORA-01476: divisor is equal to zero</a:t>
            </a:r>
          </a:p>
          <a:p>
            <a:r>
              <a:rPr lang="en-US" sz="1200" dirty="0">
                <a:latin typeface="Courier New" panose="02070309020205020404" pitchFamily="49" charset="0"/>
                <a:cs typeface="Courier New" panose="02070309020205020404" pitchFamily="49" charset="0"/>
              </a:rPr>
              <a:t>ORA-06512: at line 8</a:t>
            </a:r>
          </a:p>
          <a:p>
            <a:r>
              <a:rPr lang="en-US" sz="1200" dirty="0">
                <a:latin typeface="Courier New" panose="02070309020205020404" pitchFamily="49" charset="0"/>
                <a:cs typeface="Courier New" panose="02070309020205020404" pitchFamily="49" charset="0"/>
              </a:rPr>
              <a:t>01476. 00000 -  "divisor is equal to zero"</a:t>
            </a:r>
          </a:p>
          <a:p>
            <a:r>
              <a:rPr lang="en-US" sz="1200" dirty="0">
                <a:latin typeface="Courier New" panose="02070309020205020404" pitchFamily="49" charset="0"/>
                <a:cs typeface="Courier New" panose="02070309020205020404" pitchFamily="49" charset="0"/>
              </a:rPr>
              <a:t>*Cause:    </a:t>
            </a:r>
          </a:p>
          <a:p>
            <a:r>
              <a:rPr lang="en-US" sz="1200" dirty="0">
                <a:latin typeface="Courier New" panose="02070309020205020404" pitchFamily="49" charset="0"/>
                <a:cs typeface="Courier New" panose="02070309020205020404" pitchFamily="49" charset="0"/>
              </a:rPr>
              <a:t>*Action:</a:t>
            </a:r>
          </a:p>
        </p:txBody>
      </p:sp>
    </p:spTree>
    <p:extLst>
      <p:ext uri="{BB962C8B-B14F-4D97-AF65-F5344CB8AC3E}">
        <p14:creationId xmlns:p14="http://schemas.microsoft.com/office/powerpoint/2010/main" val="46578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C0E8-D76C-4EC4-BA4B-6597AC10025E}"/>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431FBA42-569D-4AD8-8B9C-733B6725BD3E}"/>
              </a:ext>
            </a:extLst>
          </p:cNvPr>
          <p:cNvSpPr>
            <a:spLocks noGrp="1"/>
          </p:cNvSpPr>
          <p:nvPr>
            <p:ph idx="1"/>
          </p:nvPr>
        </p:nvSpPr>
        <p:spPr>
          <a:xfrm>
            <a:off x="1261872" y="1828801"/>
            <a:ext cx="8595360" cy="680484"/>
          </a:xfrm>
        </p:spPr>
        <p:txBody>
          <a:bodyPr/>
          <a:lstStyle/>
          <a:p>
            <a:r>
              <a:rPr lang="en-US" dirty="0"/>
              <a:t>To handle the exception errors, we use EXCEPTION section. WE add this section to handle the error in the code from previous slide:</a:t>
            </a:r>
          </a:p>
        </p:txBody>
      </p:sp>
      <p:sp>
        <p:nvSpPr>
          <p:cNvPr id="4" name="TextBox 3">
            <a:extLst>
              <a:ext uri="{FF2B5EF4-FFF2-40B4-BE49-F238E27FC236}">
                <a16:creationId xmlns:a16="http://schemas.microsoft.com/office/drawing/2014/main" id="{45578DA9-F9ED-4671-8DA4-8C1D34E7D373}"/>
              </a:ext>
            </a:extLst>
          </p:cNvPr>
          <p:cNvSpPr txBox="1"/>
          <p:nvPr/>
        </p:nvSpPr>
        <p:spPr>
          <a:xfrm>
            <a:off x="1431996" y="2529801"/>
            <a:ext cx="6744444"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20;</a:t>
            </a:r>
          </a:p>
          <a:p>
            <a:r>
              <a:rPr lang="en-US" sz="1400" dirty="0">
                <a:latin typeface="Courier New" panose="02070309020205020404" pitchFamily="49" charset="0"/>
                <a:cs typeface="Courier New" panose="02070309020205020404" pitchFamily="49" charset="0"/>
              </a:rPr>
              <a:t>  value_2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division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DBMS_OUTPUT.PUT_LINE ('division: ' || division);</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b="1" dirty="0">
                <a:latin typeface="Courier New" panose="02070309020205020404" pitchFamily="49" charset="0"/>
                <a:cs typeface="Courier New" panose="02070309020205020404" pitchFamily="49" charset="0"/>
              </a:rPr>
              <a:t>  THEN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6FA6B77-781A-45B4-B3E9-ACEEBF6A4315}"/>
              </a:ext>
            </a:extLst>
          </p:cNvPr>
          <p:cNvSpPr txBox="1">
            <a:spLocks/>
          </p:cNvSpPr>
          <p:nvPr/>
        </p:nvSpPr>
        <p:spPr>
          <a:xfrm>
            <a:off x="1265413" y="5117812"/>
            <a:ext cx="8595360" cy="680484"/>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See the output with exception handling:</a:t>
            </a:r>
          </a:p>
          <a:p>
            <a:r>
              <a:rPr lang="en-US" dirty="0"/>
              <a:t>You can also check the following exception:</a:t>
            </a:r>
          </a:p>
        </p:txBody>
      </p:sp>
      <p:sp>
        <p:nvSpPr>
          <p:cNvPr id="6" name="TextBox 5">
            <a:extLst>
              <a:ext uri="{FF2B5EF4-FFF2-40B4-BE49-F238E27FC236}">
                <a16:creationId xmlns:a16="http://schemas.microsoft.com/office/drawing/2014/main" id="{CCA7DCCE-1829-478E-B0FC-0D7851CEBF99}"/>
              </a:ext>
            </a:extLst>
          </p:cNvPr>
          <p:cNvSpPr txBox="1"/>
          <p:nvPr/>
        </p:nvSpPr>
        <p:spPr>
          <a:xfrm>
            <a:off x="6336155" y="5122113"/>
            <a:ext cx="704215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Error!</a:t>
            </a:r>
          </a:p>
        </p:txBody>
      </p:sp>
      <p:sp>
        <p:nvSpPr>
          <p:cNvPr id="7" name="TextBox 6">
            <a:extLst>
              <a:ext uri="{FF2B5EF4-FFF2-40B4-BE49-F238E27FC236}">
                <a16:creationId xmlns:a16="http://schemas.microsoft.com/office/drawing/2014/main" id="{E9D6E618-325B-4EF5-B7DD-EC5AFFB1BB91}"/>
              </a:ext>
            </a:extLst>
          </p:cNvPr>
          <p:cNvSpPr txBox="1"/>
          <p:nvPr/>
        </p:nvSpPr>
        <p:spPr>
          <a:xfrm>
            <a:off x="1431996" y="5798296"/>
            <a:ext cx="5730949"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ZERO_DIVIDE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('Divider is zero!');</a:t>
            </a:r>
          </a:p>
        </p:txBody>
      </p:sp>
    </p:spTree>
    <p:extLst>
      <p:ext uri="{BB962C8B-B14F-4D97-AF65-F5344CB8AC3E}">
        <p14:creationId xmlns:p14="http://schemas.microsoft.com/office/powerpoint/2010/main" val="346451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2A5B-03F5-4DB0-BDAC-B7F31D11E6C7}"/>
              </a:ext>
            </a:extLst>
          </p:cNvPr>
          <p:cNvSpPr>
            <a:spLocks noGrp="1"/>
          </p:cNvSpPr>
          <p:nvPr>
            <p:ph type="title"/>
          </p:nvPr>
        </p:nvSpPr>
        <p:spPr/>
        <p:txBody>
          <a:bodyPr/>
          <a:lstStyle/>
          <a:p>
            <a:r>
              <a:rPr lang="en-US" dirty="0"/>
              <a:t>SELECT INTO</a:t>
            </a:r>
          </a:p>
        </p:txBody>
      </p:sp>
      <p:sp>
        <p:nvSpPr>
          <p:cNvPr id="3" name="Content Placeholder 2">
            <a:extLst>
              <a:ext uri="{FF2B5EF4-FFF2-40B4-BE49-F238E27FC236}">
                <a16:creationId xmlns:a16="http://schemas.microsoft.com/office/drawing/2014/main" id="{15693DD8-5F21-48FF-AB71-2F7859ABCD9C}"/>
              </a:ext>
            </a:extLst>
          </p:cNvPr>
          <p:cNvSpPr>
            <a:spLocks noGrp="1"/>
          </p:cNvSpPr>
          <p:nvPr>
            <p:ph idx="1"/>
          </p:nvPr>
        </p:nvSpPr>
        <p:spPr>
          <a:xfrm>
            <a:off x="1261872" y="1828800"/>
            <a:ext cx="8595360" cy="850605"/>
          </a:xfrm>
        </p:spPr>
        <p:txBody>
          <a:bodyPr/>
          <a:lstStyle/>
          <a:p>
            <a:r>
              <a:rPr lang="en-US" dirty="0"/>
              <a:t>IN PL/SQL, you can use SELECT INTO statement to store data from a single row fetch by a SELECT statement. </a:t>
            </a:r>
          </a:p>
        </p:txBody>
      </p:sp>
      <p:sp>
        <p:nvSpPr>
          <p:cNvPr id="4" name="TextBox 3">
            <a:extLst>
              <a:ext uri="{FF2B5EF4-FFF2-40B4-BE49-F238E27FC236}">
                <a16:creationId xmlns:a16="http://schemas.microsoft.com/office/drawing/2014/main" id="{4710A8B5-471C-4459-A4EF-3E74AA47A2B2}"/>
              </a:ext>
            </a:extLst>
          </p:cNvPr>
          <p:cNvSpPr txBox="1"/>
          <p:nvPr/>
        </p:nvSpPr>
        <p:spPr>
          <a:xfrm>
            <a:off x="1446028" y="2573072"/>
            <a:ext cx="6783572" cy="1169551"/>
          </a:xfrm>
          <a:prstGeom prst="rect">
            <a:avLst/>
          </a:prstGeom>
          <a:noFill/>
        </p:spPr>
        <p:txBody>
          <a:bodyPr wrap="square" rtlCol="0">
            <a:spAutoFit/>
          </a:bodyPr>
          <a:lstStyle/>
          <a:p>
            <a:pPr latinLnBrk="1"/>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column_list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variable_list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table_name</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condition(s); </a:t>
            </a:r>
          </a:p>
          <a:p>
            <a:endParaRPr lang="en-US"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127F92FC-7802-4A5C-929A-222874F95A3B}"/>
              </a:ext>
            </a:extLst>
          </p:cNvPr>
          <p:cNvSpPr txBox="1">
            <a:spLocks/>
          </p:cNvSpPr>
          <p:nvPr/>
        </p:nvSpPr>
        <p:spPr>
          <a:xfrm>
            <a:off x="1261872" y="3763143"/>
            <a:ext cx="8595360" cy="149997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TOO_MANY_ROWS exception</a:t>
            </a:r>
          </a:p>
          <a:p>
            <a:pPr lvl="1"/>
            <a:r>
              <a:rPr lang="en-US" dirty="0"/>
              <a:t>An exception will occur if the SELECT statement returns more than one row.</a:t>
            </a:r>
          </a:p>
          <a:p>
            <a:r>
              <a:rPr lang="en-US" dirty="0"/>
              <a:t>NO_DATA_FOUND exception</a:t>
            </a:r>
          </a:p>
          <a:p>
            <a:pPr lvl="1"/>
            <a:r>
              <a:rPr lang="en-US" dirty="0"/>
              <a:t>An exception will occur if the SELECT statement returns no data. </a:t>
            </a:r>
          </a:p>
        </p:txBody>
      </p:sp>
    </p:spTree>
    <p:extLst>
      <p:ext uri="{BB962C8B-B14F-4D97-AF65-F5344CB8AC3E}">
        <p14:creationId xmlns:p14="http://schemas.microsoft.com/office/powerpoint/2010/main" val="418138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30C0-4390-4ED8-97D5-CF52A10AA5D8}"/>
              </a:ext>
            </a:extLst>
          </p:cNvPr>
          <p:cNvSpPr>
            <a:spLocks noGrp="1"/>
          </p:cNvSpPr>
          <p:nvPr>
            <p:ph type="title"/>
          </p:nvPr>
        </p:nvSpPr>
        <p:spPr/>
        <p:txBody>
          <a:bodyPr/>
          <a:lstStyle/>
          <a:p>
            <a:r>
              <a:rPr lang="en-US" dirty="0"/>
              <a:t>SELECT INTO (Example)</a:t>
            </a:r>
          </a:p>
        </p:txBody>
      </p:sp>
      <p:sp>
        <p:nvSpPr>
          <p:cNvPr id="3" name="Content Placeholder 2">
            <a:extLst>
              <a:ext uri="{FF2B5EF4-FFF2-40B4-BE49-F238E27FC236}">
                <a16:creationId xmlns:a16="http://schemas.microsoft.com/office/drawing/2014/main" id="{0FFF7A6C-8E5A-4070-A163-A3AEE777C240}"/>
              </a:ext>
            </a:extLst>
          </p:cNvPr>
          <p:cNvSpPr>
            <a:spLocks noGrp="1"/>
          </p:cNvSpPr>
          <p:nvPr>
            <p:ph idx="1"/>
          </p:nvPr>
        </p:nvSpPr>
        <p:spPr>
          <a:xfrm>
            <a:off x="1261872" y="1828801"/>
            <a:ext cx="8595360" cy="797441"/>
          </a:xfrm>
        </p:spPr>
        <p:txBody>
          <a:bodyPr/>
          <a:lstStyle/>
          <a:p>
            <a:r>
              <a:rPr lang="en-US" dirty="0"/>
              <a:t>The following PL/SQL code searches for a specific product by its product ID and displays the product ID and the product name for that product.</a:t>
            </a:r>
          </a:p>
        </p:txBody>
      </p:sp>
      <p:sp>
        <p:nvSpPr>
          <p:cNvPr id="4" name="TextBox 3">
            <a:extLst>
              <a:ext uri="{FF2B5EF4-FFF2-40B4-BE49-F238E27FC236}">
                <a16:creationId xmlns:a16="http://schemas.microsoft.com/office/drawing/2014/main" id="{C445E58D-C8C1-469A-BE37-56414A27E5C0}"/>
              </a:ext>
            </a:extLst>
          </p:cNvPr>
          <p:cNvSpPr txBox="1"/>
          <p:nvPr/>
        </p:nvSpPr>
        <p:spPr>
          <a:xfrm>
            <a:off x="1435397" y="2498646"/>
            <a:ext cx="7495954"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pPr algn="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products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4BE92B22-CC06-453B-8B33-915C7AAA81FF}"/>
              </a:ext>
            </a:extLst>
          </p:cNvPr>
          <p:cNvSpPr txBox="1">
            <a:spLocks/>
          </p:cNvSpPr>
          <p:nvPr/>
        </p:nvSpPr>
        <p:spPr>
          <a:xfrm>
            <a:off x="1265415" y="4915792"/>
            <a:ext cx="8595360" cy="47491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087C21F-5083-4566-9CA5-8644E82478D2}"/>
              </a:ext>
            </a:extLst>
          </p:cNvPr>
          <p:cNvSpPr txBox="1"/>
          <p:nvPr/>
        </p:nvSpPr>
        <p:spPr>
          <a:xfrm>
            <a:off x="1435397" y="5295010"/>
            <a:ext cx="656369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Product Name: Intel Xeon E5-2697 V4</a:t>
            </a:r>
          </a:p>
          <a:p>
            <a:r>
              <a:rPr lang="en-US" sz="1400" dirty="0">
                <a:latin typeface="Courier New" panose="02070309020205020404" pitchFamily="49" charset="0"/>
                <a:cs typeface="Courier New" panose="02070309020205020404" pitchFamily="49" charset="0"/>
              </a:rPr>
              <a:t>Product Price: 2554.99</a:t>
            </a:r>
          </a:p>
        </p:txBody>
      </p:sp>
    </p:spTree>
    <p:extLst>
      <p:ext uri="{BB962C8B-B14F-4D97-AF65-F5344CB8AC3E}">
        <p14:creationId xmlns:p14="http://schemas.microsoft.com/office/powerpoint/2010/main" val="98795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D7FD-5A49-44C0-9F57-7C25279AD53F}"/>
              </a:ext>
            </a:extLst>
          </p:cNvPr>
          <p:cNvSpPr>
            <a:spLocks noGrp="1"/>
          </p:cNvSpPr>
          <p:nvPr>
            <p:ph type="title"/>
          </p:nvPr>
        </p:nvSpPr>
        <p:spPr/>
        <p:txBody>
          <a:bodyPr/>
          <a:lstStyle/>
          <a:p>
            <a:r>
              <a:rPr lang="en-US" dirty="0"/>
              <a:t>TOO_MANY_ROWS Exception</a:t>
            </a:r>
          </a:p>
        </p:txBody>
      </p:sp>
      <p:sp>
        <p:nvSpPr>
          <p:cNvPr id="3" name="Content Placeholder 2">
            <a:extLst>
              <a:ext uri="{FF2B5EF4-FFF2-40B4-BE49-F238E27FC236}">
                <a16:creationId xmlns:a16="http://schemas.microsoft.com/office/drawing/2014/main" id="{A3FD49F2-B2E5-4F5C-BA9F-E8998FE04239}"/>
              </a:ext>
            </a:extLst>
          </p:cNvPr>
          <p:cNvSpPr>
            <a:spLocks noGrp="1"/>
          </p:cNvSpPr>
          <p:nvPr>
            <p:ph idx="1"/>
          </p:nvPr>
        </p:nvSpPr>
        <p:spPr>
          <a:xfrm>
            <a:off x="1261872" y="1828800"/>
            <a:ext cx="8595360" cy="1325562"/>
          </a:xfrm>
        </p:spPr>
        <p:txBody>
          <a:bodyPr>
            <a:normAutofit fontScale="92500" lnSpcReduction="20000"/>
          </a:bodyPr>
          <a:lstStyle/>
          <a:p>
            <a:r>
              <a:rPr lang="en-US" dirty="0"/>
              <a:t>In SELECT INTO statement, an exception occurs if the result of the fetched data includes more than one row.</a:t>
            </a:r>
          </a:p>
          <a:p>
            <a:r>
              <a:rPr lang="en-US" dirty="0"/>
              <a:t>We change the condition to search for products with category 2. Since, we have many products in this category, the SELECT INTO statement fetches more than one row and raised an exception. See the following code</a:t>
            </a:r>
          </a:p>
        </p:txBody>
      </p:sp>
      <p:sp>
        <p:nvSpPr>
          <p:cNvPr id="4" name="TextBox 3">
            <a:extLst>
              <a:ext uri="{FF2B5EF4-FFF2-40B4-BE49-F238E27FC236}">
                <a16:creationId xmlns:a16="http://schemas.microsoft.com/office/drawing/2014/main" id="{DC869010-B6AE-4BB0-89D4-015144AD7A09}"/>
              </a:ext>
            </a:extLst>
          </p:cNvPr>
          <p:cNvSpPr txBox="1"/>
          <p:nvPr/>
        </p:nvSpPr>
        <p:spPr>
          <a:xfrm>
            <a:off x="1360967" y="3115332"/>
            <a:ext cx="7155712" cy="212365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VARCHAR2</a:t>
            </a:r>
            <a:r>
              <a:rPr lang="en-US" sz="1200" dirty="0">
                <a:latin typeface="Courier New" panose="02070309020205020404" pitchFamily="49" charset="0"/>
                <a:cs typeface="Courier New" panose="02070309020205020404" pitchFamily="49" charset="0"/>
              </a:rPr>
              <a:t>(255 BYTE);</a:t>
            </a:r>
          </a:p>
          <a:p>
            <a:r>
              <a:rPr lang="en-US" sz="1200" dirty="0">
                <a:latin typeface="Courier New" panose="02070309020205020404" pitchFamily="49" charset="0"/>
                <a:cs typeface="Courier New" panose="02070309020205020404" pitchFamily="49" charset="0"/>
              </a:rPr>
              <a:t>  price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(9,2);</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List_price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price</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products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Name: ' ||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Price: ' || price);</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2EDBD6A6-DABB-4C00-BA41-CE4E0AFDCCD9}"/>
              </a:ext>
            </a:extLst>
          </p:cNvPr>
          <p:cNvSpPr txBox="1">
            <a:spLocks/>
          </p:cNvSpPr>
          <p:nvPr/>
        </p:nvSpPr>
        <p:spPr>
          <a:xfrm>
            <a:off x="1265414" y="5252473"/>
            <a:ext cx="8595360" cy="4146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0ED340BD-5498-4BD3-9464-213CC38394BE}"/>
              </a:ext>
            </a:extLst>
          </p:cNvPr>
          <p:cNvSpPr txBox="1"/>
          <p:nvPr/>
        </p:nvSpPr>
        <p:spPr>
          <a:xfrm>
            <a:off x="2636873" y="5166673"/>
            <a:ext cx="4476307" cy="1631216"/>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Error report:</a:t>
            </a:r>
          </a:p>
          <a:p>
            <a:r>
              <a:rPr lang="en-US" sz="1000" dirty="0">
                <a:latin typeface="Courier New" panose="02070309020205020404" pitchFamily="49" charset="0"/>
                <a:cs typeface="Courier New" panose="02070309020205020404" pitchFamily="49" charset="0"/>
              </a:rPr>
              <a:t>ORA-01422: exact fetch returns more than requested number of rows</a:t>
            </a:r>
          </a:p>
          <a:p>
            <a:r>
              <a:rPr lang="en-US" sz="1000" dirty="0">
                <a:latin typeface="Courier New" panose="02070309020205020404" pitchFamily="49" charset="0"/>
                <a:cs typeface="Courier New" panose="02070309020205020404" pitchFamily="49" charset="0"/>
              </a:rPr>
              <a:t>ORA-06512: at line 6</a:t>
            </a:r>
          </a:p>
          <a:p>
            <a:r>
              <a:rPr lang="en-US" sz="1000" dirty="0">
                <a:latin typeface="Courier New" panose="02070309020205020404" pitchFamily="49" charset="0"/>
                <a:cs typeface="Courier New" panose="02070309020205020404" pitchFamily="49" charset="0"/>
              </a:rPr>
              <a:t>01422. 00000 -  "</a:t>
            </a:r>
            <a:r>
              <a:rPr lang="en-US" sz="1000" b="1" dirty="0">
                <a:solidFill>
                  <a:srgbClr val="FF0000"/>
                </a:solidFill>
                <a:latin typeface="Courier New" panose="02070309020205020404" pitchFamily="49" charset="0"/>
                <a:cs typeface="Courier New" panose="02070309020205020404" pitchFamily="49" charset="0"/>
              </a:rPr>
              <a:t>exact fetch returns more than requested number of rows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*Cause:    The number specified in exact fetch is less than the rows returned.</a:t>
            </a:r>
          </a:p>
          <a:p>
            <a:r>
              <a:rPr lang="en-US" sz="1000" dirty="0">
                <a:latin typeface="Courier New" panose="02070309020205020404" pitchFamily="49" charset="0"/>
                <a:cs typeface="Courier New" panose="02070309020205020404" pitchFamily="49" charset="0"/>
              </a:rPr>
              <a:t>*Action:   Rewrite the query or change number of rows requested</a:t>
            </a:r>
          </a:p>
        </p:txBody>
      </p:sp>
    </p:spTree>
    <p:extLst>
      <p:ext uri="{BB962C8B-B14F-4D97-AF65-F5344CB8AC3E}">
        <p14:creationId xmlns:p14="http://schemas.microsoft.com/office/powerpoint/2010/main" val="37241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5537-DA50-477E-ABAE-322FE130C88B}"/>
              </a:ext>
            </a:extLst>
          </p:cNvPr>
          <p:cNvSpPr>
            <a:spLocks noGrp="1"/>
          </p:cNvSpPr>
          <p:nvPr>
            <p:ph type="title"/>
          </p:nvPr>
        </p:nvSpPr>
        <p:spPr/>
        <p:txBody>
          <a:bodyPr>
            <a:normAutofit/>
          </a:bodyPr>
          <a:lstStyle/>
          <a:p>
            <a:r>
              <a:rPr lang="en-US" sz="4000" dirty="0"/>
              <a:t>TOO_MANY_ROWS Exception Handling</a:t>
            </a:r>
          </a:p>
        </p:txBody>
      </p:sp>
      <p:sp>
        <p:nvSpPr>
          <p:cNvPr id="3" name="Content Placeholder 2">
            <a:extLst>
              <a:ext uri="{FF2B5EF4-FFF2-40B4-BE49-F238E27FC236}">
                <a16:creationId xmlns:a16="http://schemas.microsoft.com/office/drawing/2014/main" id="{8B519502-7537-46D1-8CF0-C0FA75785A8A}"/>
              </a:ext>
            </a:extLst>
          </p:cNvPr>
          <p:cNvSpPr>
            <a:spLocks noGrp="1"/>
          </p:cNvSpPr>
          <p:nvPr>
            <p:ph idx="1"/>
          </p:nvPr>
        </p:nvSpPr>
        <p:spPr>
          <a:xfrm>
            <a:off x="1261872" y="1828800"/>
            <a:ext cx="8595360" cy="818707"/>
          </a:xfrm>
        </p:spPr>
        <p:txBody>
          <a:bodyPr/>
          <a:lstStyle/>
          <a:p>
            <a:r>
              <a:rPr lang="en-US" dirty="0"/>
              <a:t>We use the EXCEPTION section to handle the error of the PL/SQL block from the previous slide.</a:t>
            </a:r>
          </a:p>
        </p:txBody>
      </p:sp>
      <p:sp>
        <p:nvSpPr>
          <p:cNvPr id="4" name="TextBox 3">
            <a:extLst>
              <a:ext uri="{FF2B5EF4-FFF2-40B4-BE49-F238E27FC236}">
                <a16:creationId xmlns:a16="http://schemas.microsoft.com/office/drawing/2014/main" id="{6724D8A0-FE54-4F08-BC3A-A5D95B88B7B7}"/>
              </a:ext>
            </a:extLst>
          </p:cNvPr>
          <p:cNvSpPr txBox="1"/>
          <p:nvPr/>
        </p:nvSpPr>
        <p:spPr>
          <a:xfrm>
            <a:off x="1442628" y="2498645"/>
            <a:ext cx="7924658"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products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TOO_MANY_ROWS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('Too Many Rows Returned!');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DB881AB-0837-40C3-934A-6F7A8CBE43A7}"/>
              </a:ext>
            </a:extLst>
          </p:cNvPr>
          <p:cNvSpPr txBox="1">
            <a:spLocks/>
          </p:cNvSpPr>
          <p:nvPr/>
        </p:nvSpPr>
        <p:spPr>
          <a:xfrm>
            <a:off x="1265410" y="5691972"/>
            <a:ext cx="8595360" cy="37921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FAE6A5D7-0347-49CD-8A6E-6C6745DA9704}"/>
              </a:ext>
            </a:extLst>
          </p:cNvPr>
          <p:cNvSpPr txBox="1"/>
          <p:nvPr/>
        </p:nvSpPr>
        <p:spPr>
          <a:xfrm>
            <a:off x="2546925" y="5851463"/>
            <a:ext cx="471022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Too Many Rows Returned!</a:t>
            </a:r>
          </a:p>
        </p:txBody>
      </p:sp>
    </p:spTree>
    <p:extLst>
      <p:ext uri="{BB962C8B-B14F-4D97-AF65-F5344CB8AC3E}">
        <p14:creationId xmlns:p14="http://schemas.microsoft.com/office/powerpoint/2010/main" val="56592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C99C-944D-4172-B74D-C324176F14A3}"/>
              </a:ext>
            </a:extLst>
          </p:cNvPr>
          <p:cNvSpPr>
            <a:spLocks noGrp="1"/>
          </p:cNvSpPr>
          <p:nvPr>
            <p:ph type="title"/>
          </p:nvPr>
        </p:nvSpPr>
        <p:spPr/>
        <p:txBody>
          <a:bodyPr/>
          <a:lstStyle/>
          <a:p>
            <a:r>
              <a:rPr lang="en-US" dirty="0"/>
              <a:t>NO_DATA_FOUND Exception</a:t>
            </a:r>
          </a:p>
        </p:txBody>
      </p:sp>
      <p:sp>
        <p:nvSpPr>
          <p:cNvPr id="3" name="Content Placeholder 2">
            <a:extLst>
              <a:ext uri="{FF2B5EF4-FFF2-40B4-BE49-F238E27FC236}">
                <a16:creationId xmlns:a16="http://schemas.microsoft.com/office/drawing/2014/main" id="{EFCBBC4F-04C8-466B-BFEC-06B428452A6B}"/>
              </a:ext>
            </a:extLst>
          </p:cNvPr>
          <p:cNvSpPr>
            <a:spLocks noGrp="1"/>
          </p:cNvSpPr>
          <p:nvPr>
            <p:ph idx="1"/>
          </p:nvPr>
        </p:nvSpPr>
        <p:spPr>
          <a:xfrm>
            <a:off x="1261872" y="1828801"/>
            <a:ext cx="8595360" cy="765543"/>
          </a:xfrm>
        </p:spPr>
        <p:txBody>
          <a:bodyPr/>
          <a:lstStyle/>
          <a:p>
            <a:r>
              <a:rPr lang="en-US" dirty="0"/>
              <a:t>IF the SELECT INTO does not fetch any data, the NO_DATA_FOUND exception is raised. The following PL/SQL block handles the exception. </a:t>
            </a:r>
          </a:p>
        </p:txBody>
      </p:sp>
      <p:sp>
        <p:nvSpPr>
          <p:cNvPr id="4" name="TextBox 3">
            <a:extLst>
              <a:ext uri="{FF2B5EF4-FFF2-40B4-BE49-F238E27FC236}">
                <a16:creationId xmlns:a16="http://schemas.microsoft.com/office/drawing/2014/main" id="{2AFEB91E-48BE-4A89-90EF-4BA16CF46D69}"/>
              </a:ext>
            </a:extLst>
          </p:cNvPr>
          <p:cNvSpPr txBox="1"/>
          <p:nvPr/>
        </p:nvSpPr>
        <p:spPr>
          <a:xfrm>
            <a:off x="1446027" y="2488014"/>
            <a:ext cx="8595360"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products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NO_DATA_FOUND</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('No Data Found!');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6B372BDE-408F-4D55-BE27-15D21964269C}"/>
              </a:ext>
            </a:extLst>
          </p:cNvPr>
          <p:cNvSpPr txBox="1">
            <a:spLocks/>
          </p:cNvSpPr>
          <p:nvPr/>
        </p:nvSpPr>
        <p:spPr>
          <a:xfrm>
            <a:off x="1265412" y="5691972"/>
            <a:ext cx="8595360" cy="76554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6" name="TextBox 5">
            <a:extLst>
              <a:ext uri="{FF2B5EF4-FFF2-40B4-BE49-F238E27FC236}">
                <a16:creationId xmlns:a16="http://schemas.microsoft.com/office/drawing/2014/main" id="{0E3643C6-C7C0-4094-8845-F3B32EEFB977}"/>
              </a:ext>
            </a:extLst>
          </p:cNvPr>
          <p:cNvSpPr txBox="1"/>
          <p:nvPr/>
        </p:nvSpPr>
        <p:spPr>
          <a:xfrm>
            <a:off x="2331228" y="5962362"/>
            <a:ext cx="430618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No Data Found!</a:t>
            </a:r>
          </a:p>
        </p:txBody>
      </p:sp>
    </p:spTree>
    <p:extLst>
      <p:ext uri="{BB962C8B-B14F-4D97-AF65-F5344CB8AC3E}">
        <p14:creationId xmlns:p14="http://schemas.microsoft.com/office/powerpoint/2010/main" val="383687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49C3-D5C1-4019-8CF7-1C0C851C12E8}"/>
              </a:ext>
            </a:extLst>
          </p:cNvPr>
          <p:cNvSpPr>
            <a:spLocks noGrp="1"/>
          </p:cNvSpPr>
          <p:nvPr>
            <p:ph type="title"/>
          </p:nvPr>
        </p:nvSpPr>
        <p:spPr/>
        <p:txBody>
          <a:bodyPr/>
          <a:lstStyle/>
          <a:p>
            <a:r>
              <a:rPr lang="en-US" dirty="0"/>
              <a:t>Your First Procedure</a:t>
            </a:r>
          </a:p>
        </p:txBody>
      </p:sp>
      <p:sp>
        <p:nvSpPr>
          <p:cNvPr id="3" name="Content Placeholder 2">
            <a:extLst>
              <a:ext uri="{FF2B5EF4-FFF2-40B4-BE49-F238E27FC236}">
                <a16:creationId xmlns:a16="http://schemas.microsoft.com/office/drawing/2014/main" id="{A7615F92-F53F-4EE1-82EA-F47926DAD7F5}"/>
              </a:ext>
            </a:extLst>
          </p:cNvPr>
          <p:cNvSpPr>
            <a:spLocks noGrp="1"/>
          </p:cNvSpPr>
          <p:nvPr>
            <p:ph idx="1"/>
          </p:nvPr>
        </p:nvSpPr>
        <p:spPr>
          <a:xfrm>
            <a:off x="1261872" y="1913861"/>
            <a:ext cx="8595360" cy="2711302"/>
          </a:xfrm>
        </p:spPr>
        <p:txBody>
          <a:bodyPr>
            <a:normAutofit fontScale="85000" lnSpcReduction="10000"/>
          </a:bodyPr>
          <a:lstStyle/>
          <a:p>
            <a:r>
              <a:rPr lang="en-US" dirty="0"/>
              <a:t>So far, we create and execute anonymous PL/SQL blocks. If a code is used from multiple programs or applications, you need to store them in your database. Stored PL/SQL blocks are known as stored procedures or stored functions.</a:t>
            </a:r>
          </a:p>
          <a:p>
            <a:r>
              <a:rPr lang="en-US" dirty="0"/>
              <a:t>The following simple procedure displays a text after execution. This stored procedure </a:t>
            </a:r>
          </a:p>
          <a:p>
            <a:endParaRPr lang="en-US" dirty="0"/>
          </a:p>
          <a:p>
            <a:endParaRPr lang="en-US" dirty="0"/>
          </a:p>
          <a:p>
            <a:endParaRPr lang="en-US" dirty="0"/>
          </a:p>
          <a:p>
            <a:r>
              <a:rPr lang="en-US" dirty="0"/>
              <a:t>To call the procedure you can execute the following code:</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EDE571F-735D-4EF9-9C6D-43F88B50C3D0}"/>
              </a:ext>
            </a:extLst>
          </p:cNvPr>
          <p:cNvSpPr txBox="1"/>
          <p:nvPr/>
        </p:nvSpPr>
        <p:spPr>
          <a:xfrm>
            <a:off x="1261872" y="3115361"/>
            <a:ext cx="8349961"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CREATE OR REPLACE PROCEDURE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 AS</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DBMS_OUTPUT.PUT_LINE ('Hello World!...');</a:t>
            </a:r>
          </a:p>
          <a:p>
            <a:r>
              <a:rPr lang="en-US" sz="1600" b="1" dirty="0">
                <a:latin typeface="Courier New" panose="02070309020205020404" pitchFamily="49" charset="0"/>
                <a:cs typeface="Courier New" panose="02070309020205020404" pitchFamily="49" charset="0"/>
              </a:rPr>
              <a:t>END;</a:t>
            </a:r>
          </a:p>
        </p:txBody>
      </p:sp>
      <p:sp>
        <p:nvSpPr>
          <p:cNvPr id="5" name="TextBox 4">
            <a:extLst>
              <a:ext uri="{FF2B5EF4-FFF2-40B4-BE49-F238E27FC236}">
                <a16:creationId xmlns:a16="http://schemas.microsoft.com/office/drawing/2014/main" id="{937396BF-6B86-4DD5-90E9-A43AEBF1DB89}"/>
              </a:ext>
            </a:extLst>
          </p:cNvPr>
          <p:cNvSpPr txBox="1"/>
          <p:nvPr/>
        </p:nvSpPr>
        <p:spPr>
          <a:xfrm>
            <a:off x="1261872" y="4625164"/>
            <a:ext cx="7180379"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p>
        </p:txBody>
      </p:sp>
      <p:sp>
        <p:nvSpPr>
          <p:cNvPr id="6" name="Content Placeholder 2">
            <a:extLst>
              <a:ext uri="{FF2B5EF4-FFF2-40B4-BE49-F238E27FC236}">
                <a16:creationId xmlns:a16="http://schemas.microsoft.com/office/drawing/2014/main" id="{811F7996-DCC4-4471-BC25-4AE14E04DA47}"/>
              </a:ext>
            </a:extLst>
          </p:cNvPr>
          <p:cNvSpPr txBox="1">
            <a:spLocks/>
          </p:cNvSpPr>
          <p:nvPr/>
        </p:nvSpPr>
        <p:spPr>
          <a:xfrm>
            <a:off x="1139172" y="5456161"/>
            <a:ext cx="8595360" cy="65756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stored procedure/function can be called in an application or in another PL/SQL procedure/function.</a:t>
            </a:r>
          </a:p>
        </p:txBody>
      </p:sp>
    </p:spTree>
    <p:extLst>
      <p:ext uri="{BB962C8B-B14F-4D97-AF65-F5344CB8AC3E}">
        <p14:creationId xmlns:p14="http://schemas.microsoft.com/office/powerpoint/2010/main" val="261518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21B5-7221-48F7-BA7F-E2E66928CD5B}"/>
              </a:ext>
            </a:extLst>
          </p:cNvPr>
          <p:cNvSpPr>
            <a:spLocks noGrp="1"/>
          </p:cNvSpPr>
          <p:nvPr>
            <p:ph type="title"/>
          </p:nvPr>
        </p:nvSpPr>
        <p:spPr/>
        <p:txBody>
          <a:bodyPr/>
          <a:lstStyle/>
          <a:p>
            <a:r>
              <a:rPr lang="en-US" dirty="0"/>
              <a:t>CREATE PROCEDURE Example 1</a:t>
            </a:r>
          </a:p>
        </p:txBody>
      </p:sp>
      <p:sp>
        <p:nvSpPr>
          <p:cNvPr id="3" name="Content Placeholder 2">
            <a:extLst>
              <a:ext uri="{FF2B5EF4-FFF2-40B4-BE49-F238E27FC236}">
                <a16:creationId xmlns:a16="http://schemas.microsoft.com/office/drawing/2014/main" id="{E4A8EBF8-BC19-4036-B5AA-729B353FDCEF}"/>
              </a:ext>
            </a:extLst>
          </p:cNvPr>
          <p:cNvSpPr>
            <a:spLocks noGrp="1"/>
          </p:cNvSpPr>
          <p:nvPr>
            <p:ph idx="1"/>
          </p:nvPr>
        </p:nvSpPr>
        <p:spPr>
          <a:xfrm>
            <a:off x="1261872" y="1945759"/>
            <a:ext cx="8595360" cy="637958"/>
          </a:xfrm>
        </p:spPr>
        <p:txBody>
          <a:bodyPr/>
          <a:lstStyle/>
          <a:p>
            <a:r>
              <a:rPr lang="en-US" dirty="0"/>
              <a:t>Create a new table named </a:t>
            </a:r>
            <a:r>
              <a:rPr lang="en-US" dirty="0" err="1"/>
              <a:t>new_employee</a:t>
            </a:r>
            <a:r>
              <a:rPr lang="en-US" dirty="0"/>
              <a:t> from the employees table. Execute the following procedure: </a:t>
            </a:r>
          </a:p>
        </p:txBody>
      </p:sp>
      <p:sp>
        <p:nvSpPr>
          <p:cNvPr id="4" name="TextBox 3">
            <a:extLst>
              <a:ext uri="{FF2B5EF4-FFF2-40B4-BE49-F238E27FC236}">
                <a16:creationId xmlns:a16="http://schemas.microsoft.com/office/drawing/2014/main" id="{329BD5A0-6D21-4BA1-8777-4FB98F5F2022}"/>
              </a:ext>
            </a:extLst>
          </p:cNvPr>
          <p:cNvSpPr txBox="1"/>
          <p:nvPr/>
        </p:nvSpPr>
        <p:spPr>
          <a:xfrm>
            <a:off x="1414137" y="2583716"/>
            <a:ext cx="8484781"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CREATE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 REPLACE PROCEDURE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 1080;</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DELETE FROM </a:t>
            </a:r>
            <a:r>
              <a:rPr lang="en-US" sz="1400" dirty="0" err="1">
                <a:latin typeface="Courier New" panose="02070309020205020404" pitchFamily="49" charset="0"/>
                <a:cs typeface="Courier New" panose="02070309020205020404" pitchFamily="49" charset="0"/>
              </a:rPr>
              <a:t>new_employee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F9012D25-C7A9-4BD1-9E23-ACF5B8E19154}"/>
              </a:ext>
            </a:extLst>
          </p:cNvPr>
          <p:cNvSpPr txBox="1"/>
          <p:nvPr/>
        </p:nvSpPr>
        <p:spPr>
          <a:xfrm>
            <a:off x="2491418" y="6098480"/>
            <a:ext cx="6507125"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p:txBody>
      </p:sp>
      <p:sp>
        <p:nvSpPr>
          <p:cNvPr id="7" name="Content Placeholder 2">
            <a:extLst>
              <a:ext uri="{FF2B5EF4-FFF2-40B4-BE49-F238E27FC236}">
                <a16:creationId xmlns:a16="http://schemas.microsoft.com/office/drawing/2014/main" id="{F804D8A5-65D7-47FB-AF7A-64939C2EF80E}"/>
              </a:ext>
            </a:extLst>
          </p:cNvPr>
          <p:cNvSpPr txBox="1">
            <a:spLocks/>
          </p:cNvSpPr>
          <p:nvPr/>
        </p:nvSpPr>
        <p:spPr>
          <a:xfrm>
            <a:off x="1261872" y="4954781"/>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a:t>
            </a:r>
          </a:p>
        </p:txBody>
      </p:sp>
      <p:sp>
        <p:nvSpPr>
          <p:cNvPr id="9" name="TextBox 8">
            <a:extLst>
              <a:ext uri="{FF2B5EF4-FFF2-40B4-BE49-F238E27FC236}">
                <a16:creationId xmlns:a16="http://schemas.microsoft.com/office/drawing/2014/main" id="{B42043C3-7C13-4F86-BF47-EB896040A419}"/>
              </a:ext>
            </a:extLst>
          </p:cNvPr>
          <p:cNvSpPr txBox="1"/>
          <p:nvPr/>
        </p:nvSpPr>
        <p:spPr>
          <a:xfrm>
            <a:off x="2959246" y="5162887"/>
            <a:ext cx="432745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p>
        </p:txBody>
      </p:sp>
      <p:sp>
        <p:nvSpPr>
          <p:cNvPr id="10" name="Content Placeholder 2">
            <a:extLst>
              <a:ext uri="{FF2B5EF4-FFF2-40B4-BE49-F238E27FC236}">
                <a16:creationId xmlns:a16="http://schemas.microsoft.com/office/drawing/2014/main" id="{F3EB4377-748D-4EE8-A8BF-CE35CCC36589}"/>
              </a:ext>
            </a:extLst>
          </p:cNvPr>
          <p:cNvSpPr txBox="1">
            <a:spLocks/>
          </p:cNvSpPr>
          <p:nvPr/>
        </p:nvSpPr>
        <p:spPr>
          <a:xfrm>
            <a:off x="1265415" y="5777026"/>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Tree>
    <p:extLst>
      <p:ext uri="{BB962C8B-B14F-4D97-AF65-F5344CB8AC3E}">
        <p14:creationId xmlns:p14="http://schemas.microsoft.com/office/powerpoint/2010/main" val="341713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 with Parameters</a:t>
            </a:r>
            <a:endParaRPr lang="en-CA" dirty="0"/>
          </a:p>
        </p:txBody>
      </p:sp>
      <p:sp>
        <p:nvSpPr>
          <p:cNvPr id="3" name="Content Placeholder 2"/>
          <p:cNvSpPr>
            <a:spLocks noGrp="1"/>
          </p:cNvSpPr>
          <p:nvPr>
            <p:ph idx="1"/>
          </p:nvPr>
        </p:nvSpPr>
        <p:spPr/>
        <p:txBody>
          <a:bodyPr>
            <a:normAutofit/>
          </a:bodyPr>
          <a:lstStyle/>
          <a:p>
            <a:r>
              <a:rPr lang="en-US" dirty="0" smtClean="0"/>
              <a:t>In PL/SQL, we can pass parameters to stored procedures and functions.</a:t>
            </a:r>
          </a:p>
          <a:p>
            <a:r>
              <a:rPr lang="en-US" dirty="0" smtClean="0"/>
              <a:t>See the following </a:t>
            </a:r>
            <a:r>
              <a:rPr lang="en-US" dirty="0" err="1" smtClean="0"/>
              <a:t>syntaz</a:t>
            </a:r>
            <a:r>
              <a:rPr lang="en-US" dirty="0" smtClean="0"/>
              <a:t> </a:t>
            </a:r>
            <a:endParaRPr lang="en-US" dirty="0"/>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smtClean="0">
                <a:latin typeface="Courier New" panose="02070309020205020404" pitchFamily="49" charset="0"/>
                <a:cs typeface="Courier New" panose="02070309020205020404" pitchFamily="49" charset="0"/>
              </a:rPr>
              <a:t>;</a:t>
            </a: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employee_id</a:t>
            </a:r>
            <a:r>
              <a:rPr lang="en-US" b="1"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NUMBER</a:t>
            </a:r>
            <a:r>
              <a:rPr lang="en-US" dirty="0">
                <a:latin typeface="Courier New" panose="02070309020205020404" pitchFamily="49" charset="0"/>
                <a:cs typeface="Courier New" panose="02070309020205020404" pitchFamily="49" charset="0"/>
              </a:rPr>
              <a:t>)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employees.employee_id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remove_emp.</a:t>
            </a:r>
            <a:r>
              <a:rPr lang="en-US" b="1"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67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dirty="0"/>
              <a:t>PL/SQL Overview</a:t>
            </a:r>
          </a:p>
          <a:p>
            <a:r>
              <a:rPr lang="en-US" dirty="0"/>
              <a:t>Creating Standalone Procedures and Functions</a:t>
            </a:r>
          </a:p>
          <a:p>
            <a:r>
              <a:rPr lang="en-US" smtClean="0"/>
              <a:t>Variable </a:t>
            </a:r>
            <a:r>
              <a:rPr lang="en-US" dirty="0"/>
              <a:t>and Constraints</a:t>
            </a:r>
          </a:p>
          <a:p>
            <a:r>
              <a:rPr lang="en-US" dirty="0"/>
              <a:t>General Comparison Functions</a:t>
            </a: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in Stored </a:t>
            </a:r>
            <a:r>
              <a:rPr lang="en-US" dirty="0" err="1" smtClean="0"/>
              <a:t>Prcedures</a:t>
            </a:r>
            <a:endParaRPr lang="en-CA" dirty="0"/>
          </a:p>
        </p:txBody>
      </p:sp>
      <p:sp>
        <p:nvSpPr>
          <p:cNvPr id="3" name="Content Placeholder 2"/>
          <p:cNvSpPr>
            <a:spLocks noGrp="1"/>
          </p:cNvSpPr>
          <p:nvPr>
            <p:ph idx="1"/>
          </p:nvPr>
        </p:nvSpPr>
        <p:spPr/>
        <p:txBody>
          <a:bodyPr/>
          <a:lstStyle/>
          <a:p>
            <a:r>
              <a:rPr lang="en-US" dirty="0" smtClean="0"/>
              <a:t>There are three types of parameters:</a:t>
            </a:r>
          </a:p>
          <a:p>
            <a:pPr lvl="1"/>
            <a:r>
              <a:rPr lang="en-US" dirty="0" smtClean="0"/>
              <a:t>IN parameter</a:t>
            </a:r>
          </a:p>
          <a:p>
            <a:pPr lvl="2"/>
            <a:r>
              <a:rPr lang="en-US" dirty="0" smtClean="0"/>
              <a:t>to send values to a stored procedures</a:t>
            </a:r>
          </a:p>
          <a:p>
            <a:pPr lvl="1"/>
            <a:r>
              <a:rPr lang="en-US" dirty="0" smtClean="0"/>
              <a:t>OUT parameter</a:t>
            </a:r>
          </a:p>
          <a:p>
            <a:pPr lvl="2"/>
            <a:r>
              <a:rPr lang="en-US" dirty="0" smtClean="0"/>
              <a:t>to get values from stored procedures</a:t>
            </a:r>
          </a:p>
          <a:p>
            <a:pPr lvl="1"/>
            <a:r>
              <a:rPr lang="en-US" dirty="0" smtClean="0"/>
              <a:t>IN OUT parameter</a:t>
            </a:r>
          </a:p>
          <a:p>
            <a:pPr lvl="2"/>
            <a:r>
              <a:rPr lang="en-US" dirty="0"/>
              <a:t>t</a:t>
            </a:r>
            <a:r>
              <a:rPr lang="en-US" dirty="0" smtClean="0"/>
              <a:t>o send and get values from stored procedures.</a:t>
            </a:r>
          </a:p>
          <a:p>
            <a:r>
              <a:rPr lang="en-US" dirty="0" smtClean="0"/>
              <a:t>By default, a parameter is an IN parameter in stored procedures.</a:t>
            </a:r>
            <a:endParaRPr lang="en-CA" dirty="0"/>
          </a:p>
        </p:txBody>
      </p:sp>
    </p:spTree>
    <p:extLst>
      <p:ext uri="{BB962C8B-B14F-4D97-AF65-F5344CB8AC3E}">
        <p14:creationId xmlns:p14="http://schemas.microsoft.com/office/powerpoint/2010/main" val="1019832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Parameters</a:t>
            </a:r>
            <a:endParaRPr lang="en-CA" dirty="0"/>
          </a:p>
        </p:txBody>
      </p:sp>
      <p:sp>
        <p:nvSpPr>
          <p:cNvPr id="3" name="Content Placeholder 2"/>
          <p:cNvSpPr>
            <a:spLocks noGrp="1"/>
          </p:cNvSpPr>
          <p:nvPr>
            <p:ph idx="1"/>
          </p:nvPr>
        </p:nvSpPr>
        <p:spPr/>
        <p:txBody>
          <a:bodyPr/>
          <a:lstStyle/>
          <a:p>
            <a:r>
              <a:rPr lang="en-US" dirty="0" smtClean="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smtClean="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employee_id</a:t>
            </a:r>
            <a:r>
              <a:rPr lang="en-US" b="1" dirty="0" smtClean="0">
                <a:latin typeface="Courier New" panose="02070309020205020404" pitchFamily="49" charset="0"/>
                <a:cs typeface="Courier New" panose="02070309020205020404" pitchFamily="49" charset="0"/>
              </a:rPr>
              <a:t> IN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NUMBER)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employees.employee_id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remove_emp.</a:t>
            </a:r>
            <a:r>
              <a:rPr lang="en-US" b="1"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CA" dirty="0"/>
          </a:p>
        </p:txBody>
      </p:sp>
    </p:spTree>
    <p:extLst>
      <p:ext uri="{BB962C8B-B14F-4D97-AF65-F5344CB8AC3E}">
        <p14:creationId xmlns:p14="http://schemas.microsoft.com/office/powerpoint/2010/main" val="87088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a:t>
            </a:r>
            <a:r>
              <a:rPr lang="en-US" dirty="0"/>
              <a:t>Parameters</a:t>
            </a:r>
            <a:endParaRPr lang="en-CA" dirty="0"/>
          </a:p>
        </p:txBody>
      </p:sp>
      <p:sp>
        <p:nvSpPr>
          <p:cNvPr id="3" name="Content Placeholder 2"/>
          <p:cNvSpPr>
            <a:spLocks noGrp="1"/>
          </p:cNvSpPr>
          <p:nvPr>
            <p:ph idx="1"/>
          </p:nvPr>
        </p:nvSpPr>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OUT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deletes the employee with Id given in the stored procedure parameter</a:t>
            </a:r>
            <a:r>
              <a:rPr lang="en-US" dirty="0" smtClean="0"/>
              <a:t>:</a:t>
            </a:r>
            <a:endParaRPr lang="en-US" dirty="0"/>
          </a:p>
        </p:txBody>
      </p:sp>
      <p:sp>
        <p:nvSpPr>
          <p:cNvPr id="4" name="TextBox 3"/>
          <p:cNvSpPr txBox="1"/>
          <p:nvPr/>
        </p:nvSpPr>
        <p:spPr>
          <a:xfrm>
            <a:off x="193968" y="4498109"/>
            <a:ext cx="6954982" cy="1815882"/>
          </a:xfrm>
          <a:prstGeom prst="rect">
            <a:avLst/>
          </a:prstGeom>
          <a:noFill/>
          <a:ln>
            <a:solidFill>
              <a:schemeClr val="tx1"/>
            </a:solidFill>
          </a:ln>
        </p:spPr>
        <p:txBody>
          <a:bodyPr wrap="square" rtlCol="0">
            <a:spAutoFit/>
          </a:bodyPr>
          <a:lstStyle/>
          <a:p>
            <a:pPr marL="274320" lvl="1" indent="0">
              <a:buNone/>
            </a:pPr>
            <a:r>
              <a:rPr lang="en-US" sz="1400" dirty="0">
                <a:latin typeface="Courier New" panose="02070309020205020404" pitchFamily="49" charset="0"/>
                <a:cs typeface="Courier New" panose="02070309020205020404" pitchFamily="49" charset="0"/>
              </a:rPr>
              <a:t>CREATE PROCEDURE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OUT NUMBER) AS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a:t>
            </a:r>
          </a:p>
          <a:p>
            <a:pPr marL="274320" lvl="1" indent="0">
              <a:buNone/>
            </a:pPr>
            <a:r>
              <a:rPr lang="en-US" sz="1400" dirty="0">
                <a:latin typeface="Courier New" panose="02070309020205020404" pitchFamily="49" charset="0"/>
                <a:cs typeface="Courier New" panose="02070309020205020404" pitchFamily="49" charset="0"/>
              </a:rPr>
              <a:t>BEGIN</a:t>
            </a:r>
          </a:p>
          <a:p>
            <a:pPr marL="274320" lvl="1" indent="0">
              <a:buNone/>
            </a:pPr>
            <a:r>
              <a:rPr lang="en-US" sz="1400" dirty="0">
                <a:latin typeface="Courier New" panose="02070309020205020404" pitchFamily="49" charset="0"/>
                <a:cs typeface="Courier New" panose="02070309020205020404" pitchFamily="49" charset="0"/>
              </a:rPr>
              <a:t>    select count(*) INTO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from employees;</a:t>
            </a:r>
          </a:p>
          <a:p>
            <a:pPr marL="274320" lvl="1" indent="0">
              <a:buNone/>
            </a:pPr>
            <a:r>
              <a:rPr lang="en-US" sz="1400" dirty="0">
                <a:latin typeface="Courier New" panose="02070309020205020404" pitchFamily="49" charset="0"/>
                <a:cs typeface="Courier New" panose="02070309020205020404" pitchFamily="49" charset="0"/>
              </a:rPr>
              <a:t>END;</a:t>
            </a:r>
            <a:endParaRPr lang="en-US" sz="1400" dirty="0"/>
          </a:p>
          <a:p>
            <a:endParaRPr lang="en-CA" sz="1400" dirty="0"/>
          </a:p>
        </p:txBody>
      </p:sp>
      <p:sp>
        <p:nvSpPr>
          <p:cNvPr id="5" name="TextBox 4"/>
          <p:cNvSpPr txBox="1"/>
          <p:nvPr/>
        </p:nvSpPr>
        <p:spPr>
          <a:xfrm>
            <a:off x="7232074" y="4498109"/>
            <a:ext cx="3999346" cy="1600438"/>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 := 0;</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49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OUT Parameters</a:t>
            </a:r>
            <a:endParaRPr lang="en-CA" dirty="0"/>
          </a:p>
        </p:txBody>
      </p:sp>
      <p:sp>
        <p:nvSpPr>
          <p:cNvPr id="3" name="Content Placeholder 2"/>
          <p:cNvSpPr>
            <a:spLocks noGrp="1"/>
          </p:cNvSpPr>
          <p:nvPr>
            <p:ph idx="1"/>
          </p:nvPr>
        </p:nvSpPr>
        <p:spPr/>
        <p:txBody>
          <a:bodyPr/>
          <a:lstStyle/>
          <a:p>
            <a:r>
              <a:rPr lang="en-US" dirty="0" smtClean="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IN</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OUT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The following procedure gets a salary and increases the salary by 2%.</a:t>
            </a:r>
            <a:endParaRPr lang="en-CA" dirty="0"/>
          </a:p>
        </p:txBody>
      </p:sp>
      <p:sp>
        <p:nvSpPr>
          <p:cNvPr id="4" name="TextBox 3"/>
          <p:cNvSpPr txBox="1"/>
          <p:nvPr/>
        </p:nvSpPr>
        <p:spPr>
          <a:xfrm>
            <a:off x="738906" y="4350327"/>
            <a:ext cx="6253018" cy="1384995"/>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salary IN OUT</a:t>
            </a:r>
            <a:r>
              <a:rPr lang="en-US" sz="1400" dirty="0">
                <a:latin typeface="Courier New" panose="02070309020205020404" pitchFamily="49" charset="0"/>
                <a:cs typeface="Courier New" panose="02070309020205020404" pitchFamily="49" charset="0"/>
              </a:rPr>
              <a:t> FLOAT)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salary := salary * 1.2; </a:t>
            </a:r>
          </a:p>
          <a:p>
            <a:r>
              <a:rPr lang="en-US" sz="1400" dirty="0">
                <a:latin typeface="Courier New" panose="02070309020205020404" pitchFamily="49" charset="0"/>
                <a:cs typeface="Courier New" panose="02070309020205020404" pitchFamily="49" charset="0"/>
              </a:rPr>
              <a:t>END</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TextBox 4"/>
          <p:cNvSpPr txBox="1"/>
          <p:nvPr/>
        </p:nvSpPr>
        <p:spPr>
          <a:xfrm>
            <a:off x="7293219" y="4350327"/>
            <a:ext cx="2682055" cy="2031325"/>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salary FLOAT := 1503;</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(salary);</a:t>
            </a:r>
          </a:p>
          <a:p>
            <a:r>
              <a:rPr lang="en-US" sz="1400" dirty="0">
                <a:latin typeface="Courier New" panose="02070309020205020404" pitchFamily="49" charset="0"/>
                <a:cs typeface="Courier New" panose="02070309020205020404" pitchFamily="49" charset="0"/>
              </a:rPr>
              <a:t>  DBMS_OUTPUT.PUT_LINE (salary);</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a:p>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2871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1E6F-128A-4D66-970E-5280E6CFF250}"/>
              </a:ext>
            </a:extLst>
          </p:cNvPr>
          <p:cNvSpPr>
            <a:spLocks noGrp="1"/>
          </p:cNvSpPr>
          <p:nvPr>
            <p:ph type="title"/>
          </p:nvPr>
        </p:nvSpPr>
        <p:spPr/>
        <p:txBody>
          <a:bodyPr/>
          <a:lstStyle/>
          <a:p>
            <a:r>
              <a:rPr lang="en-US" dirty="0"/>
              <a:t>UPDATE/DELETE in Procedures</a:t>
            </a:r>
          </a:p>
        </p:txBody>
      </p:sp>
      <p:sp>
        <p:nvSpPr>
          <p:cNvPr id="3" name="Content Placeholder 2">
            <a:extLst>
              <a:ext uri="{FF2B5EF4-FFF2-40B4-BE49-F238E27FC236}">
                <a16:creationId xmlns:a16="http://schemas.microsoft.com/office/drawing/2014/main" id="{F316F6FA-033E-4022-AD1F-34E64A6538B1}"/>
              </a:ext>
            </a:extLst>
          </p:cNvPr>
          <p:cNvSpPr>
            <a:spLocks noGrp="1"/>
          </p:cNvSpPr>
          <p:nvPr>
            <p:ph idx="1"/>
          </p:nvPr>
        </p:nvSpPr>
        <p:spPr>
          <a:xfrm>
            <a:off x="1261872" y="1828800"/>
            <a:ext cx="8595360" cy="4189227"/>
          </a:xfrm>
        </p:spPr>
        <p:txBody>
          <a:bodyPr>
            <a:normAutofit/>
          </a:bodyPr>
          <a:lstStyle/>
          <a:p>
            <a:r>
              <a:rPr lang="en-US" dirty="0"/>
              <a:t>When deleting or updating data in database tables, if no error occurs, the output of the procedure/function will be:</a:t>
            </a:r>
          </a:p>
          <a:p>
            <a:pPr lvl="1"/>
            <a:r>
              <a:rPr lang="en-US" dirty="0"/>
              <a:t>block complete</a:t>
            </a:r>
          </a:p>
          <a:p>
            <a:r>
              <a:rPr lang="en-US" dirty="0"/>
              <a:t>To check if any rows updated or deleted, we need conditional statements to see how many rows are affected.</a:t>
            </a:r>
          </a:p>
          <a:p>
            <a:r>
              <a:rPr lang="en-US" dirty="0"/>
              <a:t>Control statements in PL/SQL</a:t>
            </a:r>
          </a:p>
          <a:p>
            <a:pPr lvl="1"/>
            <a:r>
              <a:rPr lang="en-US" dirty="0"/>
              <a:t>Conditional selection statements</a:t>
            </a:r>
          </a:p>
          <a:p>
            <a:pPr lvl="1"/>
            <a:r>
              <a:rPr lang="en-US" dirty="0"/>
              <a:t>Loop statements</a:t>
            </a:r>
          </a:p>
          <a:p>
            <a:pPr lvl="1"/>
            <a:r>
              <a:rPr lang="en-US" dirty="0"/>
              <a:t>Sequential control statements</a:t>
            </a:r>
          </a:p>
        </p:txBody>
      </p:sp>
    </p:spTree>
    <p:extLst>
      <p:ext uri="{BB962C8B-B14F-4D97-AF65-F5344CB8AC3E}">
        <p14:creationId xmlns:p14="http://schemas.microsoft.com/office/powerpoint/2010/main" val="29700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F1C7-C0CF-4E61-8427-0EB120FC1555}"/>
              </a:ext>
            </a:extLst>
          </p:cNvPr>
          <p:cNvSpPr>
            <a:spLocks noGrp="1"/>
          </p:cNvSpPr>
          <p:nvPr>
            <p:ph type="title"/>
          </p:nvPr>
        </p:nvSpPr>
        <p:spPr/>
        <p:txBody>
          <a:bodyPr/>
          <a:lstStyle/>
          <a:p>
            <a:r>
              <a:rPr lang="en-US" dirty="0"/>
              <a:t>Conditional Selection Statements</a:t>
            </a:r>
          </a:p>
        </p:txBody>
      </p:sp>
      <p:sp>
        <p:nvSpPr>
          <p:cNvPr id="3" name="Content Placeholder 2">
            <a:extLst>
              <a:ext uri="{FF2B5EF4-FFF2-40B4-BE49-F238E27FC236}">
                <a16:creationId xmlns:a16="http://schemas.microsoft.com/office/drawing/2014/main" id="{3AEC8428-6944-459A-91C1-5859F73ACC0F}"/>
              </a:ext>
            </a:extLst>
          </p:cNvPr>
          <p:cNvSpPr>
            <a:spLocks noGrp="1"/>
          </p:cNvSpPr>
          <p:nvPr>
            <p:ph idx="1"/>
          </p:nvPr>
        </p:nvSpPr>
        <p:spPr/>
        <p:txBody>
          <a:bodyPr/>
          <a:lstStyle/>
          <a:p>
            <a:r>
              <a:rPr lang="en-US" dirty="0"/>
              <a:t>The conditional statement runs a sequence of statements if the condition is true.</a:t>
            </a:r>
          </a:p>
          <a:p>
            <a:pPr lvl="1"/>
            <a:r>
              <a:rPr lang="en-US" dirty="0"/>
              <a:t>IF statement</a:t>
            </a:r>
          </a:p>
          <a:p>
            <a:pPr lvl="2"/>
            <a:r>
              <a:rPr lang="en-US" dirty="0"/>
              <a:t>IF THEN</a:t>
            </a:r>
          </a:p>
          <a:p>
            <a:pPr lvl="2"/>
            <a:r>
              <a:rPr lang="en-US" dirty="0"/>
              <a:t>IF THEN ELSE</a:t>
            </a:r>
          </a:p>
          <a:p>
            <a:pPr lvl="2"/>
            <a:r>
              <a:rPr lang="en-US" dirty="0"/>
              <a:t>IF THEN ELSIF ELSE</a:t>
            </a:r>
          </a:p>
          <a:p>
            <a:pPr lvl="1"/>
            <a:r>
              <a:rPr lang="en-US" dirty="0"/>
              <a:t>CASE statement</a:t>
            </a:r>
          </a:p>
          <a:p>
            <a:pPr lvl="2"/>
            <a:r>
              <a:rPr lang="en-US" dirty="0"/>
              <a:t>Simple</a:t>
            </a:r>
          </a:p>
          <a:p>
            <a:pPr lvl="3"/>
            <a:r>
              <a:rPr lang="en-US" dirty="0"/>
              <a:t>Compare a given expression to different values</a:t>
            </a:r>
          </a:p>
          <a:p>
            <a:pPr lvl="2"/>
            <a:r>
              <a:rPr lang="en-US" dirty="0"/>
              <a:t>Search</a:t>
            </a:r>
          </a:p>
          <a:p>
            <a:pPr lvl="3"/>
            <a:r>
              <a:rPr lang="en-US" dirty="0"/>
              <a:t>Evaluates multiple conditions and choose the first condition which is true.</a:t>
            </a:r>
          </a:p>
          <a:p>
            <a:pPr lvl="2"/>
            <a:endParaRPr lang="en-US" dirty="0"/>
          </a:p>
        </p:txBody>
      </p:sp>
    </p:spTree>
    <p:extLst>
      <p:ext uri="{BB962C8B-B14F-4D97-AF65-F5344CB8AC3E}">
        <p14:creationId xmlns:p14="http://schemas.microsoft.com/office/powerpoint/2010/main" val="2205203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421F-DC01-45CA-A0AC-DDD7E7BAB389}"/>
              </a:ext>
            </a:extLst>
          </p:cNvPr>
          <p:cNvSpPr>
            <a:spLocks noGrp="1"/>
          </p:cNvSpPr>
          <p:nvPr>
            <p:ph type="title"/>
          </p:nvPr>
        </p:nvSpPr>
        <p:spPr/>
        <p:txBody>
          <a:bodyPr/>
          <a:lstStyle/>
          <a:p>
            <a:r>
              <a:rPr lang="en-US" dirty="0"/>
              <a:t>IF THEN Statement</a:t>
            </a:r>
          </a:p>
        </p:txBody>
      </p:sp>
      <p:sp>
        <p:nvSpPr>
          <p:cNvPr id="3" name="Content Placeholder 2">
            <a:extLst>
              <a:ext uri="{FF2B5EF4-FFF2-40B4-BE49-F238E27FC236}">
                <a16:creationId xmlns:a16="http://schemas.microsoft.com/office/drawing/2014/main" id="{E2B2C192-DBA8-4B7F-B060-90FED7555642}"/>
              </a:ext>
            </a:extLst>
          </p:cNvPr>
          <p:cNvSpPr>
            <a:spLocks noGrp="1"/>
          </p:cNvSpPr>
          <p:nvPr>
            <p:ph idx="1"/>
          </p:nvPr>
        </p:nvSpPr>
        <p:spPr>
          <a:xfrm>
            <a:off x="1261872" y="1991797"/>
            <a:ext cx="8595360" cy="1325562"/>
          </a:xfrm>
        </p:spPr>
        <p:txBody>
          <a:bodyPr/>
          <a:lstStyle/>
          <a:p>
            <a:r>
              <a:rPr lang="en-US" dirty="0"/>
              <a:t>See the following procedure. IF THEN statement in this procedures checks if any row is deleted by evaluating the number of the affected rows.</a:t>
            </a:r>
          </a:p>
        </p:txBody>
      </p:sp>
      <p:sp>
        <p:nvSpPr>
          <p:cNvPr id="4" name="TextBox 3">
            <a:extLst>
              <a:ext uri="{FF2B5EF4-FFF2-40B4-BE49-F238E27FC236}">
                <a16:creationId xmlns:a16="http://schemas.microsoft.com/office/drawing/2014/main" id="{702F31E8-530F-41C1-B94B-D85AE9EDE625}"/>
              </a:ext>
            </a:extLst>
          </p:cNvPr>
          <p:cNvSpPr txBox="1"/>
          <p:nvPr/>
        </p:nvSpPr>
        <p:spPr>
          <a:xfrm>
            <a:off x="7672879" y="860404"/>
            <a:ext cx="2555642"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7E4F8309-5209-4338-8E78-F02DEF9E52C6}"/>
              </a:ext>
            </a:extLst>
          </p:cNvPr>
          <p:cNvSpPr txBox="1"/>
          <p:nvPr/>
        </p:nvSpPr>
        <p:spPr>
          <a:xfrm>
            <a:off x="1435402" y="2695353"/>
            <a:ext cx="8413756" cy="2862322"/>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 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1080;</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a:t>
            </a:r>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8DDD2332-57AC-4B4B-AA97-AA66947CB4E0}"/>
              </a:ext>
            </a:extLst>
          </p:cNvPr>
          <p:cNvSpPr/>
          <p:nvPr/>
        </p:nvSpPr>
        <p:spPr>
          <a:xfrm>
            <a:off x="7432159" y="606057"/>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B01F972-789E-4B57-A288-0B090D480A9B}"/>
              </a:ext>
            </a:extLst>
          </p:cNvPr>
          <p:cNvSpPr txBox="1">
            <a:spLocks/>
          </p:cNvSpPr>
          <p:nvPr/>
        </p:nvSpPr>
        <p:spPr>
          <a:xfrm>
            <a:off x="1264431" y="5528014"/>
            <a:ext cx="8595360" cy="4695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9" name="Rectangle 8">
            <a:extLst>
              <a:ext uri="{FF2B5EF4-FFF2-40B4-BE49-F238E27FC236}">
                <a16:creationId xmlns:a16="http://schemas.microsoft.com/office/drawing/2014/main" id="{2834776A-BD6F-4431-B5EE-7DBA4E541FF2}"/>
              </a:ext>
            </a:extLst>
          </p:cNvPr>
          <p:cNvSpPr/>
          <p:nvPr/>
        </p:nvSpPr>
        <p:spPr>
          <a:xfrm>
            <a:off x="4469213" y="6061392"/>
            <a:ext cx="6096000" cy="523220"/>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10 does not exists</a:t>
            </a:r>
          </a:p>
        </p:txBody>
      </p:sp>
      <p:sp>
        <p:nvSpPr>
          <p:cNvPr id="10" name="TextBox 9">
            <a:extLst>
              <a:ext uri="{FF2B5EF4-FFF2-40B4-BE49-F238E27FC236}">
                <a16:creationId xmlns:a16="http://schemas.microsoft.com/office/drawing/2014/main" id="{B5EB7191-1EFF-40D3-B1B0-205230A73A89}"/>
              </a:ext>
            </a:extLst>
          </p:cNvPr>
          <p:cNvSpPr txBox="1"/>
          <p:nvPr/>
        </p:nvSpPr>
        <p:spPr>
          <a:xfrm>
            <a:off x="1573625" y="5976963"/>
            <a:ext cx="2977111"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sym typeface="Wingdings" panose="05000000000000000000" pitchFamily="2" charset="2"/>
              </a:rPr>
              <a:t></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a16="http://schemas.microsoft.com/office/drawing/2014/main" id="{C6531AB5-A6E2-46DD-AB1C-E8D4FF20525A}"/>
              </a:ext>
            </a:extLst>
          </p:cNvPr>
          <p:cNvSpPr/>
          <p:nvPr/>
        </p:nvSpPr>
        <p:spPr>
          <a:xfrm>
            <a:off x="1424763" y="2668772"/>
            <a:ext cx="8432469" cy="2859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50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BB29-8BE4-478E-9BA5-487B737D5AA3}"/>
              </a:ext>
            </a:extLst>
          </p:cNvPr>
          <p:cNvSpPr>
            <a:spLocks noGrp="1"/>
          </p:cNvSpPr>
          <p:nvPr>
            <p:ph type="title"/>
          </p:nvPr>
        </p:nvSpPr>
        <p:spPr/>
        <p:txBody>
          <a:bodyPr/>
          <a:lstStyle/>
          <a:p>
            <a:r>
              <a:rPr lang="en-US" dirty="0"/>
              <a:t>IF THEN ELSE</a:t>
            </a:r>
          </a:p>
        </p:txBody>
      </p:sp>
      <p:sp>
        <p:nvSpPr>
          <p:cNvPr id="3" name="Content Placeholder 2">
            <a:extLst>
              <a:ext uri="{FF2B5EF4-FFF2-40B4-BE49-F238E27FC236}">
                <a16:creationId xmlns:a16="http://schemas.microsoft.com/office/drawing/2014/main" id="{E4591D79-52CD-4976-A5A1-0DE4CE3F711A}"/>
              </a:ext>
            </a:extLst>
          </p:cNvPr>
          <p:cNvSpPr>
            <a:spLocks noGrp="1"/>
          </p:cNvSpPr>
          <p:nvPr>
            <p:ph idx="1"/>
          </p:nvPr>
        </p:nvSpPr>
        <p:spPr/>
        <p:txBody>
          <a:bodyPr>
            <a:normAutofit/>
          </a:bodyPr>
          <a:lstStyle/>
          <a:p>
            <a:r>
              <a:rPr lang="en-US" sz="1600" dirty="0"/>
              <a:t>See the procedure below. If the employee with ID 12 is  deleted </a:t>
            </a:r>
            <a:br>
              <a:rPr lang="en-US" sz="1600" dirty="0"/>
            </a:br>
            <a:r>
              <a:rPr lang="en-US" sz="1600" dirty="0"/>
              <a:t>it shows that the employee is deleted. If the employee does not exists, it shows the message that the employee does not exists.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Output: </a:t>
            </a:r>
          </a:p>
          <a:p>
            <a:pPr marL="0" indent="0">
              <a:buNone/>
            </a:pPr>
            <a:endParaRPr lang="en-US" sz="1600" dirty="0"/>
          </a:p>
        </p:txBody>
      </p:sp>
      <p:sp>
        <p:nvSpPr>
          <p:cNvPr id="4" name="Rectangle 3">
            <a:extLst>
              <a:ext uri="{FF2B5EF4-FFF2-40B4-BE49-F238E27FC236}">
                <a16:creationId xmlns:a16="http://schemas.microsoft.com/office/drawing/2014/main" id="{8CE08033-904F-4512-B4C2-6B66A687D362}"/>
              </a:ext>
            </a:extLst>
          </p:cNvPr>
          <p:cNvSpPr/>
          <p:nvPr/>
        </p:nvSpPr>
        <p:spPr>
          <a:xfrm>
            <a:off x="7772401" y="691113"/>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9F99B1-D06F-4B34-9B87-85BF013315A5}"/>
              </a:ext>
            </a:extLst>
          </p:cNvPr>
          <p:cNvSpPr txBox="1"/>
          <p:nvPr/>
        </p:nvSpPr>
        <p:spPr>
          <a:xfrm>
            <a:off x="7772401" y="691113"/>
            <a:ext cx="2555642"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64C443E9-7889-454D-880C-D258372680DD}"/>
              </a:ext>
            </a:extLst>
          </p:cNvPr>
          <p:cNvSpPr txBox="1"/>
          <p:nvPr/>
        </p:nvSpPr>
        <p:spPr>
          <a:xfrm>
            <a:off x="1447942" y="2698396"/>
            <a:ext cx="9173984" cy="304698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NUMBER;</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AEC19359-E7ED-4104-ADBD-52F4C5664F5E}"/>
              </a:ext>
            </a:extLst>
          </p:cNvPr>
          <p:cNvSpPr txBox="1"/>
          <p:nvPr/>
        </p:nvSpPr>
        <p:spPr>
          <a:xfrm>
            <a:off x="2573078" y="6036463"/>
            <a:ext cx="480591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12 DELETED!</a:t>
            </a:r>
          </a:p>
        </p:txBody>
      </p:sp>
      <p:sp>
        <p:nvSpPr>
          <p:cNvPr id="8" name="Rectangle 7">
            <a:extLst>
              <a:ext uri="{FF2B5EF4-FFF2-40B4-BE49-F238E27FC236}">
                <a16:creationId xmlns:a16="http://schemas.microsoft.com/office/drawing/2014/main" id="{29D7999C-20C7-4307-925B-E50D2C43E6B4}"/>
              </a:ext>
            </a:extLst>
          </p:cNvPr>
          <p:cNvSpPr/>
          <p:nvPr/>
        </p:nvSpPr>
        <p:spPr>
          <a:xfrm>
            <a:off x="1435395" y="2679405"/>
            <a:ext cx="9175898" cy="30728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381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4312-536C-4506-8EDA-C66F9E13BDA5}"/>
              </a:ext>
            </a:extLst>
          </p:cNvPr>
          <p:cNvSpPr>
            <a:spLocks noGrp="1"/>
          </p:cNvSpPr>
          <p:nvPr>
            <p:ph type="title"/>
          </p:nvPr>
        </p:nvSpPr>
        <p:spPr/>
        <p:txBody>
          <a:bodyPr/>
          <a:lstStyle/>
          <a:p>
            <a:r>
              <a:rPr lang="en-US" dirty="0"/>
              <a:t>IF THEN ELSIF</a:t>
            </a:r>
          </a:p>
        </p:txBody>
      </p:sp>
      <p:sp>
        <p:nvSpPr>
          <p:cNvPr id="3" name="Content Placeholder 2">
            <a:extLst>
              <a:ext uri="{FF2B5EF4-FFF2-40B4-BE49-F238E27FC236}">
                <a16:creationId xmlns:a16="http://schemas.microsoft.com/office/drawing/2014/main" id="{E4DEFFB4-FAF2-4AFE-B729-5951894814A9}"/>
              </a:ext>
            </a:extLst>
          </p:cNvPr>
          <p:cNvSpPr>
            <a:spLocks noGrp="1"/>
          </p:cNvSpPr>
          <p:nvPr>
            <p:ph idx="1"/>
          </p:nvPr>
        </p:nvSpPr>
        <p:spPr>
          <a:xfrm>
            <a:off x="1261872" y="1828800"/>
            <a:ext cx="8595360" cy="465541"/>
          </a:xfrm>
        </p:spPr>
        <p:txBody>
          <a:bodyPr/>
          <a:lstStyle/>
          <a:p>
            <a:r>
              <a:rPr lang="en-US" dirty="0"/>
              <a:t>See the following procedure:</a:t>
            </a:r>
          </a:p>
        </p:txBody>
      </p:sp>
      <p:sp>
        <p:nvSpPr>
          <p:cNvPr id="4" name="Rectangle 3">
            <a:extLst>
              <a:ext uri="{FF2B5EF4-FFF2-40B4-BE49-F238E27FC236}">
                <a16:creationId xmlns:a16="http://schemas.microsoft.com/office/drawing/2014/main" id="{5ABFDCEF-9AD1-431A-ABCB-F488AD578EC3}"/>
              </a:ext>
            </a:extLst>
          </p:cNvPr>
          <p:cNvSpPr/>
          <p:nvPr/>
        </p:nvSpPr>
        <p:spPr>
          <a:xfrm>
            <a:off x="7655449" y="425295"/>
            <a:ext cx="2658139" cy="181588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DE9E81-47ED-4338-8CE2-676883B9C224}"/>
              </a:ext>
            </a:extLst>
          </p:cNvPr>
          <p:cNvSpPr txBox="1"/>
          <p:nvPr/>
        </p:nvSpPr>
        <p:spPr>
          <a:xfrm>
            <a:off x="7655449" y="425296"/>
            <a:ext cx="2555642" cy="181588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B8DC57C2-17AF-4B8A-A789-98F482DE634A}"/>
              </a:ext>
            </a:extLst>
          </p:cNvPr>
          <p:cNvSpPr txBox="1"/>
          <p:nvPr/>
        </p:nvSpPr>
        <p:spPr>
          <a:xfrm>
            <a:off x="1261872" y="2311344"/>
            <a:ext cx="8158575" cy="3416320"/>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a:t>
            </a: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THEN</a:t>
            </a:r>
          </a:p>
          <a:p>
            <a:r>
              <a:rPr lang="en-US" sz="1200" dirty="0">
                <a:solidFill>
                  <a:srgbClr val="009644"/>
                </a:solidFill>
                <a:latin typeface="Courier New" panose="02070309020205020404" pitchFamily="49" charset="0"/>
                <a:cs typeface="Courier New" panose="02070309020205020404" pitchFamily="49" charset="0"/>
              </a:rPr>
              <a:t>    DBMS_OUTPUT.PUT_LINE ('No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ELSIF</a:t>
            </a:r>
            <a:r>
              <a:rPr lang="en-US" sz="1200" dirty="0">
                <a:solidFill>
                  <a:srgbClr val="009644"/>
                </a:solidFill>
                <a:latin typeface="Courier New" panose="02070309020205020404" pitchFamily="49" charset="0"/>
                <a:cs typeface="Courier New" panose="02070309020205020404" pitchFamily="49" charset="0"/>
              </a:rPr>
              <a:t> SQL%ROWCOUNT = 1 THEN</a:t>
            </a:r>
          </a:p>
          <a:p>
            <a:r>
              <a:rPr lang="en-US" sz="1200" dirty="0">
                <a:solidFill>
                  <a:srgbClr val="009644"/>
                </a:solidFill>
                <a:latin typeface="Courier New" panose="02070309020205020404" pitchFamily="49" charset="0"/>
                <a:cs typeface="Courier New" panose="02070309020205020404" pitchFamily="49" charset="0"/>
              </a:rPr>
              <a:t>    DBMS_OUTPUT.PUT_LINE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('More than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B89B10A6-5881-4CBA-B503-A08EBDE36BAE}"/>
              </a:ext>
            </a:extLst>
          </p:cNvPr>
          <p:cNvSpPr/>
          <p:nvPr/>
        </p:nvSpPr>
        <p:spPr>
          <a:xfrm>
            <a:off x="1261872" y="2311344"/>
            <a:ext cx="8158575" cy="3419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2E050E67-4C3C-4440-A10B-6E3B2D2ACB47}"/>
              </a:ext>
            </a:extLst>
          </p:cNvPr>
          <p:cNvSpPr txBox="1">
            <a:spLocks/>
          </p:cNvSpPr>
          <p:nvPr/>
        </p:nvSpPr>
        <p:spPr>
          <a:xfrm>
            <a:off x="1265410" y="5787662"/>
            <a:ext cx="8595360" cy="46554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There is more than one employee with manager Id 2. Hence, more that one employee is deleted as a result of the code execution. </a:t>
            </a:r>
          </a:p>
        </p:txBody>
      </p:sp>
      <p:sp>
        <p:nvSpPr>
          <p:cNvPr id="9" name="TextBox 8">
            <a:extLst>
              <a:ext uri="{FF2B5EF4-FFF2-40B4-BE49-F238E27FC236}">
                <a16:creationId xmlns:a16="http://schemas.microsoft.com/office/drawing/2014/main" id="{A7FC30A2-4F02-43BC-9525-255E801B2A43}"/>
              </a:ext>
            </a:extLst>
          </p:cNvPr>
          <p:cNvSpPr txBox="1"/>
          <p:nvPr/>
        </p:nvSpPr>
        <p:spPr>
          <a:xfrm>
            <a:off x="1446034" y="6206135"/>
            <a:ext cx="4646428"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More than one employee is deleted!</a:t>
            </a:r>
          </a:p>
        </p:txBody>
      </p:sp>
    </p:spTree>
    <p:extLst>
      <p:ext uri="{BB962C8B-B14F-4D97-AF65-F5344CB8AC3E}">
        <p14:creationId xmlns:p14="http://schemas.microsoft.com/office/powerpoint/2010/main" val="224853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FCBE-836C-4544-9E25-264816D2A85C}"/>
              </a:ext>
            </a:extLst>
          </p:cNvPr>
          <p:cNvSpPr>
            <a:spLocks noGrp="1"/>
          </p:cNvSpPr>
          <p:nvPr>
            <p:ph type="title"/>
          </p:nvPr>
        </p:nvSpPr>
        <p:spPr/>
        <p:txBody>
          <a:bodyPr/>
          <a:lstStyle/>
          <a:p>
            <a:r>
              <a:rPr lang="en-US" dirty="0"/>
              <a:t>Nested IF THEN ELSE </a:t>
            </a:r>
          </a:p>
        </p:txBody>
      </p:sp>
      <p:sp>
        <p:nvSpPr>
          <p:cNvPr id="3" name="Content Placeholder 2">
            <a:extLst>
              <a:ext uri="{FF2B5EF4-FFF2-40B4-BE49-F238E27FC236}">
                <a16:creationId xmlns:a16="http://schemas.microsoft.com/office/drawing/2014/main" id="{51F87CB1-4F82-4E91-9478-71C7AFBCFD7F}"/>
              </a:ext>
            </a:extLst>
          </p:cNvPr>
          <p:cNvSpPr>
            <a:spLocks noGrp="1"/>
          </p:cNvSpPr>
          <p:nvPr>
            <p:ph idx="1"/>
          </p:nvPr>
        </p:nvSpPr>
        <p:spPr>
          <a:xfrm>
            <a:off x="1261872" y="1828801"/>
            <a:ext cx="8595360" cy="489097"/>
          </a:xfrm>
        </p:spPr>
        <p:txBody>
          <a:bodyPr/>
          <a:lstStyle/>
          <a:p>
            <a:r>
              <a:rPr lang="en-US" dirty="0"/>
              <a:t>See the following syntax for nested conditional statements.</a:t>
            </a:r>
          </a:p>
        </p:txBody>
      </p:sp>
      <p:sp>
        <p:nvSpPr>
          <p:cNvPr id="5" name="TextBox 4">
            <a:extLst>
              <a:ext uri="{FF2B5EF4-FFF2-40B4-BE49-F238E27FC236}">
                <a16:creationId xmlns:a16="http://schemas.microsoft.com/office/drawing/2014/main" id="{27879B8D-5EA3-4477-A20D-48BCE9F65165}"/>
              </a:ext>
            </a:extLst>
          </p:cNvPr>
          <p:cNvSpPr txBox="1"/>
          <p:nvPr/>
        </p:nvSpPr>
        <p:spPr>
          <a:xfrm>
            <a:off x="1431998" y="2392307"/>
            <a:ext cx="4107570" cy="329320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a:t>
            </a:r>
            <a:r>
              <a:rPr lang="en-US" sz="1600" dirty="0">
                <a:solidFill>
                  <a:srgbClr val="009644"/>
                </a:solidFill>
                <a:latin typeface="Courier New" panose="02070309020205020404" pitchFamily="49" charset="0"/>
                <a:cs typeface="Courier New" panose="02070309020205020404" pitchFamily="49" charset="0"/>
              </a:rPr>
              <a:t> condition </a:t>
            </a:r>
            <a:r>
              <a:rPr lang="en-US" sz="1600" b="1" dirty="0">
                <a:solidFill>
                  <a:srgbClr val="009644"/>
                </a:solidFill>
                <a:latin typeface="Courier New" panose="02070309020205020404" pitchFamily="49" charset="0"/>
                <a:cs typeface="Courier New" panose="02070309020205020404" pitchFamily="49" charset="0"/>
              </a:rPr>
              <a:t>THEN</a:t>
            </a:r>
            <a:r>
              <a:rPr lang="en-US" sz="1600" dirty="0">
                <a:solidFill>
                  <a:srgbClr val="009644"/>
                </a:solidFill>
                <a:latin typeface="Courier New" panose="02070309020205020404" pitchFamily="49" charset="0"/>
                <a:cs typeface="Courier New" panose="02070309020205020404" pitchFamily="49" charset="0"/>
              </a:rPr>
              <a:t>  </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ELSE</a:t>
            </a:r>
            <a:r>
              <a:rPr lang="en-US" sz="1600" dirty="0">
                <a:solidFill>
                  <a:srgbClr val="009644"/>
                </a:solidFill>
                <a:latin typeface="Courier New" panose="02070309020205020404" pitchFamily="49" charset="0"/>
                <a:cs typeface="Courier New" panose="02070309020205020404" pitchFamily="49" charset="0"/>
              </a:rPr>
              <a:t> condition</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 condition THEN</a:t>
            </a:r>
          </a:p>
          <a:p>
            <a:r>
              <a:rPr lang="en-US" sz="1600" b="1" dirty="0">
                <a:solidFill>
                  <a:srgbClr val="009644"/>
                </a:solidFill>
                <a:latin typeface="Courier New" panose="02070309020205020404" pitchFamily="49" charset="0"/>
                <a:cs typeface="Courier New" panose="02070309020205020404" pitchFamily="49" charset="0"/>
              </a:rPr>
              <a:t>  	</a:t>
            </a:r>
            <a:r>
              <a:rPr lang="en-US" sz="1600" dirty="0">
                <a:solidFill>
                  <a:srgbClr val="009644"/>
                </a:solidFill>
                <a:latin typeface="Courier New" panose="02070309020205020404" pitchFamily="49" charset="0"/>
                <a:cs typeface="Courier New" panose="02070309020205020404" pitchFamily="49" charset="0"/>
              </a:rPr>
              <a:t>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Tree>
    <p:extLst>
      <p:ext uri="{BB962C8B-B14F-4D97-AF65-F5344CB8AC3E}">
        <p14:creationId xmlns:p14="http://schemas.microsoft.com/office/powerpoint/2010/main" val="217890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p:txBody>
          <a:bodyPr/>
          <a:lstStyle/>
          <a:p>
            <a:r>
              <a:rPr lang="en-US" dirty="0"/>
              <a:t>PL/SQL Overview</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p:txBody>
          <a:bodyPr/>
          <a:lstStyle/>
          <a:p>
            <a:r>
              <a:rPr lang="en-US" dirty="0"/>
              <a:t>PL/SQL is a language with a procedural construct integrated with SQL that can be used to build complex application.</a:t>
            </a:r>
          </a:p>
          <a:p>
            <a:r>
              <a:rPr lang="en-US" dirty="0"/>
              <a:t>PL/SQL is executed in the database. </a:t>
            </a:r>
          </a:p>
          <a:p>
            <a:r>
              <a:rPr lang="en-US" dirty="0"/>
              <a:t>PL/SQL can be used to create the following program units:</a:t>
            </a:r>
          </a:p>
          <a:p>
            <a:pPr lvl="1"/>
            <a:r>
              <a:rPr lang="en-US" dirty="0"/>
              <a:t>Procedures</a:t>
            </a:r>
          </a:p>
          <a:p>
            <a:pPr lvl="1"/>
            <a:r>
              <a:rPr lang="en-US" dirty="0"/>
              <a:t>Functions</a:t>
            </a:r>
          </a:p>
          <a:p>
            <a:pPr lvl="1"/>
            <a:r>
              <a:rPr lang="en-US" dirty="0"/>
              <a:t>Packages</a:t>
            </a:r>
          </a:p>
          <a:p>
            <a:pPr lvl="1"/>
            <a:endParaRPr lang="en-US" dirty="0"/>
          </a:p>
        </p:txBody>
      </p:sp>
    </p:spTree>
    <p:extLst>
      <p:ext uri="{BB962C8B-B14F-4D97-AF65-F5344CB8AC3E}">
        <p14:creationId xmlns:p14="http://schemas.microsoft.com/office/powerpoint/2010/main" val="6466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FC4F-E37B-4832-805C-3D8879C6AC4A}"/>
              </a:ext>
            </a:extLst>
          </p:cNvPr>
          <p:cNvSpPr>
            <a:spLocks noGrp="1"/>
          </p:cNvSpPr>
          <p:nvPr>
            <p:ph type="title"/>
          </p:nvPr>
        </p:nvSpPr>
        <p:spPr/>
        <p:txBody>
          <a:bodyPr/>
          <a:lstStyle/>
          <a:p>
            <a:r>
              <a:rPr lang="en-US" dirty="0"/>
              <a:t>Simple CASE Statement</a:t>
            </a:r>
          </a:p>
        </p:txBody>
      </p:sp>
      <p:sp>
        <p:nvSpPr>
          <p:cNvPr id="3" name="Content Placeholder 2">
            <a:extLst>
              <a:ext uri="{FF2B5EF4-FFF2-40B4-BE49-F238E27FC236}">
                <a16:creationId xmlns:a16="http://schemas.microsoft.com/office/drawing/2014/main" id="{86BB696E-7F89-4EEE-A774-4773CF75A6A1}"/>
              </a:ext>
            </a:extLst>
          </p:cNvPr>
          <p:cNvSpPr>
            <a:spLocks noGrp="1"/>
          </p:cNvSpPr>
          <p:nvPr>
            <p:ph idx="1"/>
          </p:nvPr>
        </p:nvSpPr>
        <p:spPr>
          <a:xfrm>
            <a:off x="1261872" y="1828800"/>
            <a:ext cx="8595360" cy="1325562"/>
          </a:xfrm>
        </p:spPr>
        <p:txBody>
          <a:bodyPr>
            <a:normAutofit fontScale="92500" lnSpcReduction="20000"/>
          </a:bodyPr>
          <a:lstStyle/>
          <a:p>
            <a:r>
              <a:rPr lang="en-US" dirty="0"/>
              <a:t>In the simple CASE statement, the value of the selector is compared with the values after the WHEN clause. The statement of the first matching value is then executed.</a:t>
            </a:r>
          </a:p>
          <a:p>
            <a:r>
              <a:rPr lang="en-US" dirty="0"/>
              <a:t>If non of the values matches the value of the selector, the ELSE statement is executed if it exits.</a:t>
            </a:r>
          </a:p>
        </p:txBody>
      </p:sp>
      <p:sp>
        <p:nvSpPr>
          <p:cNvPr id="4" name="TextBox 3">
            <a:extLst>
              <a:ext uri="{FF2B5EF4-FFF2-40B4-BE49-F238E27FC236}">
                <a16:creationId xmlns:a16="http://schemas.microsoft.com/office/drawing/2014/main" id="{FE062864-F8E0-4030-B582-A808202B7FD3}"/>
              </a:ext>
            </a:extLst>
          </p:cNvPr>
          <p:cNvSpPr txBox="1"/>
          <p:nvPr/>
        </p:nvSpPr>
        <p:spPr>
          <a:xfrm>
            <a:off x="1403506" y="3391779"/>
            <a:ext cx="8208335"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 selector</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value_1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value_2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value_n</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statements ]</a:t>
            </a:r>
          </a:p>
          <a:p>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796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E6B5-7806-482E-A892-BDE6B03176B1}"/>
              </a:ext>
            </a:extLst>
          </p:cNvPr>
          <p:cNvSpPr>
            <a:spLocks noGrp="1"/>
          </p:cNvSpPr>
          <p:nvPr>
            <p:ph type="title"/>
          </p:nvPr>
        </p:nvSpPr>
        <p:spPr/>
        <p:txBody>
          <a:bodyPr/>
          <a:lstStyle/>
          <a:p>
            <a:r>
              <a:rPr lang="en-US" dirty="0"/>
              <a:t>Simple CASE Example</a:t>
            </a:r>
          </a:p>
        </p:txBody>
      </p:sp>
      <p:sp>
        <p:nvSpPr>
          <p:cNvPr id="3" name="Content Placeholder 2">
            <a:extLst>
              <a:ext uri="{FF2B5EF4-FFF2-40B4-BE49-F238E27FC236}">
                <a16:creationId xmlns:a16="http://schemas.microsoft.com/office/drawing/2014/main" id="{0AF80D77-A9F2-42ED-8093-535AF88AE8CF}"/>
              </a:ext>
            </a:extLst>
          </p:cNvPr>
          <p:cNvSpPr>
            <a:spLocks noGrp="1"/>
          </p:cNvSpPr>
          <p:nvPr>
            <p:ph idx="1"/>
          </p:nvPr>
        </p:nvSpPr>
        <p:spPr>
          <a:xfrm>
            <a:off x="1261872" y="1828800"/>
            <a:ext cx="8595360" cy="691115"/>
          </a:xfrm>
        </p:spPr>
        <p:txBody>
          <a:bodyPr>
            <a:normAutofit/>
          </a:bodyPr>
          <a:lstStyle/>
          <a:p>
            <a:r>
              <a:rPr lang="en-US" dirty="0"/>
              <a:t>The following PL/SQL block prints the proper message based on the given value for the semester variable.</a:t>
            </a:r>
          </a:p>
        </p:txBody>
      </p:sp>
      <p:sp>
        <p:nvSpPr>
          <p:cNvPr id="4" name="TextBox 3">
            <a:extLst>
              <a:ext uri="{FF2B5EF4-FFF2-40B4-BE49-F238E27FC236}">
                <a16:creationId xmlns:a16="http://schemas.microsoft.com/office/drawing/2014/main" id="{DFFFCF87-01E8-4266-A760-6F3C7558B787}"/>
              </a:ext>
            </a:extLst>
          </p:cNvPr>
          <p:cNvSpPr txBox="1"/>
          <p:nvPr/>
        </p:nvSpPr>
        <p:spPr>
          <a:xfrm>
            <a:off x="1444757" y="2525830"/>
            <a:ext cx="8676168" cy="304698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semester </a:t>
            </a:r>
            <a:r>
              <a:rPr lang="en-US" sz="1600" b="1" dirty="0">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(1);</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semester := 'S';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 </a:t>
            </a:r>
            <a:r>
              <a:rPr lang="en-US" sz="1600" dirty="0">
                <a:latin typeface="Courier New" panose="02070309020205020404" pitchFamily="49" charset="0"/>
                <a:cs typeface="Courier New" panose="02070309020205020404" pitchFamily="49" charset="0"/>
              </a:rPr>
              <a:t>semester</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'F'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DBMS_OUTPUT.PUT_LINE('Fall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'W'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DBMS_OUTPUT.PUT_LINE('Winter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DBMS_OUTPUT.PUT_LINE('Summer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 DBMS_OUTPUT.PUT_LINE('Wrong Value');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F280CB9-B7C2-4354-BBE9-F35F41A42A6B}"/>
              </a:ext>
            </a:extLst>
          </p:cNvPr>
          <p:cNvSpPr txBox="1"/>
          <p:nvPr/>
        </p:nvSpPr>
        <p:spPr>
          <a:xfrm>
            <a:off x="1488549" y="5891649"/>
            <a:ext cx="3522921" cy="58477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Summer Term</a:t>
            </a:r>
          </a:p>
        </p:txBody>
      </p:sp>
      <p:sp>
        <p:nvSpPr>
          <p:cNvPr id="6" name="Content Placeholder 2">
            <a:extLst>
              <a:ext uri="{FF2B5EF4-FFF2-40B4-BE49-F238E27FC236}">
                <a16:creationId xmlns:a16="http://schemas.microsoft.com/office/drawing/2014/main" id="{AC2D22DB-E584-4756-BA9C-1D969F9A7264}"/>
              </a:ext>
            </a:extLst>
          </p:cNvPr>
          <p:cNvSpPr txBox="1">
            <a:spLocks/>
          </p:cNvSpPr>
          <p:nvPr/>
        </p:nvSpPr>
        <p:spPr>
          <a:xfrm>
            <a:off x="1265411" y="5575017"/>
            <a:ext cx="3955175" cy="432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9" name="Rectangle 8">
            <a:extLst>
              <a:ext uri="{FF2B5EF4-FFF2-40B4-BE49-F238E27FC236}">
                <a16:creationId xmlns:a16="http://schemas.microsoft.com/office/drawing/2014/main" id="{C6BC0F9F-0EB4-453E-802F-C351DE90F9CB}"/>
              </a:ext>
            </a:extLst>
          </p:cNvPr>
          <p:cNvSpPr/>
          <p:nvPr/>
        </p:nvSpPr>
        <p:spPr>
          <a:xfrm>
            <a:off x="1444757" y="2519915"/>
            <a:ext cx="8676168" cy="3052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3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046C-3906-418A-BD44-56EBD14D371B}"/>
              </a:ext>
            </a:extLst>
          </p:cNvPr>
          <p:cNvSpPr>
            <a:spLocks noGrp="1"/>
          </p:cNvSpPr>
          <p:nvPr>
            <p:ph type="title"/>
          </p:nvPr>
        </p:nvSpPr>
        <p:spPr/>
        <p:txBody>
          <a:bodyPr/>
          <a:lstStyle/>
          <a:p>
            <a:r>
              <a:rPr lang="en-US" dirty="0"/>
              <a:t>IF ELSIF and CASE</a:t>
            </a:r>
          </a:p>
        </p:txBody>
      </p:sp>
      <p:sp>
        <p:nvSpPr>
          <p:cNvPr id="3" name="Content Placeholder 2">
            <a:extLst>
              <a:ext uri="{FF2B5EF4-FFF2-40B4-BE49-F238E27FC236}">
                <a16:creationId xmlns:a16="http://schemas.microsoft.com/office/drawing/2014/main" id="{BC60F318-7768-4D03-BCCB-5E9B3B5B9BCC}"/>
              </a:ext>
            </a:extLst>
          </p:cNvPr>
          <p:cNvSpPr>
            <a:spLocks noGrp="1"/>
          </p:cNvSpPr>
          <p:nvPr>
            <p:ph idx="1"/>
          </p:nvPr>
        </p:nvSpPr>
        <p:spPr>
          <a:xfrm>
            <a:off x="1261872" y="1828800"/>
            <a:ext cx="8595360" cy="467833"/>
          </a:xfrm>
        </p:spPr>
        <p:txBody>
          <a:bodyPr/>
          <a:lstStyle/>
          <a:p>
            <a:r>
              <a:rPr lang="en-US" dirty="0"/>
              <a:t>The given codes below do the same task:</a:t>
            </a:r>
          </a:p>
        </p:txBody>
      </p:sp>
      <p:sp>
        <p:nvSpPr>
          <p:cNvPr id="4" name="TextBox 3">
            <a:extLst>
              <a:ext uri="{FF2B5EF4-FFF2-40B4-BE49-F238E27FC236}">
                <a16:creationId xmlns:a16="http://schemas.microsoft.com/office/drawing/2014/main" id="{C8CD5D6C-B325-41F4-95BA-F8F65A78B5EE}"/>
              </a:ext>
            </a:extLst>
          </p:cNvPr>
          <p:cNvSpPr txBox="1"/>
          <p:nvPr/>
        </p:nvSpPr>
        <p:spPr>
          <a:xfrm>
            <a:off x="1444757" y="2504562"/>
            <a:ext cx="8676168" cy="138499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CASE </a:t>
            </a:r>
            <a:r>
              <a:rPr lang="en-US" sz="1400" dirty="0">
                <a:latin typeface="Courier New" panose="02070309020205020404" pitchFamily="49" charset="0"/>
                <a:cs typeface="Courier New" panose="02070309020205020404" pitchFamily="49" charset="0"/>
              </a:rPr>
              <a:t>semester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'F'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DBMS_OUTPUT.PUT_LINE('Wrong Value');</a:t>
            </a:r>
          </a:p>
          <a:p>
            <a:r>
              <a:rPr lang="en-US" sz="1400" b="1" dirty="0">
                <a:latin typeface="Courier New" panose="02070309020205020404" pitchFamily="49" charset="0"/>
                <a:cs typeface="Courier New" panose="02070309020205020404" pitchFamily="49" charset="0"/>
              </a:rPr>
              <a:t>END CASE</a:t>
            </a: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9CB29DBE-78E9-4A87-B522-3B313AEBBFB4}"/>
              </a:ext>
            </a:extLst>
          </p:cNvPr>
          <p:cNvSpPr txBox="1"/>
          <p:nvPr/>
        </p:nvSpPr>
        <p:spPr>
          <a:xfrm>
            <a:off x="1448298" y="4241213"/>
            <a:ext cx="8676168" cy="203132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semester = 'F'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DBMS_OUTPUT.PUT_LINE('Wrong Value');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455D5319-F890-4C54-A09F-1669C588B6F6}"/>
              </a:ext>
            </a:extLst>
          </p:cNvPr>
          <p:cNvSpPr/>
          <p:nvPr/>
        </p:nvSpPr>
        <p:spPr>
          <a:xfrm>
            <a:off x="1448298" y="2477386"/>
            <a:ext cx="8676168" cy="1446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5E4FD4-E0D9-4780-8186-AAC02460BAB5}"/>
              </a:ext>
            </a:extLst>
          </p:cNvPr>
          <p:cNvSpPr/>
          <p:nvPr/>
        </p:nvSpPr>
        <p:spPr>
          <a:xfrm>
            <a:off x="1444757" y="4241213"/>
            <a:ext cx="8676168" cy="2031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67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B566-7272-4BB2-A6B3-D077D439BEB8}"/>
              </a:ext>
            </a:extLst>
          </p:cNvPr>
          <p:cNvSpPr>
            <a:spLocks noGrp="1"/>
          </p:cNvSpPr>
          <p:nvPr>
            <p:ph type="title"/>
          </p:nvPr>
        </p:nvSpPr>
        <p:spPr/>
        <p:txBody>
          <a:bodyPr/>
          <a:lstStyle/>
          <a:p>
            <a:r>
              <a:rPr lang="en-US" dirty="0"/>
              <a:t>Creating Procedures/Functions</a:t>
            </a:r>
          </a:p>
        </p:txBody>
      </p:sp>
      <p:sp>
        <p:nvSpPr>
          <p:cNvPr id="3" name="Content Placeholder 2">
            <a:extLst>
              <a:ext uri="{FF2B5EF4-FFF2-40B4-BE49-F238E27FC236}">
                <a16:creationId xmlns:a16="http://schemas.microsoft.com/office/drawing/2014/main" id="{51176A97-5F5A-4B58-B6D2-4E1B040FC1E2}"/>
              </a:ext>
            </a:extLst>
          </p:cNvPr>
          <p:cNvSpPr>
            <a:spLocks noGrp="1"/>
          </p:cNvSpPr>
          <p:nvPr>
            <p:ph idx="1"/>
          </p:nvPr>
        </p:nvSpPr>
        <p:spPr/>
        <p:txBody>
          <a:bodyPr>
            <a:normAutofit/>
          </a:bodyPr>
          <a:lstStyle/>
          <a:p>
            <a:r>
              <a:rPr lang="en-US" dirty="0"/>
              <a:t>In Oracle, a program can be written and stored in the database once and be accessed from any application program.</a:t>
            </a:r>
          </a:p>
          <a:p>
            <a:r>
              <a:rPr lang="en-US" dirty="0"/>
              <a:t>There are two schema level standalone programs:</a:t>
            </a:r>
          </a:p>
          <a:p>
            <a:pPr lvl="1"/>
            <a:r>
              <a:rPr lang="en-US" dirty="0"/>
              <a:t>Procedures</a:t>
            </a:r>
          </a:p>
          <a:p>
            <a:pPr lvl="2"/>
            <a:r>
              <a:rPr lang="en-US" dirty="0"/>
              <a:t>are programs with no returning value</a:t>
            </a:r>
          </a:p>
          <a:p>
            <a:pPr lvl="1"/>
            <a:r>
              <a:rPr lang="en-US" dirty="0"/>
              <a:t>Functions</a:t>
            </a:r>
          </a:p>
          <a:p>
            <a:pPr lvl="2"/>
            <a:r>
              <a:rPr lang="en-US" dirty="0"/>
              <a:t>Are programs with a returning value</a:t>
            </a:r>
          </a:p>
          <a:p>
            <a:pPr lvl="1"/>
            <a:r>
              <a:rPr lang="en-US" dirty="0"/>
              <a:t>When these programs are written and complied in a database becomes the schema objects called stored procedures stored functions. </a:t>
            </a:r>
          </a:p>
          <a:p>
            <a:pPr lvl="1"/>
            <a:endParaRPr lang="en-US" dirty="0"/>
          </a:p>
        </p:txBody>
      </p:sp>
    </p:spTree>
    <p:extLst>
      <p:ext uri="{BB962C8B-B14F-4D97-AF65-F5344CB8AC3E}">
        <p14:creationId xmlns:p14="http://schemas.microsoft.com/office/powerpoint/2010/main" val="238533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1974-A6A4-4426-9061-F44BDDE44D4F}"/>
              </a:ext>
            </a:extLst>
          </p:cNvPr>
          <p:cNvSpPr>
            <a:spLocks noGrp="1"/>
          </p:cNvSpPr>
          <p:nvPr>
            <p:ph type="title"/>
          </p:nvPr>
        </p:nvSpPr>
        <p:spPr/>
        <p:txBody>
          <a:bodyPr/>
          <a:lstStyle/>
          <a:p>
            <a:r>
              <a:rPr lang="en-US" dirty="0"/>
              <a:t>Procedure/Function building Block</a:t>
            </a:r>
          </a:p>
        </p:txBody>
      </p:sp>
      <p:sp>
        <p:nvSpPr>
          <p:cNvPr id="3" name="Content Placeholder 2">
            <a:extLst>
              <a:ext uri="{FF2B5EF4-FFF2-40B4-BE49-F238E27FC236}">
                <a16:creationId xmlns:a16="http://schemas.microsoft.com/office/drawing/2014/main" id="{D78E276D-8F30-46AF-AEDD-05179E8C9CC7}"/>
              </a:ext>
            </a:extLst>
          </p:cNvPr>
          <p:cNvSpPr>
            <a:spLocks noGrp="1"/>
          </p:cNvSpPr>
          <p:nvPr>
            <p:ph idx="1"/>
          </p:nvPr>
        </p:nvSpPr>
        <p:spPr>
          <a:xfrm>
            <a:off x="1261872" y="3700130"/>
            <a:ext cx="8595360" cy="2480007"/>
          </a:xfrm>
        </p:spPr>
        <p:txBody>
          <a:bodyPr>
            <a:normAutofit lnSpcReduction="10000"/>
          </a:bodyPr>
          <a:lstStyle/>
          <a:p>
            <a:r>
              <a:rPr lang="en-US" dirty="0"/>
              <a:t>Procedures/Functions consists of the following basic PL/SQL block structures:</a:t>
            </a:r>
          </a:p>
          <a:p>
            <a:pPr lvl="2"/>
            <a:r>
              <a:rPr lang="en-US" dirty="0"/>
              <a:t>Declarative (optional)</a:t>
            </a:r>
          </a:p>
          <a:p>
            <a:pPr lvl="3"/>
            <a:r>
              <a:rPr lang="en-US" dirty="0"/>
              <a:t>Variables and constants are identifies by keyword DECLARE.</a:t>
            </a:r>
          </a:p>
          <a:p>
            <a:pPr lvl="2"/>
            <a:r>
              <a:rPr lang="en-US" dirty="0"/>
              <a:t>Executable (mandatory)</a:t>
            </a:r>
          </a:p>
          <a:p>
            <a:pPr lvl="3"/>
            <a:r>
              <a:rPr lang="en-US" dirty="0"/>
              <a:t>Contains the application logic. It starts with keyword BEGIN and ends with keyword END.</a:t>
            </a:r>
          </a:p>
          <a:p>
            <a:pPr lvl="2"/>
            <a:r>
              <a:rPr lang="en-US" dirty="0"/>
              <a:t>Exception handling (optional)</a:t>
            </a:r>
          </a:p>
          <a:p>
            <a:pPr lvl="3"/>
            <a:r>
              <a:rPr lang="en-US" dirty="0"/>
              <a:t>Starts with keyword EXCEPTION and handles error conditions that may occur in the executable part.</a:t>
            </a:r>
          </a:p>
          <a:p>
            <a:endParaRPr lang="en-US" dirty="0"/>
          </a:p>
        </p:txBody>
      </p:sp>
      <p:sp>
        <p:nvSpPr>
          <p:cNvPr id="4" name="TextBox 3">
            <a:extLst>
              <a:ext uri="{FF2B5EF4-FFF2-40B4-BE49-F238E27FC236}">
                <a16:creationId xmlns:a16="http://schemas.microsoft.com/office/drawing/2014/main" id="{614F36A5-A559-4E5B-87CB-91F758121610}"/>
              </a:ext>
            </a:extLst>
          </p:cNvPr>
          <p:cNvSpPr txBox="1"/>
          <p:nvPr/>
        </p:nvSpPr>
        <p:spPr>
          <a:xfrm>
            <a:off x="1261872" y="1740788"/>
            <a:ext cx="5776881" cy="181588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Header AS</a:t>
            </a:r>
          </a:p>
          <a:p>
            <a:r>
              <a:rPr lang="en-US" sz="1400" dirty="0">
                <a:latin typeface="Courier New" panose="02070309020205020404" pitchFamily="49" charset="0"/>
                <a:cs typeface="Courier New" panose="02070309020205020404" pitchFamily="49" charset="0"/>
              </a:rPr>
              <a:t>[declaration statements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[EXCEPTION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25232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2034-8692-4E1F-A72D-973471F9E7F1}"/>
              </a:ext>
            </a:extLst>
          </p:cNvPr>
          <p:cNvSpPr>
            <a:spLocks noGrp="1"/>
          </p:cNvSpPr>
          <p:nvPr>
            <p:ph type="title"/>
          </p:nvPr>
        </p:nvSpPr>
        <p:spPr/>
        <p:txBody>
          <a:bodyPr/>
          <a:lstStyle/>
          <a:p>
            <a:r>
              <a:rPr lang="en-US" dirty="0"/>
              <a:t>Create Procedures/Functions </a:t>
            </a:r>
          </a:p>
        </p:txBody>
      </p:sp>
      <p:sp>
        <p:nvSpPr>
          <p:cNvPr id="3" name="Content Placeholder 2">
            <a:extLst>
              <a:ext uri="{FF2B5EF4-FFF2-40B4-BE49-F238E27FC236}">
                <a16:creationId xmlns:a16="http://schemas.microsoft.com/office/drawing/2014/main" id="{1EB4E061-DDD0-44FA-B61F-FBBA69580CF9}"/>
              </a:ext>
            </a:extLst>
          </p:cNvPr>
          <p:cNvSpPr>
            <a:spLocks noGrp="1"/>
          </p:cNvSpPr>
          <p:nvPr>
            <p:ph idx="1"/>
          </p:nvPr>
        </p:nvSpPr>
        <p:spPr>
          <a:xfrm>
            <a:off x="1261872" y="1828800"/>
            <a:ext cx="8595360" cy="1124223"/>
          </a:xfrm>
        </p:spPr>
        <p:txBody>
          <a:bodyPr>
            <a:normAutofit/>
          </a:bodyPr>
          <a:lstStyle/>
          <a:p>
            <a:r>
              <a:rPr lang="en-US" dirty="0"/>
              <a:t>The following is the syntax to create a stored procedure or function:</a:t>
            </a:r>
          </a:p>
          <a:p>
            <a:pPr lvl="1"/>
            <a:r>
              <a:rPr lang="en-US" dirty="0"/>
              <a:t>The keyword OR REPLACE recreates a function or a procedure if it already exists.</a:t>
            </a:r>
          </a:p>
          <a:p>
            <a:pPr lvl="1"/>
            <a:r>
              <a:rPr lang="en-US" dirty="0"/>
              <a:t>Schema is the name of schema that contains the procedure/function.</a:t>
            </a:r>
          </a:p>
          <a:p>
            <a:pPr lvl="1"/>
            <a:endParaRPr lang="en-US" dirty="0"/>
          </a:p>
          <a:p>
            <a:pPr lvl="1"/>
            <a:endParaRPr lang="en-US" dirty="0"/>
          </a:p>
        </p:txBody>
      </p:sp>
      <p:sp>
        <p:nvSpPr>
          <p:cNvPr id="6" name="TextBox 5">
            <a:extLst>
              <a:ext uri="{FF2B5EF4-FFF2-40B4-BE49-F238E27FC236}">
                <a16:creationId xmlns:a16="http://schemas.microsoft.com/office/drawing/2014/main" id="{CB5F0B9B-90AC-4A60-987B-728FE4C05F0C}"/>
              </a:ext>
            </a:extLst>
          </p:cNvPr>
          <p:cNvSpPr txBox="1"/>
          <p:nvPr/>
        </p:nvSpPr>
        <p:spPr>
          <a:xfrm>
            <a:off x="1431850" y="3211032"/>
            <a:ext cx="10185992" cy="95410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schema.procedure_name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procedure_name</a:t>
            </a:r>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1CE86A5F-A5D6-4979-9E03-8FE711C2FB1E}"/>
              </a:ext>
            </a:extLst>
          </p:cNvPr>
          <p:cNvSpPr/>
          <p:nvPr/>
        </p:nvSpPr>
        <p:spPr>
          <a:xfrm>
            <a:off x="1261872" y="3007846"/>
            <a:ext cx="9774723" cy="141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5841C5-21D6-4B45-B025-5A8D2041726D}"/>
              </a:ext>
            </a:extLst>
          </p:cNvPr>
          <p:cNvSpPr/>
          <p:nvPr/>
        </p:nvSpPr>
        <p:spPr>
          <a:xfrm>
            <a:off x="1290225" y="4720856"/>
            <a:ext cx="9774723" cy="1531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53DC7F-C7F7-4437-A11E-812B65BCE9B2}"/>
              </a:ext>
            </a:extLst>
          </p:cNvPr>
          <p:cNvSpPr txBox="1"/>
          <p:nvPr/>
        </p:nvSpPr>
        <p:spPr>
          <a:xfrm>
            <a:off x="1431850" y="4907497"/>
            <a:ext cx="10185992" cy="1169551"/>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FUNCTION </a:t>
            </a:r>
            <a:r>
              <a:rPr lang="en-US" sz="1400" dirty="0" err="1">
                <a:latin typeface="Courier New" panose="02070309020205020404" pitchFamily="49" charset="0"/>
                <a:cs typeface="Courier New" panose="02070309020205020404" pitchFamily="49" charset="0"/>
              </a:rPr>
              <a:t>schema.function_name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RETURN</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function_name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524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A75-7527-4604-9D7F-FBC16F945629}"/>
              </a:ext>
            </a:extLst>
          </p:cNvPr>
          <p:cNvSpPr>
            <a:spLocks noGrp="1"/>
          </p:cNvSpPr>
          <p:nvPr>
            <p:ph type="title"/>
          </p:nvPr>
        </p:nvSpPr>
        <p:spPr/>
        <p:txBody>
          <a:bodyPr/>
          <a:lstStyle/>
          <a:p>
            <a:r>
              <a:rPr lang="en-US" dirty="0"/>
              <a:t>Arguments in a Procedure/Function</a:t>
            </a:r>
          </a:p>
        </p:txBody>
      </p:sp>
      <p:sp>
        <p:nvSpPr>
          <p:cNvPr id="3" name="Content Placeholder 2">
            <a:extLst>
              <a:ext uri="{FF2B5EF4-FFF2-40B4-BE49-F238E27FC236}">
                <a16:creationId xmlns:a16="http://schemas.microsoft.com/office/drawing/2014/main" id="{F44EF1AF-362C-49A7-B1D4-EB622AC247EC}"/>
              </a:ext>
            </a:extLst>
          </p:cNvPr>
          <p:cNvSpPr>
            <a:spLocks noGrp="1"/>
          </p:cNvSpPr>
          <p:nvPr>
            <p:ph idx="1"/>
          </p:nvPr>
        </p:nvSpPr>
        <p:spPr/>
        <p:txBody>
          <a:bodyPr/>
          <a:lstStyle/>
          <a:p>
            <a:r>
              <a:rPr lang="en-US" dirty="0"/>
              <a:t>A procedure/function may receive arguments.</a:t>
            </a:r>
          </a:p>
          <a:p>
            <a:r>
              <a:rPr lang="en-US" dirty="0"/>
              <a:t>An argument has the following elements:</a:t>
            </a:r>
          </a:p>
          <a:p>
            <a:pPr lvl="1"/>
            <a:r>
              <a:rPr lang="en-US" dirty="0"/>
              <a:t>Datatype</a:t>
            </a:r>
          </a:p>
          <a:p>
            <a:pPr lvl="2"/>
            <a:r>
              <a:rPr lang="en-US" dirty="0"/>
              <a:t>Can be any datatype supported by PL/SQL.</a:t>
            </a:r>
          </a:p>
          <a:p>
            <a:pPr lvl="1"/>
            <a:r>
              <a:rPr lang="en-US" dirty="0"/>
              <a:t>IN/OUT/IN OUT</a:t>
            </a:r>
          </a:p>
          <a:p>
            <a:pPr lvl="2"/>
            <a:r>
              <a:rPr lang="en-US" dirty="0"/>
              <a:t>IN indicates that the procedure has to receive a value for the argument.</a:t>
            </a:r>
          </a:p>
          <a:p>
            <a:pPr lvl="2"/>
            <a:r>
              <a:rPr lang="en-US" dirty="0"/>
              <a:t>OUT indicate that the procedure/function passes a value for the argument back to the calling program.</a:t>
            </a:r>
          </a:p>
          <a:p>
            <a:pPr lvl="2"/>
            <a:r>
              <a:rPr lang="en-US" dirty="0"/>
              <a:t>IN OUT indicates that procedure must receive a value for the argument and passes a value back to the calling program.</a:t>
            </a:r>
          </a:p>
          <a:p>
            <a:pPr lvl="1"/>
            <a:r>
              <a:rPr lang="en-US" dirty="0"/>
              <a:t>Default</a:t>
            </a:r>
          </a:p>
          <a:p>
            <a:pPr lvl="2"/>
            <a:r>
              <a:rPr lang="en-US" dirty="0"/>
              <a:t>Using DEFAULT keyword, you can define a value for an argument.</a:t>
            </a:r>
          </a:p>
        </p:txBody>
      </p:sp>
    </p:spTree>
    <p:extLst>
      <p:ext uri="{BB962C8B-B14F-4D97-AF65-F5344CB8AC3E}">
        <p14:creationId xmlns:p14="http://schemas.microsoft.com/office/powerpoint/2010/main" val="299897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5AC2-197E-457B-87CF-4296C30C9B97}"/>
              </a:ext>
            </a:extLst>
          </p:cNvPr>
          <p:cNvSpPr>
            <a:spLocks noGrp="1"/>
          </p:cNvSpPr>
          <p:nvPr>
            <p:ph type="title"/>
          </p:nvPr>
        </p:nvSpPr>
        <p:spPr/>
        <p:txBody>
          <a:bodyPr/>
          <a:lstStyle/>
          <a:p>
            <a:r>
              <a:rPr lang="en-US" dirty="0"/>
              <a:t>PL/SQL Anonymous Blocks</a:t>
            </a:r>
          </a:p>
        </p:txBody>
      </p:sp>
      <p:sp>
        <p:nvSpPr>
          <p:cNvPr id="3" name="Content Placeholder 2">
            <a:extLst>
              <a:ext uri="{FF2B5EF4-FFF2-40B4-BE49-F238E27FC236}">
                <a16:creationId xmlns:a16="http://schemas.microsoft.com/office/drawing/2014/main" id="{342FD1B6-4BA7-48E6-9438-189AAECAFA4F}"/>
              </a:ext>
            </a:extLst>
          </p:cNvPr>
          <p:cNvSpPr>
            <a:spLocks noGrp="1"/>
          </p:cNvSpPr>
          <p:nvPr>
            <p:ph idx="1"/>
          </p:nvPr>
        </p:nvSpPr>
        <p:spPr>
          <a:xfrm>
            <a:off x="1261872" y="1828800"/>
            <a:ext cx="8595360" cy="978202"/>
          </a:xfrm>
        </p:spPr>
        <p:txBody>
          <a:bodyPr>
            <a:normAutofit/>
          </a:bodyPr>
          <a:lstStyle/>
          <a:p>
            <a:r>
              <a:rPr lang="en-US" dirty="0"/>
              <a:t>Consider the following simple PL/SQL code:</a:t>
            </a:r>
          </a:p>
          <a:p>
            <a:pPr lvl="1"/>
            <a:r>
              <a:rPr lang="en-US" dirty="0"/>
              <a:t>Function DBMS_OUTPUT.PUT_LINE() outputs the given message or values as arguments. </a:t>
            </a:r>
          </a:p>
          <a:p>
            <a:pPr marL="0" indent="0">
              <a:buNone/>
            </a:pPr>
            <a:endParaRPr lang="en-US" dirty="0"/>
          </a:p>
        </p:txBody>
      </p:sp>
      <p:sp>
        <p:nvSpPr>
          <p:cNvPr id="4" name="TextBox 3">
            <a:extLst>
              <a:ext uri="{FF2B5EF4-FFF2-40B4-BE49-F238E27FC236}">
                <a16:creationId xmlns:a16="http://schemas.microsoft.com/office/drawing/2014/main" id="{9DFD1386-17B3-4B65-B5A6-50A9DCE3430E}"/>
              </a:ext>
            </a:extLst>
          </p:cNvPr>
          <p:cNvSpPr txBox="1"/>
          <p:nvPr/>
        </p:nvSpPr>
        <p:spPr>
          <a:xfrm>
            <a:off x="1368202" y="2807002"/>
            <a:ext cx="7903393"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(‘Welcome to DBS311!');</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9033EBCC-79E2-4E88-925F-AFA77E97DD3F}"/>
              </a:ext>
            </a:extLst>
          </p:cNvPr>
          <p:cNvSpPr txBox="1">
            <a:spLocks/>
          </p:cNvSpPr>
          <p:nvPr/>
        </p:nvSpPr>
        <p:spPr>
          <a:xfrm>
            <a:off x="1265410" y="3639871"/>
            <a:ext cx="8595360" cy="97820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see the output:</a:t>
            </a:r>
          </a:p>
          <a:p>
            <a:pPr lvl="1"/>
            <a:r>
              <a:rPr lang="en-US" dirty="0"/>
              <a:t>Execute the following statement first:</a:t>
            </a:r>
          </a:p>
          <a:p>
            <a:pPr lvl="1"/>
            <a:r>
              <a:rPr lang="en-US" b="1" dirty="0">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SERVEROUTPUT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a:t>
            </a:r>
            <a:r>
              <a:rPr lang="en-US" dirty="0"/>
              <a:t> </a:t>
            </a:r>
          </a:p>
          <a:p>
            <a:pPr marL="0" indent="0">
              <a:buFont typeface="Arial" pitchFamily="34" charset="0"/>
              <a:buNone/>
            </a:pPr>
            <a:endParaRPr lang="en-US" dirty="0"/>
          </a:p>
        </p:txBody>
      </p:sp>
      <p:sp>
        <p:nvSpPr>
          <p:cNvPr id="6" name="Content Placeholder 2">
            <a:extLst>
              <a:ext uri="{FF2B5EF4-FFF2-40B4-BE49-F238E27FC236}">
                <a16:creationId xmlns:a16="http://schemas.microsoft.com/office/drawing/2014/main" id="{1B071AF4-281F-4696-9F4C-1B3494BBB337}"/>
              </a:ext>
            </a:extLst>
          </p:cNvPr>
          <p:cNvSpPr txBox="1">
            <a:spLocks/>
          </p:cNvSpPr>
          <p:nvPr/>
        </p:nvSpPr>
        <p:spPr>
          <a:xfrm>
            <a:off x="1258318" y="4642874"/>
            <a:ext cx="8595360" cy="53518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the block, in your SQL developer worksheet, select the block and press the run bottom:</a:t>
            </a:r>
          </a:p>
          <a:p>
            <a:pPr marL="0" indent="0">
              <a:buFont typeface="Arial" pitchFamily="34" charset="0"/>
              <a:buNone/>
            </a:pPr>
            <a:endParaRPr lang="en-US" dirty="0"/>
          </a:p>
        </p:txBody>
      </p:sp>
      <p:sp>
        <p:nvSpPr>
          <p:cNvPr id="7" name="TextBox 6">
            <a:extLst>
              <a:ext uri="{FF2B5EF4-FFF2-40B4-BE49-F238E27FC236}">
                <a16:creationId xmlns:a16="http://schemas.microsoft.com/office/drawing/2014/main" id="{8A537752-90FE-43EC-ACCE-E3A7C8E281C8}"/>
              </a:ext>
            </a:extLst>
          </p:cNvPr>
          <p:cNvSpPr txBox="1"/>
          <p:nvPr/>
        </p:nvSpPr>
        <p:spPr>
          <a:xfrm>
            <a:off x="1382378" y="5170977"/>
            <a:ext cx="7903393" cy="738664"/>
          </a:xfrm>
          <a:prstGeom prst="rect">
            <a:avLst/>
          </a:prstGeom>
          <a:noFill/>
        </p:spPr>
        <p:txBody>
          <a:bodyPr wrap="square" rtlCol="0">
            <a:spAutoFit/>
          </a:bodyPr>
          <a:lstStyle/>
          <a:p>
            <a:r>
              <a:rPr lang="en-US" sz="1400" b="1" dirty="0">
                <a:highlight>
                  <a:srgbClr val="008080"/>
                </a:highlight>
                <a:latin typeface="Courier New" panose="02070309020205020404" pitchFamily="49" charset="0"/>
                <a:cs typeface="Courier New" panose="02070309020205020404" pitchFamily="49" charset="0"/>
              </a:rPr>
              <a:t>BEGIN</a:t>
            </a:r>
          </a:p>
          <a:p>
            <a:r>
              <a:rPr lang="en-US" sz="1400" dirty="0">
                <a:highlight>
                  <a:srgbClr val="008080"/>
                </a:highlight>
                <a:latin typeface="Courier New" panose="02070309020205020404" pitchFamily="49" charset="0"/>
                <a:cs typeface="Courier New" panose="02070309020205020404" pitchFamily="49" charset="0"/>
              </a:rPr>
              <a:t>  DBMS_OUTPUT.PUT_LINE (‘Welcome to DBS311!');</a:t>
            </a:r>
          </a:p>
          <a:p>
            <a:r>
              <a:rPr lang="en-US" sz="1400" b="1" dirty="0">
                <a:highlight>
                  <a:srgbClr val="008080"/>
                </a:highlight>
                <a:latin typeface="Courier New" panose="02070309020205020404" pitchFamily="49" charset="0"/>
                <a:cs typeface="Courier New" panose="02070309020205020404" pitchFamily="49" charset="0"/>
              </a:rPr>
              <a:t>END</a:t>
            </a:r>
            <a:r>
              <a:rPr lang="en-US" sz="1400" dirty="0">
                <a:highlight>
                  <a:srgbClr val="008080"/>
                </a:highlight>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9F336768-7F46-4EC1-B799-BA68FAE06D95}"/>
              </a:ext>
            </a:extLst>
          </p:cNvPr>
          <p:cNvSpPr txBox="1">
            <a:spLocks/>
          </p:cNvSpPr>
          <p:nvPr/>
        </p:nvSpPr>
        <p:spPr>
          <a:xfrm>
            <a:off x="1261861" y="5986115"/>
            <a:ext cx="8595360" cy="5351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a:p>
            <a:pPr marL="0" indent="0">
              <a:buFont typeface="Arial" pitchFamily="34" charset="0"/>
              <a:buNone/>
            </a:pPr>
            <a:endParaRPr lang="en-US" dirty="0"/>
          </a:p>
        </p:txBody>
      </p:sp>
      <p:sp>
        <p:nvSpPr>
          <p:cNvPr id="9" name="TextBox 8">
            <a:extLst>
              <a:ext uri="{FF2B5EF4-FFF2-40B4-BE49-F238E27FC236}">
                <a16:creationId xmlns:a16="http://schemas.microsoft.com/office/drawing/2014/main" id="{FC64CF5E-63E9-4DF1-8392-125F995521FD}"/>
              </a:ext>
            </a:extLst>
          </p:cNvPr>
          <p:cNvSpPr txBox="1"/>
          <p:nvPr/>
        </p:nvSpPr>
        <p:spPr>
          <a:xfrm>
            <a:off x="2803464" y="6058563"/>
            <a:ext cx="447630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272453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91DA-3D5A-4871-9194-65D4EAFE9074}"/>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562F0488-F0E6-4A22-A2C6-49C2515A9E10}"/>
              </a:ext>
            </a:extLst>
          </p:cNvPr>
          <p:cNvSpPr>
            <a:spLocks noGrp="1"/>
          </p:cNvSpPr>
          <p:nvPr>
            <p:ph idx="1"/>
          </p:nvPr>
        </p:nvSpPr>
        <p:spPr>
          <a:xfrm>
            <a:off x="1261872" y="1828800"/>
            <a:ext cx="8595360" cy="893135"/>
          </a:xfrm>
        </p:spPr>
        <p:txBody>
          <a:bodyPr/>
          <a:lstStyle/>
          <a:p>
            <a:r>
              <a:rPr lang="en-US" dirty="0"/>
              <a:t>Using DECLARE keyword, we can define variables and constants.</a:t>
            </a:r>
          </a:p>
          <a:p>
            <a:pPr lvl="1"/>
            <a:r>
              <a:rPr lang="en-US" dirty="0"/>
              <a:t>See the following code:</a:t>
            </a:r>
          </a:p>
        </p:txBody>
      </p:sp>
      <p:sp>
        <p:nvSpPr>
          <p:cNvPr id="4" name="TextBox 3">
            <a:extLst>
              <a:ext uri="{FF2B5EF4-FFF2-40B4-BE49-F238E27FC236}">
                <a16:creationId xmlns:a16="http://schemas.microsoft.com/office/drawing/2014/main" id="{2D63D0F9-36B5-4F59-9769-DA87F75D27A2}"/>
              </a:ext>
            </a:extLst>
          </p:cNvPr>
          <p:cNvSpPr txBox="1"/>
          <p:nvPr/>
        </p:nvSpPr>
        <p:spPr>
          <a:xfrm>
            <a:off x="1431998" y="2456122"/>
            <a:ext cx="7424928" cy="3139321"/>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DECLARE</a:t>
            </a:r>
          </a:p>
          <a:p>
            <a:r>
              <a:rPr lang="en-US" sz="1100" dirty="0">
                <a:latin typeface="Courier New" panose="02070309020205020404" pitchFamily="49" charset="0"/>
                <a:cs typeface="Courier New" panose="02070309020205020404" pitchFamily="49" charset="0"/>
              </a:rPr>
              <a:t>  value_1 NUMBER := 20;</a:t>
            </a:r>
          </a:p>
          <a:p>
            <a:r>
              <a:rPr lang="en-US" sz="1100" dirty="0">
                <a:latin typeface="Courier New" panose="02070309020205020404" pitchFamily="49" charset="0"/>
                <a:cs typeface="Courier New" panose="02070309020205020404" pitchFamily="49" charset="0"/>
              </a:rPr>
              <a:t>  value_2 NUMBER := 5;</a:t>
            </a:r>
          </a:p>
          <a:p>
            <a:r>
              <a:rPr lang="en-US" sz="1100" dirty="0">
                <a:latin typeface="Courier New" panose="02070309020205020404" pitchFamily="49" charset="0"/>
                <a:cs typeface="Courier New" panose="02070309020205020404" pitchFamily="49" charset="0"/>
              </a:rPr>
              <a:t>  addition NUMBER;</a:t>
            </a:r>
          </a:p>
          <a:p>
            <a:r>
              <a:rPr lang="en-US" sz="1100" dirty="0">
                <a:latin typeface="Courier New" panose="02070309020205020404" pitchFamily="49" charset="0"/>
                <a:cs typeface="Courier New" panose="02070309020205020404" pitchFamily="49" charset="0"/>
              </a:rPr>
              <a:t>  subtraction NUMBER;</a:t>
            </a:r>
          </a:p>
          <a:p>
            <a:r>
              <a:rPr lang="en-US" sz="1100" dirty="0">
                <a:latin typeface="Courier New" panose="02070309020205020404" pitchFamily="49" charset="0"/>
                <a:cs typeface="Courier New" panose="02070309020205020404" pitchFamily="49" charset="0"/>
              </a:rPr>
              <a:t>  multiplication NUMBER;</a:t>
            </a:r>
          </a:p>
          <a:p>
            <a:r>
              <a:rPr lang="en-US" sz="1100" dirty="0">
                <a:latin typeface="Courier New" panose="02070309020205020404" pitchFamily="49" charset="0"/>
                <a:cs typeface="Courier New" panose="02070309020205020404" pitchFamily="49" charset="0"/>
              </a:rPr>
              <a:t>  division </a:t>
            </a:r>
            <a:r>
              <a:rPr lang="en-US" sz="1100" dirty="0" smtClean="0">
                <a:latin typeface="Courier New" panose="02070309020205020404" pitchFamily="49" charset="0"/>
                <a:cs typeface="Courier New" panose="02070309020205020404" pitchFamily="49" charset="0"/>
              </a:rPr>
              <a:t>FLOAT</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BEGIN</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addition := value_1 + value_2;</a:t>
            </a:r>
          </a:p>
          <a:p>
            <a:r>
              <a:rPr lang="en-US" sz="1100" dirty="0">
                <a:latin typeface="Courier New" panose="02070309020205020404" pitchFamily="49" charset="0"/>
                <a:cs typeface="Courier New" panose="02070309020205020404" pitchFamily="49" charset="0"/>
              </a:rPr>
              <a:t>  subtraction := value_1 - value_2;</a:t>
            </a:r>
          </a:p>
          <a:p>
            <a:r>
              <a:rPr lang="en-US" sz="1100" dirty="0">
                <a:latin typeface="Courier New" panose="02070309020205020404" pitchFamily="49" charset="0"/>
                <a:cs typeface="Courier New" panose="02070309020205020404" pitchFamily="49" charset="0"/>
              </a:rPr>
              <a:t>  multiplication := value_1 * value_2;</a:t>
            </a:r>
          </a:p>
          <a:p>
            <a:r>
              <a:rPr lang="en-US" sz="1100" dirty="0">
                <a:latin typeface="Courier New" panose="02070309020205020404" pitchFamily="49" charset="0"/>
                <a:cs typeface="Courier New" panose="02070309020205020404" pitchFamily="49" charset="0"/>
              </a:rPr>
              <a:t>  division := value_1 / value_2;</a:t>
            </a:r>
          </a:p>
          <a:p>
            <a:r>
              <a:rPr lang="en-US" sz="1100" dirty="0">
                <a:latin typeface="Courier New" panose="02070309020205020404" pitchFamily="49" charset="0"/>
                <a:cs typeface="Courier New" panose="02070309020205020404" pitchFamily="49" charset="0"/>
              </a:rPr>
              <a:t>  DBMS_OUTPUT.PUT_LINE ('addition: ' || addition);</a:t>
            </a:r>
          </a:p>
          <a:p>
            <a:r>
              <a:rPr lang="en-US" sz="1100" dirty="0">
                <a:latin typeface="Courier New" panose="02070309020205020404" pitchFamily="49" charset="0"/>
                <a:cs typeface="Courier New" panose="02070309020205020404" pitchFamily="49" charset="0"/>
              </a:rPr>
              <a:t>  DBMS_OUTPUT.PUT_LINE ('subtraction: ' || subtraction);</a:t>
            </a:r>
          </a:p>
          <a:p>
            <a:r>
              <a:rPr lang="en-US" sz="1100" dirty="0">
                <a:latin typeface="Courier New" panose="02070309020205020404" pitchFamily="49" charset="0"/>
                <a:cs typeface="Courier New" panose="02070309020205020404" pitchFamily="49" charset="0"/>
              </a:rPr>
              <a:t>  DBMS_OUTPUT.PUT_LINE (‘multiplication: ' || multiplication);</a:t>
            </a:r>
          </a:p>
          <a:p>
            <a:r>
              <a:rPr lang="en-US" sz="1100" dirty="0">
                <a:latin typeface="Courier New" panose="02070309020205020404" pitchFamily="49" charset="0"/>
                <a:cs typeface="Courier New" panose="02070309020205020404" pitchFamily="49" charset="0"/>
              </a:rPr>
              <a:t>  DBMS_OUTPUT.PUT_LINE ('division: ' || division);</a:t>
            </a:r>
          </a:p>
          <a:p>
            <a:r>
              <a:rPr lang="en-US" sz="11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91A19E7-0239-4961-9E0E-3E38B9B6B20F}"/>
              </a:ext>
            </a:extLst>
          </p:cNvPr>
          <p:cNvSpPr txBox="1">
            <a:spLocks/>
          </p:cNvSpPr>
          <p:nvPr/>
        </p:nvSpPr>
        <p:spPr>
          <a:xfrm>
            <a:off x="1261872" y="5571469"/>
            <a:ext cx="8595360" cy="4571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38DBB5C-9947-4AA5-9556-2E5887D47C00}"/>
              </a:ext>
            </a:extLst>
          </p:cNvPr>
          <p:cNvSpPr txBox="1"/>
          <p:nvPr/>
        </p:nvSpPr>
        <p:spPr>
          <a:xfrm>
            <a:off x="2764465" y="5595443"/>
            <a:ext cx="5720316" cy="1015663"/>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addition: 25</a:t>
            </a:r>
          </a:p>
          <a:p>
            <a:r>
              <a:rPr lang="en-US" sz="1200" dirty="0">
                <a:latin typeface="Courier New" panose="02070309020205020404" pitchFamily="49" charset="0"/>
                <a:cs typeface="Courier New" panose="02070309020205020404" pitchFamily="49" charset="0"/>
              </a:rPr>
              <a:t>subtraction: 15</a:t>
            </a:r>
          </a:p>
          <a:p>
            <a:r>
              <a:rPr lang="en-US" sz="1200" dirty="0">
                <a:latin typeface="Courier New" panose="02070309020205020404" pitchFamily="49" charset="0"/>
                <a:cs typeface="Courier New" panose="02070309020205020404" pitchFamily="49" charset="0"/>
              </a:rPr>
              <a:t>multiplication: 100</a:t>
            </a:r>
          </a:p>
          <a:p>
            <a:r>
              <a:rPr lang="en-US" sz="1200" dirty="0">
                <a:latin typeface="Courier New" panose="02070309020205020404" pitchFamily="49" charset="0"/>
                <a:cs typeface="Courier New" panose="02070309020205020404" pitchFamily="49" charset="0"/>
              </a:rPr>
              <a:t>division: 4</a:t>
            </a:r>
          </a:p>
        </p:txBody>
      </p:sp>
    </p:spTree>
    <p:extLst>
      <p:ext uri="{BB962C8B-B14F-4D97-AF65-F5344CB8AC3E}">
        <p14:creationId xmlns:p14="http://schemas.microsoft.com/office/powerpoint/2010/main" val="552708183"/>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17002</TotalTime>
  <Words>2742</Words>
  <Application>Microsoft Office PowerPoint</Application>
  <PresentationFormat>Widescreen</PresentationFormat>
  <Paragraphs>514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Century Schoolbook</vt:lpstr>
      <vt:lpstr>Courier New</vt:lpstr>
      <vt:lpstr>Wingdings</vt:lpstr>
      <vt:lpstr>Wingdings 2</vt:lpstr>
      <vt:lpstr>View</vt:lpstr>
      <vt:lpstr>Store Procedure/Functiond PL/SQL</vt:lpstr>
      <vt:lpstr>Agenda</vt:lpstr>
      <vt:lpstr>PL/SQL Overview</vt:lpstr>
      <vt:lpstr>Creating Procedures/Functions</vt:lpstr>
      <vt:lpstr>Procedure/Function building Block</vt:lpstr>
      <vt:lpstr>Create Procedures/Functions </vt:lpstr>
      <vt:lpstr>Arguments in a Procedure/Function</vt:lpstr>
      <vt:lpstr>PL/SQL Anonymous Blocks</vt:lpstr>
      <vt:lpstr>Declaration</vt:lpstr>
      <vt:lpstr>Exception</vt:lpstr>
      <vt:lpstr>Exception Handling</vt:lpstr>
      <vt:lpstr>SELECT INTO</vt:lpstr>
      <vt:lpstr>SELECT INTO (Example)</vt:lpstr>
      <vt:lpstr>TOO_MANY_ROWS Exception</vt:lpstr>
      <vt:lpstr>TOO_MANY_ROWS Exception Handling</vt:lpstr>
      <vt:lpstr>NO_DATA_FOUND Exception</vt:lpstr>
      <vt:lpstr>Your First Procedure</vt:lpstr>
      <vt:lpstr>CREATE PROCEDURE Example 1</vt:lpstr>
      <vt:lpstr>Stored Procedures with Parameters</vt:lpstr>
      <vt:lpstr>Parameters in Stored Prcedures</vt:lpstr>
      <vt:lpstr>IN Parameters</vt:lpstr>
      <vt:lpstr>OUT Parameters</vt:lpstr>
      <vt:lpstr>IN OUT Parameters</vt:lpstr>
      <vt:lpstr>UPDATE/DELETE in Procedures</vt:lpstr>
      <vt:lpstr>Conditional Selection Statements</vt:lpstr>
      <vt:lpstr>IF THEN Statement</vt:lpstr>
      <vt:lpstr>IF THEN ELSE</vt:lpstr>
      <vt:lpstr>IF THEN ELSIF</vt:lpstr>
      <vt:lpstr>Nested IF THEN ELSE </vt:lpstr>
      <vt:lpstr>Simple CASE Statement</vt:lpstr>
      <vt:lpstr>Simple CASE Example</vt:lpstr>
      <vt:lpstr>IF ELSIF and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 Razavi</cp:lastModifiedBy>
  <cp:revision>368</cp:revision>
  <dcterms:created xsi:type="dcterms:W3CDTF">2019-07-08T16:55:16Z</dcterms:created>
  <dcterms:modified xsi:type="dcterms:W3CDTF">2020-05-14T18:37:31Z</dcterms:modified>
</cp:coreProperties>
</file>