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5" r:id="rId7"/>
    <p:sldId id="262" r:id="rId8"/>
    <p:sldId id="263" r:id="rId9"/>
    <p:sldId id="264" r:id="rId10"/>
    <p:sldId id="260"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06"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279000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42575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896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3090279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4697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57897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1170567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21437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140151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72F0E-4D76-4193-9241-EC808113119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12477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72F0E-4D76-4193-9241-EC808113119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416936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72F0E-4D76-4193-9241-EC808113119A}"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222011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72F0E-4D76-4193-9241-EC808113119A}"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421667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72F0E-4D76-4193-9241-EC808113119A}"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314412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72F0E-4D76-4193-9241-EC808113119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109858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72F0E-4D76-4193-9241-EC808113119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CAC45-1F5E-412C-BC5B-215A9B038AC9}" type="slidenum">
              <a:rPr lang="en-US" smtClean="0"/>
              <a:t>‹#›</a:t>
            </a:fld>
            <a:endParaRPr lang="en-US"/>
          </a:p>
        </p:txBody>
      </p:sp>
    </p:spTree>
    <p:extLst>
      <p:ext uri="{BB962C8B-B14F-4D97-AF65-F5344CB8AC3E}">
        <p14:creationId xmlns:p14="http://schemas.microsoft.com/office/powerpoint/2010/main" val="102650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372F0E-4D76-4193-9241-EC808113119A}" type="datetimeFigureOut">
              <a:rPr lang="en-US" smtClean="0"/>
              <a:t>8/6/2024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8CAC45-1F5E-412C-BC5B-215A9B038AC9}" type="slidenum">
              <a:rPr lang="en-US" smtClean="0"/>
              <a:t>‹#›</a:t>
            </a:fld>
            <a:endParaRPr lang="en-US"/>
          </a:p>
        </p:txBody>
      </p:sp>
    </p:spTree>
    <p:extLst>
      <p:ext uri="{BB962C8B-B14F-4D97-AF65-F5344CB8AC3E}">
        <p14:creationId xmlns:p14="http://schemas.microsoft.com/office/powerpoint/2010/main" val="1265939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5E61-8FA6-F511-7426-D3211C5FD44E}"/>
              </a:ext>
            </a:extLst>
          </p:cNvPr>
          <p:cNvSpPr>
            <a:spLocks noGrp="1"/>
          </p:cNvSpPr>
          <p:nvPr>
            <p:ph type="ctrTitle"/>
          </p:nvPr>
        </p:nvSpPr>
        <p:spPr>
          <a:xfrm>
            <a:off x="1432422" y="1160865"/>
            <a:ext cx="7766936" cy="1646302"/>
          </a:xfrm>
        </p:spPr>
        <p:txBody>
          <a:bodyPr/>
          <a:lstStyle/>
          <a:p>
            <a:pPr algn="ctr"/>
            <a:r>
              <a:rPr lang="en-US" dirty="0"/>
              <a:t>Car Dealership Management System </a:t>
            </a:r>
          </a:p>
        </p:txBody>
      </p:sp>
      <p:sp>
        <p:nvSpPr>
          <p:cNvPr id="3" name="Subtitle 2">
            <a:extLst>
              <a:ext uri="{FF2B5EF4-FFF2-40B4-BE49-F238E27FC236}">
                <a16:creationId xmlns:a16="http://schemas.microsoft.com/office/drawing/2014/main" id="{43948863-A783-330E-3AFE-8094DE28F59C}"/>
              </a:ext>
            </a:extLst>
          </p:cNvPr>
          <p:cNvSpPr>
            <a:spLocks noGrp="1"/>
          </p:cNvSpPr>
          <p:nvPr>
            <p:ph type="subTitle" idx="1"/>
          </p:nvPr>
        </p:nvSpPr>
        <p:spPr/>
        <p:txBody>
          <a:bodyPr>
            <a:normAutofit lnSpcReduction="10000"/>
          </a:bodyPr>
          <a:lstStyle/>
          <a:p>
            <a:pPr algn="ctr"/>
            <a:r>
              <a:rPr lang="en-US" dirty="0"/>
              <a:t>Group 3 Members:</a:t>
            </a:r>
            <a:br>
              <a:rPr lang="en-US" dirty="0"/>
            </a:br>
            <a:r>
              <a:rPr lang="en-US" dirty="0"/>
              <a:t> </a:t>
            </a:r>
            <a:r>
              <a:rPr lang="en-US" dirty="0" err="1"/>
              <a:t>Pouya</a:t>
            </a:r>
            <a:r>
              <a:rPr lang="en-US" dirty="0"/>
              <a:t> Rad</a:t>
            </a:r>
            <a:br>
              <a:rPr lang="en-US" dirty="0"/>
            </a:br>
            <a:r>
              <a:rPr lang="en-US" dirty="0" err="1"/>
              <a:t>Seyed</a:t>
            </a:r>
            <a:r>
              <a:rPr lang="en-US" dirty="0"/>
              <a:t> Hossein </a:t>
            </a:r>
            <a:r>
              <a:rPr lang="en-US" dirty="0" err="1"/>
              <a:t>Sajedi</a:t>
            </a:r>
            <a:br>
              <a:rPr lang="en-US" dirty="0"/>
            </a:br>
            <a:r>
              <a:rPr lang="en-US" dirty="0"/>
              <a:t> Joshua </a:t>
            </a:r>
            <a:r>
              <a:rPr lang="en-US" dirty="0" err="1"/>
              <a:t>Luczon</a:t>
            </a:r>
            <a:endParaRPr lang="en-US" dirty="0"/>
          </a:p>
        </p:txBody>
      </p:sp>
    </p:spTree>
    <p:extLst>
      <p:ext uri="{BB962C8B-B14F-4D97-AF65-F5344CB8AC3E}">
        <p14:creationId xmlns:p14="http://schemas.microsoft.com/office/powerpoint/2010/main" val="3941162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AD88B7-0F4D-6067-6AE1-0E7C6659A21A}"/>
              </a:ext>
            </a:extLst>
          </p:cNvPr>
          <p:cNvPicPr>
            <a:picLocks noGrp="1" noChangeAspect="1"/>
          </p:cNvPicPr>
          <p:nvPr>
            <p:ph idx="1"/>
          </p:nvPr>
        </p:nvPicPr>
        <p:blipFill>
          <a:blip r:embed="rId2"/>
          <a:stretch>
            <a:fillRect/>
          </a:stretch>
        </p:blipFill>
        <p:spPr>
          <a:xfrm>
            <a:off x="2163038" y="251927"/>
            <a:ext cx="6057231" cy="6072300"/>
          </a:xfrm>
        </p:spPr>
      </p:pic>
    </p:spTree>
    <p:extLst>
      <p:ext uri="{BB962C8B-B14F-4D97-AF65-F5344CB8AC3E}">
        <p14:creationId xmlns:p14="http://schemas.microsoft.com/office/powerpoint/2010/main" val="349233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D0FC-8462-0D01-B001-EEBCFFA6AC75}"/>
              </a:ext>
            </a:extLst>
          </p:cNvPr>
          <p:cNvSpPr>
            <a:spLocks noGrp="1"/>
          </p:cNvSpPr>
          <p:nvPr>
            <p:ph type="title"/>
          </p:nvPr>
        </p:nvSpPr>
        <p:spPr/>
        <p:txBody>
          <a:bodyPr/>
          <a:lstStyle/>
          <a:p>
            <a:r>
              <a:rPr lang="en-US" dirty="0"/>
              <a:t>Views</a:t>
            </a:r>
            <a:r>
              <a:rPr lang="en-US" dirty="0">
                <a:sym typeface="Wingdings" panose="05000000000000000000" pitchFamily="2" charset="2"/>
              </a:rPr>
              <a:t>(virtual tables) </a:t>
            </a:r>
            <a:r>
              <a:rPr lang="en-US" dirty="0"/>
              <a:t>to access data faster</a:t>
            </a:r>
          </a:p>
        </p:txBody>
      </p:sp>
      <p:sp>
        <p:nvSpPr>
          <p:cNvPr id="3" name="Content Placeholder 2">
            <a:extLst>
              <a:ext uri="{FF2B5EF4-FFF2-40B4-BE49-F238E27FC236}">
                <a16:creationId xmlns:a16="http://schemas.microsoft.com/office/drawing/2014/main" id="{A967DBDA-FC5A-1DC3-278F-A24D3998BCCD}"/>
              </a:ext>
            </a:extLst>
          </p:cNvPr>
          <p:cNvSpPr>
            <a:spLocks noGrp="1"/>
          </p:cNvSpPr>
          <p:nvPr>
            <p:ph idx="1"/>
          </p:nvPr>
        </p:nvSpPr>
        <p:spPr/>
        <p:txBody>
          <a:bodyPr/>
          <a:lstStyle/>
          <a:p>
            <a:r>
              <a:rPr lang="en-US" dirty="0"/>
              <a:t>1.VIEW </a:t>
            </a:r>
            <a:r>
              <a:rPr lang="en-US" dirty="0" err="1"/>
              <a:t>CustomerServiceAppointments</a:t>
            </a:r>
            <a:r>
              <a:rPr lang="en-US" dirty="0"/>
              <a:t> =</a:t>
            </a:r>
            <a:br>
              <a:rPr lang="en-US" dirty="0"/>
            </a:br>
            <a:r>
              <a:rPr lang="en-US" dirty="0"/>
              <a:t>SELECT </a:t>
            </a:r>
            <a:r>
              <a:rPr lang="en-US" dirty="0" err="1"/>
              <a:t>C.customerName</a:t>
            </a:r>
            <a:r>
              <a:rPr lang="en-US" dirty="0"/>
              <a:t>, </a:t>
            </a:r>
            <a:r>
              <a:rPr lang="en-US" dirty="0" err="1"/>
              <a:t>A.appointmentDate</a:t>
            </a:r>
            <a:r>
              <a:rPr lang="en-US" dirty="0"/>
              <a:t>, </a:t>
            </a:r>
            <a:r>
              <a:rPr lang="en-US" dirty="0" err="1"/>
              <a:t>S.serviceDescription</a:t>
            </a:r>
            <a:r>
              <a:rPr lang="en-US" dirty="0"/>
              <a:t>, </a:t>
            </a:r>
            <a:r>
              <a:rPr lang="en-US" dirty="0" err="1"/>
              <a:t>S.servicePrice</a:t>
            </a:r>
            <a:r>
              <a:rPr lang="en-US" dirty="0"/>
              <a:t>, </a:t>
            </a:r>
            <a:r>
              <a:rPr lang="en-US" dirty="0" err="1"/>
              <a:t>C.custVin</a:t>
            </a:r>
            <a:r>
              <a:rPr lang="en-US" dirty="0"/>
              <a:t> </a:t>
            </a:r>
            <a:br>
              <a:rPr lang="en-US" dirty="0"/>
            </a:br>
            <a:r>
              <a:rPr lang="en-US" dirty="0"/>
              <a:t>FROM Appointments A JOIN Customer C JOIN </a:t>
            </a:r>
            <a:r>
              <a:rPr lang="en-US" dirty="0" err="1"/>
              <a:t>CustomerService</a:t>
            </a:r>
            <a:r>
              <a:rPr lang="en-US" dirty="0"/>
              <a:t> S</a:t>
            </a:r>
          </a:p>
          <a:p>
            <a:endParaRPr lang="en-US" dirty="0"/>
          </a:p>
          <a:p>
            <a:endParaRPr lang="en-US" dirty="0"/>
          </a:p>
          <a:p>
            <a:r>
              <a:rPr lang="en-US" dirty="0"/>
              <a:t>2.VIEW </a:t>
            </a:r>
            <a:r>
              <a:rPr lang="en-US" dirty="0" err="1"/>
              <a:t>MonthlySalesReport</a:t>
            </a:r>
            <a:r>
              <a:rPr lang="en-US" dirty="0"/>
              <a:t> =</a:t>
            </a:r>
            <a:br>
              <a:rPr lang="en-US" dirty="0"/>
            </a:br>
            <a:r>
              <a:rPr lang="en-US" dirty="0"/>
              <a:t> SELECT </a:t>
            </a:r>
            <a:r>
              <a:rPr lang="en-US" dirty="0" err="1"/>
              <a:t>saleDate</a:t>
            </a:r>
            <a:r>
              <a:rPr lang="en-US" dirty="0"/>
              <a:t>(in date data type AS Month,</a:t>
            </a:r>
            <a:br>
              <a:rPr lang="en-US" dirty="0"/>
            </a:br>
            <a:r>
              <a:rPr lang="en-US" dirty="0"/>
              <a:t> SUM(</a:t>
            </a:r>
            <a:r>
              <a:rPr lang="en-US" dirty="0" err="1"/>
              <a:t>totalPrice</a:t>
            </a:r>
            <a:r>
              <a:rPr lang="en-US" dirty="0"/>
              <a:t>) AS </a:t>
            </a:r>
            <a:r>
              <a:rPr lang="en-US" dirty="0" err="1"/>
              <a:t>MonthlySales</a:t>
            </a:r>
            <a:r>
              <a:rPr lang="en-US" dirty="0"/>
              <a:t> </a:t>
            </a:r>
            <a:br>
              <a:rPr lang="en-US" dirty="0"/>
            </a:br>
            <a:r>
              <a:rPr lang="en-US" dirty="0"/>
              <a:t>FROM Sales GROUP BY </a:t>
            </a:r>
            <a:r>
              <a:rPr lang="en-US" dirty="0" err="1"/>
              <a:t>saleDate</a:t>
            </a:r>
            <a:r>
              <a:rPr lang="en-US" dirty="0"/>
              <a:t> in year and month format</a:t>
            </a:r>
          </a:p>
        </p:txBody>
      </p:sp>
    </p:spTree>
    <p:extLst>
      <p:ext uri="{BB962C8B-B14F-4D97-AF65-F5344CB8AC3E}">
        <p14:creationId xmlns:p14="http://schemas.microsoft.com/office/powerpoint/2010/main" val="373613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FC7A-76F9-A02C-BEF3-31B0DA737390}"/>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3B766C99-1A39-F555-D703-64F88A5D56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209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7C72-EAC0-1D7E-2336-ED682A338CC8}"/>
              </a:ext>
            </a:extLst>
          </p:cNvPr>
          <p:cNvSpPr>
            <a:spLocks noGrp="1"/>
          </p:cNvSpPr>
          <p:nvPr>
            <p:ph type="title"/>
          </p:nvPr>
        </p:nvSpPr>
        <p:spPr/>
        <p:txBody>
          <a:bodyPr/>
          <a:lstStyle/>
          <a:p>
            <a:r>
              <a:rPr lang="en-US" dirty="0"/>
              <a:t>Why designing a car dealership DB</a:t>
            </a:r>
          </a:p>
        </p:txBody>
      </p:sp>
      <p:sp>
        <p:nvSpPr>
          <p:cNvPr id="3" name="Content Placeholder 2">
            <a:extLst>
              <a:ext uri="{FF2B5EF4-FFF2-40B4-BE49-F238E27FC236}">
                <a16:creationId xmlns:a16="http://schemas.microsoft.com/office/drawing/2014/main" id="{8DB949D1-26DE-CB33-CD68-94C4E9B71740}"/>
              </a:ext>
            </a:extLst>
          </p:cNvPr>
          <p:cNvSpPr>
            <a:spLocks noGrp="1"/>
          </p:cNvSpPr>
          <p:nvPr>
            <p:ph idx="1"/>
          </p:nvPr>
        </p:nvSpPr>
        <p:spPr/>
        <p:txBody>
          <a:bodyPr>
            <a:normAutofit lnSpcReduction="10000"/>
          </a:bodyPr>
          <a:lstStyle/>
          <a:p>
            <a:r>
              <a:rPr lang="en-US" dirty="0"/>
              <a:t>The automotive industry, particularly car dealerships, requires efficient management of vehicle inventory, customer information, and service records. Our involvement with the automotive sector has highlighted the need for an integrated system to streamline operations and enhance customer service. Therefore, our group has chosen to design a database for a car dealership management system.</a:t>
            </a:r>
            <a:br>
              <a:rPr lang="en-US" dirty="0"/>
            </a:br>
            <a:br>
              <a:rPr lang="en-US" dirty="0"/>
            </a:br>
            <a:r>
              <a:rPr lang="en-US" dirty="0"/>
              <a:t> Problem statement: Car dealerships need a centralized database to manage vehicle inventory, track sales transactions, and maintain service records to improve operational efficiency and customer service.</a:t>
            </a:r>
            <a:br>
              <a:rPr lang="en-US" dirty="0"/>
            </a:br>
            <a:br>
              <a:rPr lang="en-US" dirty="0"/>
            </a:br>
            <a:r>
              <a:rPr lang="en-US" dirty="0"/>
              <a:t> Solution: Our team will develop a database to support a car dealership management application. This system will enable the dealership to manage its inventory, track sales and service records, and generate insightful business reports.</a:t>
            </a:r>
          </a:p>
        </p:txBody>
      </p:sp>
    </p:spTree>
    <p:extLst>
      <p:ext uri="{BB962C8B-B14F-4D97-AF65-F5344CB8AC3E}">
        <p14:creationId xmlns:p14="http://schemas.microsoft.com/office/powerpoint/2010/main" val="318621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7C72-EAC0-1D7E-2336-ED682A338CC8}"/>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8DB949D1-26DE-CB33-CD68-94C4E9B71740}"/>
              </a:ext>
            </a:extLst>
          </p:cNvPr>
          <p:cNvSpPr>
            <a:spLocks noGrp="1"/>
          </p:cNvSpPr>
          <p:nvPr>
            <p:ph idx="1"/>
          </p:nvPr>
        </p:nvSpPr>
        <p:spPr/>
        <p:txBody>
          <a:bodyPr>
            <a:normAutofit fontScale="92500" lnSpcReduction="10000"/>
          </a:bodyPr>
          <a:lstStyle/>
          <a:p>
            <a:pPr>
              <a:buFont typeface="+mj-lt"/>
              <a:buAutoNum type="arabicPeriod"/>
            </a:pPr>
            <a:r>
              <a:rPr lang="en-US" dirty="0"/>
              <a:t>User Login/Registration: o Secure user authentication. o Role-based access control.</a:t>
            </a:r>
          </a:p>
          <a:p>
            <a:pPr>
              <a:buFont typeface="+mj-lt"/>
              <a:buAutoNum type="arabicPeriod"/>
            </a:pPr>
            <a:r>
              <a:rPr lang="en-US" dirty="0"/>
              <a:t>Vehicle Inventory Management: o Vehicle details (make, model, year, VIN, color, price). o Vehicle status (available, sold, under maintenance).</a:t>
            </a:r>
          </a:p>
          <a:p>
            <a:pPr>
              <a:buFont typeface="+mj-lt"/>
              <a:buAutoNum type="arabicPeriod"/>
            </a:pPr>
            <a:r>
              <a:rPr lang="en-US" dirty="0"/>
              <a:t>Customer Management: o Customer profiles (contact information, purchase history, service history). </a:t>
            </a:r>
          </a:p>
          <a:p>
            <a:pPr>
              <a:buFont typeface="+mj-lt"/>
              <a:buAutoNum type="arabicPeriod"/>
            </a:pPr>
            <a:r>
              <a:rPr lang="en-US" dirty="0"/>
              <a:t>Sales Management: o Sales transactions (vehicle sold, sales date, sales representative, price, payment method).</a:t>
            </a:r>
          </a:p>
          <a:p>
            <a:pPr>
              <a:buFont typeface="+mj-lt"/>
              <a:buAutoNum type="arabicPeriod"/>
            </a:pPr>
            <a:r>
              <a:rPr lang="en-US" dirty="0"/>
              <a:t> Service Records: o Service appointments and history (vehicle, customer, service details, date, cost).</a:t>
            </a:r>
          </a:p>
          <a:p>
            <a:pPr>
              <a:buFont typeface="+mj-lt"/>
              <a:buAutoNum type="arabicPeriod"/>
            </a:pPr>
            <a:r>
              <a:rPr lang="en-US" dirty="0"/>
              <a:t> Reporting: o Inventory reports (current inventory, sold vehicles). o Sales reports (monthly sales, sales by representative). o Customer reports (demographics, purchase history). o Service reports (service activity, revenue from services). </a:t>
            </a:r>
          </a:p>
        </p:txBody>
      </p:sp>
    </p:spTree>
    <p:extLst>
      <p:ext uri="{BB962C8B-B14F-4D97-AF65-F5344CB8AC3E}">
        <p14:creationId xmlns:p14="http://schemas.microsoft.com/office/powerpoint/2010/main" val="266783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7C72-EAC0-1D7E-2336-ED682A338CC8}"/>
              </a:ext>
            </a:extLst>
          </p:cNvPr>
          <p:cNvSpPr>
            <a:spLocks noGrp="1"/>
          </p:cNvSpPr>
          <p:nvPr>
            <p:ph type="title"/>
          </p:nvPr>
        </p:nvSpPr>
        <p:spPr/>
        <p:txBody>
          <a:bodyPr/>
          <a:lstStyle/>
          <a:p>
            <a:r>
              <a:rPr lang="en-US" dirty="0"/>
              <a:t>Tables:</a:t>
            </a:r>
            <a:br>
              <a:rPr lang="en-US" dirty="0"/>
            </a:br>
            <a:r>
              <a:rPr lang="en-US" dirty="0"/>
              <a:t>1.Sales</a:t>
            </a:r>
          </a:p>
        </p:txBody>
      </p:sp>
      <p:sp>
        <p:nvSpPr>
          <p:cNvPr id="3" name="Content Placeholder 2">
            <a:extLst>
              <a:ext uri="{FF2B5EF4-FFF2-40B4-BE49-F238E27FC236}">
                <a16:creationId xmlns:a16="http://schemas.microsoft.com/office/drawing/2014/main" id="{8DB949D1-26DE-CB33-CD68-94C4E9B71740}"/>
              </a:ext>
            </a:extLst>
          </p:cNvPr>
          <p:cNvSpPr>
            <a:spLocks noGrp="1"/>
          </p:cNvSpPr>
          <p:nvPr>
            <p:ph idx="1"/>
          </p:nvPr>
        </p:nvSpPr>
        <p:spPr/>
        <p:txBody>
          <a:bodyPr/>
          <a:lstStyle/>
          <a:p>
            <a:r>
              <a:rPr lang="en-US" dirty="0"/>
              <a:t>PK </a:t>
            </a:r>
            <a:r>
              <a:rPr lang="en-US" dirty="0" err="1"/>
              <a:t>saleID</a:t>
            </a:r>
            <a:r>
              <a:rPr lang="en-US" dirty="0"/>
              <a:t> </a:t>
            </a:r>
          </a:p>
          <a:p>
            <a:r>
              <a:rPr lang="en-US" dirty="0" err="1"/>
              <a:t>saleDate</a:t>
            </a:r>
            <a:endParaRPr lang="en-US" dirty="0"/>
          </a:p>
          <a:p>
            <a:r>
              <a:rPr lang="en-US" dirty="0"/>
              <a:t>FK </a:t>
            </a:r>
            <a:r>
              <a:rPr lang="en-US" dirty="0" err="1"/>
              <a:t>customerID</a:t>
            </a:r>
            <a:r>
              <a:rPr lang="en-US" dirty="0"/>
              <a:t> (</a:t>
            </a:r>
            <a:r>
              <a:rPr lang="en-US" dirty="0" err="1"/>
              <a:t>Customer.CustomerID</a:t>
            </a:r>
            <a:r>
              <a:rPr lang="en-US" dirty="0"/>
              <a:t>)</a:t>
            </a:r>
          </a:p>
          <a:p>
            <a:r>
              <a:rPr lang="en-US" dirty="0"/>
              <a:t>FK VIN (</a:t>
            </a:r>
            <a:r>
              <a:rPr lang="en-US" dirty="0" err="1"/>
              <a:t>Vehicles.VIN</a:t>
            </a:r>
            <a:r>
              <a:rPr lang="en-US" dirty="0"/>
              <a:t>)</a:t>
            </a:r>
          </a:p>
          <a:p>
            <a:r>
              <a:rPr lang="en-US" dirty="0"/>
              <a:t>FK </a:t>
            </a:r>
            <a:r>
              <a:rPr lang="en-US" dirty="0" err="1"/>
              <a:t>salesRepNumber</a:t>
            </a:r>
            <a:r>
              <a:rPr lang="en-US" dirty="0"/>
              <a:t>(Employees. </a:t>
            </a:r>
            <a:r>
              <a:rPr lang="en-US" dirty="0" err="1"/>
              <a:t>employeeID</a:t>
            </a:r>
            <a:r>
              <a:rPr lang="en-US" dirty="0"/>
              <a:t>)</a:t>
            </a:r>
          </a:p>
          <a:p>
            <a:r>
              <a:rPr lang="en-US" dirty="0"/>
              <a:t> </a:t>
            </a:r>
            <a:r>
              <a:rPr lang="en-US" dirty="0" err="1"/>
              <a:t>totalPrice</a:t>
            </a:r>
            <a:endParaRPr lang="en-US" dirty="0"/>
          </a:p>
          <a:p>
            <a:r>
              <a:rPr lang="en-US" dirty="0"/>
              <a:t> </a:t>
            </a:r>
            <a:r>
              <a:rPr lang="en-US" dirty="0" err="1"/>
              <a:t>paymentMethod</a:t>
            </a:r>
            <a:endParaRPr lang="en-US" dirty="0"/>
          </a:p>
        </p:txBody>
      </p:sp>
      <p:sp>
        <p:nvSpPr>
          <p:cNvPr id="5" name="TextBox 4">
            <a:extLst>
              <a:ext uri="{FF2B5EF4-FFF2-40B4-BE49-F238E27FC236}">
                <a16:creationId xmlns:a16="http://schemas.microsoft.com/office/drawing/2014/main" id="{3C3C4680-C799-7B30-E50F-992418E5A889}"/>
              </a:ext>
            </a:extLst>
          </p:cNvPr>
          <p:cNvSpPr txBox="1"/>
          <p:nvPr/>
        </p:nvSpPr>
        <p:spPr>
          <a:xfrm>
            <a:off x="957806" y="4983827"/>
            <a:ext cx="6105644" cy="1754326"/>
          </a:xfrm>
          <a:prstGeom prst="rect">
            <a:avLst/>
          </a:prstGeom>
          <a:noFill/>
        </p:spPr>
        <p:txBody>
          <a:bodyPr wrap="square">
            <a:spAutoFit/>
          </a:bodyPr>
          <a:lstStyle/>
          <a:p>
            <a:r>
              <a:rPr lang="en-US" dirty="0"/>
              <a:t>A car dealership contains many vehicles. </a:t>
            </a:r>
            <a:br>
              <a:rPr lang="en-US" dirty="0"/>
            </a:br>
            <a:r>
              <a:rPr lang="en-US" dirty="0"/>
              <a:t>The dealership employs many sales representatives.</a:t>
            </a:r>
          </a:p>
          <a:p>
            <a:r>
              <a:rPr lang="en-US" dirty="0"/>
              <a:t>Each sales representative can handle multiple sales, but a sale is handled by only one sales representative. Sales representatives work for the dealership and do not belong to any specific department.</a:t>
            </a:r>
          </a:p>
        </p:txBody>
      </p:sp>
    </p:spTree>
    <p:extLst>
      <p:ext uri="{BB962C8B-B14F-4D97-AF65-F5344CB8AC3E}">
        <p14:creationId xmlns:p14="http://schemas.microsoft.com/office/powerpoint/2010/main" val="234088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7C72-EAC0-1D7E-2336-ED682A338CC8}"/>
              </a:ext>
            </a:extLst>
          </p:cNvPr>
          <p:cNvSpPr>
            <a:spLocks noGrp="1"/>
          </p:cNvSpPr>
          <p:nvPr>
            <p:ph type="title"/>
          </p:nvPr>
        </p:nvSpPr>
        <p:spPr/>
        <p:txBody>
          <a:bodyPr/>
          <a:lstStyle/>
          <a:p>
            <a:r>
              <a:rPr lang="en-US" dirty="0"/>
              <a:t>Customer</a:t>
            </a:r>
          </a:p>
        </p:txBody>
      </p:sp>
      <p:sp>
        <p:nvSpPr>
          <p:cNvPr id="3" name="Content Placeholder 2">
            <a:extLst>
              <a:ext uri="{FF2B5EF4-FFF2-40B4-BE49-F238E27FC236}">
                <a16:creationId xmlns:a16="http://schemas.microsoft.com/office/drawing/2014/main" id="{8DB949D1-26DE-CB33-CD68-94C4E9B71740}"/>
              </a:ext>
            </a:extLst>
          </p:cNvPr>
          <p:cNvSpPr>
            <a:spLocks noGrp="1"/>
          </p:cNvSpPr>
          <p:nvPr>
            <p:ph idx="1"/>
          </p:nvPr>
        </p:nvSpPr>
        <p:spPr/>
        <p:txBody>
          <a:bodyPr/>
          <a:lstStyle/>
          <a:p>
            <a:r>
              <a:rPr lang="en-US" dirty="0"/>
              <a:t>PK </a:t>
            </a:r>
            <a:r>
              <a:rPr lang="en-US" dirty="0" err="1"/>
              <a:t>customerID</a:t>
            </a:r>
            <a:endParaRPr lang="en-US" dirty="0"/>
          </a:p>
          <a:p>
            <a:r>
              <a:rPr lang="en-US" dirty="0"/>
              <a:t> </a:t>
            </a:r>
            <a:r>
              <a:rPr lang="en-US" dirty="0" err="1"/>
              <a:t>customerName</a:t>
            </a:r>
            <a:endParaRPr lang="en-US" dirty="0"/>
          </a:p>
          <a:p>
            <a:r>
              <a:rPr lang="en-US" dirty="0"/>
              <a:t> </a:t>
            </a:r>
            <a:r>
              <a:rPr lang="en-US" dirty="0" err="1"/>
              <a:t>custPhone</a:t>
            </a:r>
            <a:endParaRPr lang="en-US" dirty="0"/>
          </a:p>
          <a:p>
            <a:r>
              <a:rPr lang="en-US" dirty="0"/>
              <a:t> </a:t>
            </a:r>
            <a:r>
              <a:rPr lang="en-US" dirty="0" err="1"/>
              <a:t>custEmail</a:t>
            </a:r>
            <a:endParaRPr lang="en-US" dirty="0"/>
          </a:p>
          <a:p>
            <a:r>
              <a:rPr lang="en-US" dirty="0"/>
              <a:t> </a:t>
            </a:r>
            <a:r>
              <a:rPr lang="en-US" dirty="0" err="1"/>
              <a:t>custPhone</a:t>
            </a:r>
            <a:endParaRPr lang="en-US" dirty="0"/>
          </a:p>
          <a:p>
            <a:r>
              <a:rPr lang="en-US" dirty="0"/>
              <a:t> FK </a:t>
            </a:r>
            <a:r>
              <a:rPr lang="en-US" dirty="0" err="1"/>
              <a:t>custVIN</a:t>
            </a:r>
            <a:r>
              <a:rPr lang="en-US" dirty="0"/>
              <a:t>(</a:t>
            </a:r>
            <a:r>
              <a:rPr lang="en-US" dirty="0" err="1"/>
              <a:t>Vehicles.VIN</a:t>
            </a:r>
            <a:r>
              <a:rPr lang="en-US" dirty="0"/>
              <a:t>)</a:t>
            </a:r>
          </a:p>
        </p:txBody>
      </p:sp>
      <p:sp>
        <p:nvSpPr>
          <p:cNvPr id="5" name="TextBox 4">
            <a:extLst>
              <a:ext uri="{FF2B5EF4-FFF2-40B4-BE49-F238E27FC236}">
                <a16:creationId xmlns:a16="http://schemas.microsoft.com/office/drawing/2014/main" id="{5037D013-1881-C836-E9D1-E5DFA5C71A17}"/>
              </a:ext>
            </a:extLst>
          </p:cNvPr>
          <p:cNvSpPr txBox="1"/>
          <p:nvPr/>
        </p:nvSpPr>
        <p:spPr>
          <a:xfrm>
            <a:off x="677334" y="4856108"/>
            <a:ext cx="6105644" cy="1754326"/>
          </a:xfrm>
          <a:prstGeom prst="rect">
            <a:avLst/>
          </a:prstGeom>
          <a:noFill/>
        </p:spPr>
        <p:txBody>
          <a:bodyPr wrap="square">
            <a:spAutoFit/>
          </a:bodyPr>
          <a:lstStyle/>
          <a:p>
            <a:r>
              <a:rPr lang="en-US" dirty="0"/>
              <a:t>Each vehicle can be sold to a customer. </a:t>
            </a:r>
          </a:p>
          <a:p>
            <a:r>
              <a:rPr lang="en-US" dirty="0"/>
              <a:t>A customer can purchase multiple vehicles, but each vehicle can be sold to only one customer.</a:t>
            </a:r>
          </a:p>
          <a:p>
            <a:r>
              <a:rPr lang="en-US" dirty="0"/>
              <a:t>Customers can schedule service appointments for their vehicles. A customer can have multiple appointments, but an appointment is for only one customer.</a:t>
            </a:r>
          </a:p>
        </p:txBody>
      </p:sp>
    </p:spTree>
    <p:extLst>
      <p:ext uri="{BB962C8B-B14F-4D97-AF65-F5344CB8AC3E}">
        <p14:creationId xmlns:p14="http://schemas.microsoft.com/office/powerpoint/2010/main" val="180170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1B32-5D9C-2488-D606-A800B2A43403}"/>
              </a:ext>
            </a:extLst>
          </p:cNvPr>
          <p:cNvSpPr>
            <a:spLocks noGrp="1"/>
          </p:cNvSpPr>
          <p:nvPr>
            <p:ph type="title"/>
          </p:nvPr>
        </p:nvSpPr>
        <p:spPr/>
        <p:txBody>
          <a:bodyPr/>
          <a:lstStyle/>
          <a:p>
            <a:r>
              <a:rPr lang="en-US" dirty="0"/>
              <a:t>Employees</a:t>
            </a:r>
          </a:p>
        </p:txBody>
      </p:sp>
      <p:sp>
        <p:nvSpPr>
          <p:cNvPr id="3" name="Content Placeholder 2">
            <a:extLst>
              <a:ext uri="{FF2B5EF4-FFF2-40B4-BE49-F238E27FC236}">
                <a16:creationId xmlns:a16="http://schemas.microsoft.com/office/drawing/2014/main" id="{72A39C3F-6EDA-C354-2CCC-AD5847EBE26A}"/>
              </a:ext>
            </a:extLst>
          </p:cNvPr>
          <p:cNvSpPr>
            <a:spLocks noGrp="1"/>
          </p:cNvSpPr>
          <p:nvPr>
            <p:ph idx="1"/>
          </p:nvPr>
        </p:nvSpPr>
        <p:spPr/>
        <p:txBody>
          <a:bodyPr/>
          <a:lstStyle/>
          <a:p>
            <a:r>
              <a:rPr lang="en-US" dirty="0"/>
              <a:t>PK </a:t>
            </a:r>
            <a:r>
              <a:rPr lang="en-US" dirty="0" err="1"/>
              <a:t>employeeID</a:t>
            </a:r>
            <a:endParaRPr lang="en-US" dirty="0"/>
          </a:p>
          <a:p>
            <a:r>
              <a:rPr lang="en-US" dirty="0"/>
              <a:t> </a:t>
            </a:r>
            <a:r>
              <a:rPr lang="en-US" dirty="0" err="1"/>
              <a:t>employeeName</a:t>
            </a:r>
            <a:endParaRPr lang="en-US" dirty="0"/>
          </a:p>
          <a:p>
            <a:r>
              <a:rPr lang="en-US" dirty="0"/>
              <a:t> </a:t>
            </a:r>
            <a:r>
              <a:rPr lang="en-US" dirty="0" err="1"/>
              <a:t>empEmail</a:t>
            </a:r>
            <a:endParaRPr lang="en-US" dirty="0"/>
          </a:p>
          <a:p>
            <a:r>
              <a:rPr lang="en-US" dirty="0"/>
              <a:t> </a:t>
            </a:r>
            <a:r>
              <a:rPr lang="en-US" dirty="0" err="1"/>
              <a:t>empPhone</a:t>
            </a:r>
            <a:endParaRPr lang="en-US" dirty="0"/>
          </a:p>
          <a:p>
            <a:r>
              <a:rPr lang="en-US" dirty="0"/>
              <a:t> </a:t>
            </a:r>
            <a:r>
              <a:rPr lang="en-US" dirty="0" err="1"/>
              <a:t>jobTitle</a:t>
            </a:r>
            <a:endParaRPr lang="en-US" dirty="0"/>
          </a:p>
          <a:p>
            <a:r>
              <a:rPr lang="en-US" dirty="0"/>
              <a:t> FK </a:t>
            </a:r>
            <a:r>
              <a:rPr lang="en-US" dirty="0" err="1"/>
              <a:t>supervisorID</a:t>
            </a:r>
            <a:r>
              <a:rPr lang="en-US" dirty="0"/>
              <a:t>(</a:t>
            </a:r>
            <a:r>
              <a:rPr lang="en-US" dirty="0" err="1"/>
              <a:t>Employees.employeeID</a:t>
            </a:r>
            <a:r>
              <a:rPr lang="en-US" dirty="0"/>
              <a:t>)</a:t>
            </a:r>
          </a:p>
        </p:txBody>
      </p:sp>
      <p:sp>
        <p:nvSpPr>
          <p:cNvPr id="5" name="TextBox 4">
            <a:extLst>
              <a:ext uri="{FF2B5EF4-FFF2-40B4-BE49-F238E27FC236}">
                <a16:creationId xmlns:a16="http://schemas.microsoft.com/office/drawing/2014/main" id="{729C9BC0-04D6-2B67-6B7F-322CF57669D5}"/>
              </a:ext>
            </a:extLst>
          </p:cNvPr>
          <p:cNvSpPr txBox="1"/>
          <p:nvPr/>
        </p:nvSpPr>
        <p:spPr>
          <a:xfrm>
            <a:off x="1166149" y="4857298"/>
            <a:ext cx="6105644" cy="923330"/>
          </a:xfrm>
          <a:prstGeom prst="rect">
            <a:avLst/>
          </a:prstGeom>
          <a:noFill/>
        </p:spPr>
        <p:txBody>
          <a:bodyPr wrap="square">
            <a:spAutoFit/>
          </a:bodyPr>
          <a:lstStyle/>
          <a:p>
            <a:r>
              <a:rPr lang="en-US" dirty="0"/>
              <a:t>Employees of the dealership can have supervisors.</a:t>
            </a:r>
          </a:p>
          <a:p>
            <a:r>
              <a:rPr lang="en-US" dirty="0"/>
              <a:t>A supervisor can supervise multiple employees, but each employee has only one supervisor.</a:t>
            </a:r>
          </a:p>
        </p:txBody>
      </p:sp>
    </p:spTree>
    <p:extLst>
      <p:ext uri="{BB962C8B-B14F-4D97-AF65-F5344CB8AC3E}">
        <p14:creationId xmlns:p14="http://schemas.microsoft.com/office/powerpoint/2010/main" val="32264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7C72-EAC0-1D7E-2336-ED682A338CC8}"/>
              </a:ext>
            </a:extLst>
          </p:cNvPr>
          <p:cNvSpPr>
            <a:spLocks noGrp="1"/>
          </p:cNvSpPr>
          <p:nvPr>
            <p:ph type="title"/>
          </p:nvPr>
        </p:nvSpPr>
        <p:spPr/>
        <p:txBody>
          <a:bodyPr/>
          <a:lstStyle/>
          <a:p>
            <a:r>
              <a:rPr lang="en-US" dirty="0"/>
              <a:t>Vehicles</a:t>
            </a:r>
          </a:p>
        </p:txBody>
      </p:sp>
      <p:sp>
        <p:nvSpPr>
          <p:cNvPr id="3" name="Content Placeholder 2">
            <a:extLst>
              <a:ext uri="{FF2B5EF4-FFF2-40B4-BE49-F238E27FC236}">
                <a16:creationId xmlns:a16="http://schemas.microsoft.com/office/drawing/2014/main" id="{8DB949D1-26DE-CB33-CD68-94C4E9B71740}"/>
              </a:ext>
            </a:extLst>
          </p:cNvPr>
          <p:cNvSpPr>
            <a:spLocks noGrp="1"/>
          </p:cNvSpPr>
          <p:nvPr>
            <p:ph idx="1"/>
          </p:nvPr>
        </p:nvSpPr>
        <p:spPr/>
        <p:txBody>
          <a:bodyPr/>
          <a:lstStyle/>
          <a:p>
            <a:r>
              <a:rPr lang="en-US" dirty="0"/>
              <a:t>PK VIN</a:t>
            </a:r>
          </a:p>
          <a:p>
            <a:r>
              <a:rPr lang="en-US" dirty="0"/>
              <a:t> make</a:t>
            </a:r>
          </a:p>
          <a:p>
            <a:r>
              <a:rPr lang="en-US" dirty="0"/>
              <a:t> model</a:t>
            </a:r>
          </a:p>
          <a:p>
            <a:r>
              <a:rPr lang="en-US" dirty="0"/>
              <a:t> </a:t>
            </a:r>
            <a:r>
              <a:rPr lang="en-US" dirty="0" err="1"/>
              <a:t>vehiclePrice</a:t>
            </a:r>
            <a:endParaRPr lang="en-US" dirty="0"/>
          </a:p>
          <a:p>
            <a:r>
              <a:rPr lang="en-US" dirty="0"/>
              <a:t> color</a:t>
            </a:r>
          </a:p>
          <a:p>
            <a:r>
              <a:rPr lang="en-US" dirty="0"/>
              <a:t> status</a:t>
            </a:r>
          </a:p>
        </p:txBody>
      </p:sp>
      <p:sp>
        <p:nvSpPr>
          <p:cNvPr id="5" name="TextBox 4">
            <a:extLst>
              <a:ext uri="{FF2B5EF4-FFF2-40B4-BE49-F238E27FC236}">
                <a16:creationId xmlns:a16="http://schemas.microsoft.com/office/drawing/2014/main" id="{83320C81-95FE-0357-F220-2F3044219FF8}"/>
              </a:ext>
            </a:extLst>
          </p:cNvPr>
          <p:cNvSpPr txBox="1"/>
          <p:nvPr/>
        </p:nvSpPr>
        <p:spPr>
          <a:xfrm>
            <a:off x="946231" y="5076424"/>
            <a:ext cx="6105644" cy="646331"/>
          </a:xfrm>
          <a:prstGeom prst="rect">
            <a:avLst/>
          </a:prstGeom>
          <a:noFill/>
        </p:spPr>
        <p:txBody>
          <a:bodyPr wrap="square">
            <a:spAutoFit/>
          </a:bodyPr>
          <a:lstStyle/>
          <a:p>
            <a:r>
              <a:rPr lang="en-US" dirty="0"/>
              <a:t>A vehicle can be serviced in multiple appointments, but each appointment is for only one vehicle.</a:t>
            </a:r>
          </a:p>
        </p:txBody>
      </p:sp>
    </p:spTree>
    <p:extLst>
      <p:ext uri="{BB962C8B-B14F-4D97-AF65-F5344CB8AC3E}">
        <p14:creationId xmlns:p14="http://schemas.microsoft.com/office/powerpoint/2010/main" val="36728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7C72-EAC0-1D7E-2336-ED682A338CC8}"/>
              </a:ext>
            </a:extLst>
          </p:cNvPr>
          <p:cNvSpPr>
            <a:spLocks noGrp="1"/>
          </p:cNvSpPr>
          <p:nvPr>
            <p:ph type="title"/>
          </p:nvPr>
        </p:nvSpPr>
        <p:spPr/>
        <p:txBody>
          <a:bodyPr/>
          <a:lstStyle/>
          <a:p>
            <a:r>
              <a:rPr lang="en-US" dirty="0"/>
              <a:t>Appointments</a:t>
            </a:r>
          </a:p>
        </p:txBody>
      </p:sp>
      <p:sp>
        <p:nvSpPr>
          <p:cNvPr id="3" name="Content Placeholder 2">
            <a:extLst>
              <a:ext uri="{FF2B5EF4-FFF2-40B4-BE49-F238E27FC236}">
                <a16:creationId xmlns:a16="http://schemas.microsoft.com/office/drawing/2014/main" id="{8DB949D1-26DE-CB33-CD68-94C4E9B71740}"/>
              </a:ext>
            </a:extLst>
          </p:cNvPr>
          <p:cNvSpPr>
            <a:spLocks noGrp="1"/>
          </p:cNvSpPr>
          <p:nvPr>
            <p:ph idx="1"/>
          </p:nvPr>
        </p:nvSpPr>
        <p:spPr/>
        <p:txBody>
          <a:bodyPr/>
          <a:lstStyle/>
          <a:p>
            <a:r>
              <a:rPr lang="en-US" dirty="0"/>
              <a:t>PK </a:t>
            </a:r>
            <a:r>
              <a:rPr lang="en-US" dirty="0" err="1"/>
              <a:t>appointmentID</a:t>
            </a:r>
            <a:endParaRPr lang="en-US" dirty="0"/>
          </a:p>
          <a:p>
            <a:r>
              <a:rPr lang="en-US" dirty="0"/>
              <a:t> </a:t>
            </a:r>
            <a:r>
              <a:rPr lang="en-US" dirty="0" err="1"/>
              <a:t>appointmentDate</a:t>
            </a:r>
            <a:r>
              <a:rPr lang="en-US" dirty="0"/>
              <a:t> </a:t>
            </a:r>
          </a:p>
          <a:p>
            <a:r>
              <a:rPr lang="en-US" dirty="0"/>
              <a:t>FK </a:t>
            </a:r>
            <a:r>
              <a:rPr lang="en-US" dirty="0" err="1"/>
              <a:t>customerID</a:t>
            </a:r>
            <a:r>
              <a:rPr lang="en-US" dirty="0"/>
              <a:t> (</a:t>
            </a:r>
            <a:r>
              <a:rPr lang="en-US" dirty="0" err="1"/>
              <a:t>Customer.CustomerID</a:t>
            </a:r>
            <a:r>
              <a:rPr lang="en-US" dirty="0"/>
              <a:t>)</a:t>
            </a:r>
          </a:p>
          <a:p>
            <a:r>
              <a:rPr lang="en-US" dirty="0"/>
              <a:t>FK VIN(</a:t>
            </a:r>
            <a:r>
              <a:rPr lang="en-US" dirty="0" err="1"/>
              <a:t>Vehicles.VIN</a:t>
            </a:r>
            <a:r>
              <a:rPr lang="en-US" dirty="0"/>
              <a:t> )</a:t>
            </a:r>
          </a:p>
          <a:p>
            <a:r>
              <a:rPr lang="en-US" dirty="0"/>
              <a:t>FK serviced(</a:t>
            </a:r>
            <a:r>
              <a:rPr lang="en-US" dirty="0" err="1"/>
              <a:t>Services.ServiceID</a:t>
            </a:r>
            <a:r>
              <a:rPr lang="en-US" dirty="0"/>
              <a:t>)</a:t>
            </a:r>
          </a:p>
        </p:txBody>
      </p:sp>
      <p:sp>
        <p:nvSpPr>
          <p:cNvPr id="5" name="TextBox 4">
            <a:extLst>
              <a:ext uri="{FF2B5EF4-FFF2-40B4-BE49-F238E27FC236}">
                <a16:creationId xmlns:a16="http://schemas.microsoft.com/office/drawing/2014/main" id="{F4CE89E4-8A12-6E21-AC29-06D185E8EB67}"/>
              </a:ext>
            </a:extLst>
          </p:cNvPr>
          <p:cNvSpPr txBox="1"/>
          <p:nvPr/>
        </p:nvSpPr>
        <p:spPr>
          <a:xfrm>
            <a:off x="957806" y="4891229"/>
            <a:ext cx="6105644" cy="646331"/>
          </a:xfrm>
          <a:prstGeom prst="rect">
            <a:avLst/>
          </a:prstGeom>
          <a:noFill/>
        </p:spPr>
        <p:txBody>
          <a:bodyPr wrap="square">
            <a:spAutoFit/>
          </a:bodyPr>
          <a:lstStyle/>
          <a:p>
            <a:r>
              <a:rPr lang="en-US" dirty="0"/>
              <a:t> Each service can be part of many appointments, but an appointment involves only one service</a:t>
            </a:r>
          </a:p>
        </p:txBody>
      </p:sp>
    </p:spTree>
    <p:extLst>
      <p:ext uri="{BB962C8B-B14F-4D97-AF65-F5344CB8AC3E}">
        <p14:creationId xmlns:p14="http://schemas.microsoft.com/office/powerpoint/2010/main" val="195491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FE1C-0F3C-6588-0820-9BAC396A7AD3}"/>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FAC2F97E-5792-87BD-1C54-0E071DB0961D}"/>
              </a:ext>
            </a:extLst>
          </p:cNvPr>
          <p:cNvSpPr>
            <a:spLocks noGrp="1"/>
          </p:cNvSpPr>
          <p:nvPr>
            <p:ph idx="1"/>
          </p:nvPr>
        </p:nvSpPr>
        <p:spPr/>
        <p:txBody>
          <a:bodyPr/>
          <a:lstStyle/>
          <a:p>
            <a:r>
              <a:rPr lang="en-US" dirty="0"/>
              <a:t>PK </a:t>
            </a:r>
            <a:r>
              <a:rPr lang="en-US" dirty="0" err="1"/>
              <a:t>serviceID</a:t>
            </a:r>
            <a:r>
              <a:rPr lang="en-US" dirty="0"/>
              <a:t> </a:t>
            </a:r>
          </a:p>
          <a:p>
            <a:r>
              <a:rPr lang="en-US" dirty="0" err="1"/>
              <a:t>serviceDescription</a:t>
            </a:r>
            <a:endParaRPr lang="en-US" dirty="0"/>
          </a:p>
          <a:p>
            <a:r>
              <a:rPr lang="en-US" dirty="0"/>
              <a:t> </a:t>
            </a:r>
            <a:r>
              <a:rPr lang="en-US" dirty="0" err="1"/>
              <a:t>servicePrice</a:t>
            </a:r>
            <a:endParaRPr lang="en-US" dirty="0"/>
          </a:p>
        </p:txBody>
      </p:sp>
    </p:spTree>
    <p:extLst>
      <p:ext uri="{BB962C8B-B14F-4D97-AF65-F5344CB8AC3E}">
        <p14:creationId xmlns:p14="http://schemas.microsoft.com/office/powerpoint/2010/main" val="437799362"/>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671</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Car Dealership Management System </vt:lpstr>
      <vt:lpstr>Why designing a car dealership DB</vt:lpstr>
      <vt:lpstr>Requirements:</vt:lpstr>
      <vt:lpstr>Tables: 1.Sales</vt:lpstr>
      <vt:lpstr>Customer</vt:lpstr>
      <vt:lpstr>Employees</vt:lpstr>
      <vt:lpstr>Vehicles</vt:lpstr>
      <vt:lpstr>Appointments</vt:lpstr>
      <vt:lpstr>Services</vt:lpstr>
      <vt:lpstr>PowerPoint Presentation</vt:lpstr>
      <vt:lpstr>Views(virtual tables) to access data faster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Parsa sajedy</dc:creator>
  <cp:lastModifiedBy>Parsa sajedy</cp:lastModifiedBy>
  <cp:revision>9</cp:revision>
  <dcterms:created xsi:type="dcterms:W3CDTF">2024-08-06T23:59:58Z</dcterms:created>
  <dcterms:modified xsi:type="dcterms:W3CDTF">2024-08-07T00:43:39Z</dcterms:modified>
</cp:coreProperties>
</file>