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7" r:id="rId3"/>
    <p:sldId id="282" r:id="rId4"/>
    <p:sldId id="268" r:id="rId5"/>
    <p:sldId id="269" r:id="rId6"/>
    <p:sldId id="284" r:id="rId7"/>
    <p:sldId id="283" r:id="rId8"/>
    <p:sldId id="270" r:id="rId9"/>
    <p:sldId id="281" r:id="rId10"/>
    <p:sldId id="271" r:id="rId11"/>
    <p:sldId id="272"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D9DF7A-487C-45FA-A7C9-04C2DE391FED}"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AACE5-D784-4234-A859-25E41BB0C608}" type="slidenum">
              <a:rPr lang="en-US" smtClean="0"/>
              <a:t>‹#›</a:t>
            </a:fld>
            <a:endParaRPr lang="en-US"/>
          </a:p>
        </p:txBody>
      </p:sp>
    </p:spTree>
    <p:extLst>
      <p:ext uri="{BB962C8B-B14F-4D97-AF65-F5344CB8AC3E}">
        <p14:creationId xmlns:p14="http://schemas.microsoft.com/office/powerpoint/2010/main" val="87608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D9DF7A-487C-45FA-A7C9-04C2DE391FED}"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AACE5-D784-4234-A859-25E41BB0C608}" type="slidenum">
              <a:rPr lang="en-US" smtClean="0"/>
              <a:t>‹#›</a:t>
            </a:fld>
            <a:endParaRPr lang="en-US"/>
          </a:p>
        </p:txBody>
      </p:sp>
    </p:spTree>
    <p:extLst>
      <p:ext uri="{BB962C8B-B14F-4D97-AF65-F5344CB8AC3E}">
        <p14:creationId xmlns:p14="http://schemas.microsoft.com/office/powerpoint/2010/main" val="3261620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D9DF7A-487C-45FA-A7C9-04C2DE391FED}"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AACE5-D784-4234-A859-25E41BB0C608}" type="slidenum">
              <a:rPr lang="en-US" smtClean="0"/>
              <a:t>‹#›</a:t>
            </a:fld>
            <a:endParaRPr lang="en-US"/>
          </a:p>
        </p:txBody>
      </p:sp>
    </p:spTree>
    <p:extLst>
      <p:ext uri="{BB962C8B-B14F-4D97-AF65-F5344CB8AC3E}">
        <p14:creationId xmlns:p14="http://schemas.microsoft.com/office/powerpoint/2010/main" val="3847230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D9DF7A-487C-45FA-A7C9-04C2DE391FED}"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AACE5-D784-4234-A859-25E41BB0C608}"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1081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D9DF7A-487C-45FA-A7C9-04C2DE391FED}"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AACE5-D784-4234-A859-25E41BB0C608}" type="slidenum">
              <a:rPr lang="en-US" smtClean="0"/>
              <a:t>‹#›</a:t>
            </a:fld>
            <a:endParaRPr lang="en-US"/>
          </a:p>
        </p:txBody>
      </p:sp>
    </p:spTree>
    <p:extLst>
      <p:ext uri="{BB962C8B-B14F-4D97-AF65-F5344CB8AC3E}">
        <p14:creationId xmlns:p14="http://schemas.microsoft.com/office/powerpoint/2010/main" val="3615918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5D9DF7A-487C-45FA-A7C9-04C2DE391FED}"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1AACE5-D784-4234-A859-25E41BB0C608}" type="slidenum">
              <a:rPr lang="en-US" smtClean="0"/>
              <a:t>‹#›</a:t>
            </a:fld>
            <a:endParaRPr lang="en-US"/>
          </a:p>
        </p:txBody>
      </p:sp>
    </p:spTree>
    <p:extLst>
      <p:ext uri="{BB962C8B-B14F-4D97-AF65-F5344CB8AC3E}">
        <p14:creationId xmlns:p14="http://schemas.microsoft.com/office/powerpoint/2010/main" val="1118676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5D9DF7A-487C-45FA-A7C9-04C2DE391FED}"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1AACE5-D784-4234-A859-25E41BB0C608}" type="slidenum">
              <a:rPr lang="en-US" smtClean="0"/>
              <a:t>‹#›</a:t>
            </a:fld>
            <a:endParaRPr lang="en-US"/>
          </a:p>
        </p:txBody>
      </p:sp>
    </p:spTree>
    <p:extLst>
      <p:ext uri="{BB962C8B-B14F-4D97-AF65-F5344CB8AC3E}">
        <p14:creationId xmlns:p14="http://schemas.microsoft.com/office/powerpoint/2010/main" val="1993747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9DF7A-487C-45FA-A7C9-04C2DE391FED}"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AACE5-D784-4234-A859-25E41BB0C608}" type="slidenum">
              <a:rPr lang="en-US" smtClean="0"/>
              <a:t>‹#›</a:t>
            </a:fld>
            <a:endParaRPr lang="en-US"/>
          </a:p>
        </p:txBody>
      </p:sp>
    </p:spTree>
    <p:extLst>
      <p:ext uri="{BB962C8B-B14F-4D97-AF65-F5344CB8AC3E}">
        <p14:creationId xmlns:p14="http://schemas.microsoft.com/office/powerpoint/2010/main" val="2115123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9DF7A-487C-45FA-A7C9-04C2DE391FED}"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AACE5-D784-4234-A859-25E41BB0C608}" type="slidenum">
              <a:rPr lang="en-US" smtClean="0"/>
              <a:t>‹#›</a:t>
            </a:fld>
            <a:endParaRPr lang="en-US"/>
          </a:p>
        </p:txBody>
      </p:sp>
    </p:spTree>
    <p:extLst>
      <p:ext uri="{BB962C8B-B14F-4D97-AF65-F5344CB8AC3E}">
        <p14:creationId xmlns:p14="http://schemas.microsoft.com/office/powerpoint/2010/main" val="382861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9DF7A-487C-45FA-A7C9-04C2DE391FED}"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AACE5-D784-4234-A859-25E41BB0C608}" type="slidenum">
              <a:rPr lang="en-US" smtClean="0"/>
              <a:t>‹#›</a:t>
            </a:fld>
            <a:endParaRPr lang="en-US"/>
          </a:p>
        </p:txBody>
      </p:sp>
    </p:spTree>
    <p:extLst>
      <p:ext uri="{BB962C8B-B14F-4D97-AF65-F5344CB8AC3E}">
        <p14:creationId xmlns:p14="http://schemas.microsoft.com/office/powerpoint/2010/main" val="259306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D9DF7A-487C-45FA-A7C9-04C2DE391FED}"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AACE5-D784-4234-A859-25E41BB0C608}" type="slidenum">
              <a:rPr lang="en-US" smtClean="0"/>
              <a:t>‹#›</a:t>
            </a:fld>
            <a:endParaRPr lang="en-US"/>
          </a:p>
        </p:txBody>
      </p:sp>
    </p:spTree>
    <p:extLst>
      <p:ext uri="{BB962C8B-B14F-4D97-AF65-F5344CB8AC3E}">
        <p14:creationId xmlns:p14="http://schemas.microsoft.com/office/powerpoint/2010/main" val="725983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D9DF7A-487C-45FA-A7C9-04C2DE391FED}"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AACE5-D784-4234-A859-25E41BB0C608}" type="slidenum">
              <a:rPr lang="en-US" smtClean="0"/>
              <a:t>‹#›</a:t>
            </a:fld>
            <a:endParaRPr lang="en-US"/>
          </a:p>
        </p:txBody>
      </p:sp>
    </p:spTree>
    <p:extLst>
      <p:ext uri="{BB962C8B-B14F-4D97-AF65-F5344CB8AC3E}">
        <p14:creationId xmlns:p14="http://schemas.microsoft.com/office/powerpoint/2010/main" val="194046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D9DF7A-487C-45FA-A7C9-04C2DE391FED}"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1AACE5-D784-4234-A859-25E41BB0C608}" type="slidenum">
              <a:rPr lang="en-US" smtClean="0"/>
              <a:t>‹#›</a:t>
            </a:fld>
            <a:endParaRPr lang="en-US"/>
          </a:p>
        </p:txBody>
      </p:sp>
    </p:spTree>
    <p:extLst>
      <p:ext uri="{BB962C8B-B14F-4D97-AF65-F5344CB8AC3E}">
        <p14:creationId xmlns:p14="http://schemas.microsoft.com/office/powerpoint/2010/main" val="420136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D9DF7A-487C-45FA-A7C9-04C2DE391FED}"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1AACE5-D784-4234-A859-25E41BB0C608}" type="slidenum">
              <a:rPr lang="en-US" smtClean="0"/>
              <a:t>‹#›</a:t>
            </a:fld>
            <a:endParaRPr lang="en-US"/>
          </a:p>
        </p:txBody>
      </p:sp>
    </p:spTree>
    <p:extLst>
      <p:ext uri="{BB962C8B-B14F-4D97-AF65-F5344CB8AC3E}">
        <p14:creationId xmlns:p14="http://schemas.microsoft.com/office/powerpoint/2010/main" val="2486458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D9DF7A-487C-45FA-A7C9-04C2DE391FED}"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1AACE5-D784-4234-A859-25E41BB0C608}" type="slidenum">
              <a:rPr lang="en-US" smtClean="0"/>
              <a:t>‹#›</a:t>
            </a:fld>
            <a:endParaRPr lang="en-US"/>
          </a:p>
        </p:txBody>
      </p:sp>
    </p:spTree>
    <p:extLst>
      <p:ext uri="{BB962C8B-B14F-4D97-AF65-F5344CB8AC3E}">
        <p14:creationId xmlns:p14="http://schemas.microsoft.com/office/powerpoint/2010/main" val="4014660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D9DF7A-487C-45FA-A7C9-04C2DE391FED}"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AACE5-D784-4234-A859-25E41BB0C608}" type="slidenum">
              <a:rPr lang="en-US" smtClean="0"/>
              <a:t>‹#›</a:t>
            </a:fld>
            <a:endParaRPr lang="en-US"/>
          </a:p>
        </p:txBody>
      </p:sp>
    </p:spTree>
    <p:extLst>
      <p:ext uri="{BB962C8B-B14F-4D97-AF65-F5344CB8AC3E}">
        <p14:creationId xmlns:p14="http://schemas.microsoft.com/office/powerpoint/2010/main" val="58969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D9DF7A-487C-45FA-A7C9-04C2DE391FED}"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AACE5-D784-4234-A859-25E41BB0C608}" type="slidenum">
              <a:rPr lang="en-US" smtClean="0"/>
              <a:t>‹#›</a:t>
            </a:fld>
            <a:endParaRPr lang="en-US"/>
          </a:p>
        </p:txBody>
      </p:sp>
    </p:spTree>
    <p:extLst>
      <p:ext uri="{BB962C8B-B14F-4D97-AF65-F5344CB8AC3E}">
        <p14:creationId xmlns:p14="http://schemas.microsoft.com/office/powerpoint/2010/main" val="847624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5D9DF7A-487C-45FA-A7C9-04C2DE391FED}" type="datetimeFigureOut">
              <a:rPr lang="en-US" smtClean="0"/>
              <a:t>4/9/2024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41AACE5-D784-4234-A859-25E41BB0C608}" type="slidenum">
              <a:rPr lang="en-US" smtClean="0"/>
              <a:t>‹#›</a:t>
            </a:fld>
            <a:endParaRPr lang="en-US"/>
          </a:p>
        </p:txBody>
      </p:sp>
    </p:spTree>
    <p:extLst>
      <p:ext uri="{BB962C8B-B14F-4D97-AF65-F5344CB8AC3E}">
        <p14:creationId xmlns:p14="http://schemas.microsoft.com/office/powerpoint/2010/main" val="379350415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0257-5CB1-496F-8F56-9B205A95C878}"/>
              </a:ext>
            </a:extLst>
          </p:cNvPr>
          <p:cNvSpPr>
            <a:spLocks noGrp="1"/>
          </p:cNvSpPr>
          <p:nvPr>
            <p:ph type="ctrTitle"/>
          </p:nvPr>
        </p:nvSpPr>
        <p:spPr/>
        <p:txBody>
          <a:bodyPr/>
          <a:lstStyle/>
          <a:p>
            <a:r>
              <a:rPr lang="en-US" dirty="0"/>
              <a:t>Final Overview</a:t>
            </a:r>
          </a:p>
        </p:txBody>
      </p:sp>
      <p:sp>
        <p:nvSpPr>
          <p:cNvPr id="3" name="Subtitle 2">
            <a:extLst>
              <a:ext uri="{FF2B5EF4-FFF2-40B4-BE49-F238E27FC236}">
                <a16:creationId xmlns:a16="http://schemas.microsoft.com/office/drawing/2014/main" id="{936A4482-C5D3-41D0-B512-816C192261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4552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16CA-C21B-482F-AE33-CE39272FED31}"/>
              </a:ext>
            </a:extLst>
          </p:cNvPr>
          <p:cNvSpPr>
            <a:spLocks noGrp="1"/>
          </p:cNvSpPr>
          <p:nvPr>
            <p:ph type="title"/>
          </p:nvPr>
        </p:nvSpPr>
        <p:spPr/>
        <p:txBody>
          <a:bodyPr/>
          <a:lstStyle/>
          <a:p>
            <a:r>
              <a:rPr lang="en-US" dirty="0"/>
              <a:t>Week 11 (Things to Know)</a:t>
            </a:r>
          </a:p>
        </p:txBody>
      </p:sp>
      <p:sp>
        <p:nvSpPr>
          <p:cNvPr id="3" name="Content Placeholder 2">
            <a:extLst>
              <a:ext uri="{FF2B5EF4-FFF2-40B4-BE49-F238E27FC236}">
                <a16:creationId xmlns:a16="http://schemas.microsoft.com/office/drawing/2014/main" id="{837A7ABF-198E-49C0-A4D3-40712C286BE8}"/>
              </a:ext>
            </a:extLst>
          </p:cNvPr>
          <p:cNvSpPr>
            <a:spLocks noGrp="1"/>
          </p:cNvSpPr>
          <p:nvPr>
            <p:ph idx="1"/>
          </p:nvPr>
        </p:nvSpPr>
        <p:spPr/>
        <p:txBody>
          <a:bodyPr/>
          <a:lstStyle/>
          <a:p>
            <a:r>
              <a:rPr lang="en-US" dirty="0">
                <a:solidFill>
                  <a:srgbClr val="FFFF00"/>
                </a:solidFill>
              </a:rPr>
              <a:t>Preprocessor directives</a:t>
            </a:r>
          </a:p>
          <a:p>
            <a:pPr lvl="1"/>
            <a:r>
              <a:rPr lang="en-US" dirty="0">
                <a:solidFill>
                  <a:srgbClr val="FFFF00"/>
                </a:solidFill>
              </a:rPr>
              <a:t>Common directives (include, define, ifdef…)</a:t>
            </a:r>
          </a:p>
          <a:p>
            <a:pPr lvl="1"/>
            <a:r>
              <a:rPr lang="en-US" dirty="0">
                <a:solidFill>
                  <a:srgbClr val="92D050"/>
                </a:solidFill>
              </a:rPr>
              <a:t>Object/Function Macros</a:t>
            </a:r>
          </a:p>
          <a:p>
            <a:pPr lvl="1"/>
            <a:r>
              <a:rPr lang="en-US" dirty="0">
                <a:solidFill>
                  <a:srgbClr val="92D050"/>
                </a:solidFill>
              </a:rPr>
              <a:t>What is preprocessing (text substitution)</a:t>
            </a:r>
          </a:p>
          <a:p>
            <a:r>
              <a:rPr lang="en-US" dirty="0"/>
              <a:t>Arrays</a:t>
            </a:r>
          </a:p>
          <a:p>
            <a:pPr lvl="1"/>
            <a:r>
              <a:rPr lang="en-US" dirty="0">
                <a:solidFill>
                  <a:srgbClr val="FFFF00"/>
                </a:solidFill>
              </a:rPr>
              <a:t>2D arrays</a:t>
            </a:r>
          </a:p>
          <a:p>
            <a:pPr lvl="1"/>
            <a:r>
              <a:rPr lang="en-US" dirty="0"/>
              <a:t>Dynamic arrays (of pointers) </a:t>
            </a:r>
            <a:r>
              <a:rPr lang="en-US" dirty="0" err="1"/>
              <a:t>ie</a:t>
            </a:r>
            <a:r>
              <a:rPr lang="en-US" dirty="0"/>
              <a:t> </a:t>
            </a:r>
            <a:r>
              <a:rPr lang="en-US" dirty="0">
                <a:solidFill>
                  <a:srgbClr val="FFFF00"/>
                </a:solidFill>
              </a:rPr>
              <a:t>double pointer arrays</a:t>
            </a:r>
          </a:p>
          <a:p>
            <a:pPr lvl="1"/>
            <a:r>
              <a:rPr lang="en-US" dirty="0"/>
              <a:t>Pointers to arrays</a:t>
            </a:r>
          </a:p>
          <a:p>
            <a:pPr lvl="1"/>
            <a:endParaRPr lang="en-US" dirty="0"/>
          </a:p>
        </p:txBody>
      </p:sp>
    </p:spTree>
    <p:extLst>
      <p:ext uri="{BB962C8B-B14F-4D97-AF65-F5344CB8AC3E}">
        <p14:creationId xmlns:p14="http://schemas.microsoft.com/office/powerpoint/2010/main" val="2773479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5444-2E76-4E4C-9610-FE8D713F4A73}"/>
              </a:ext>
            </a:extLst>
          </p:cNvPr>
          <p:cNvSpPr>
            <a:spLocks noGrp="1"/>
          </p:cNvSpPr>
          <p:nvPr>
            <p:ph type="title"/>
          </p:nvPr>
        </p:nvSpPr>
        <p:spPr/>
        <p:txBody>
          <a:bodyPr/>
          <a:lstStyle/>
          <a:p>
            <a:r>
              <a:rPr lang="en-US" dirty="0"/>
              <a:t>Week 12 (Things to Know)</a:t>
            </a:r>
          </a:p>
        </p:txBody>
      </p:sp>
      <p:sp>
        <p:nvSpPr>
          <p:cNvPr id="3" name="Content Placeholder 2">
            <a:extLst>
              <a:ext uri="{FF2B5EF4-FFF2-40B4-BE49-F238E27FC236}">
                <a16:creationId xmlns:a16="http://schemas.microsoft.com/office/drawing/2014/main" id="{F5962472-8AB7-492C-AF41-E5DB60736640}"/>
              </a:ext>
            </a:extLst>
          </p:cNvPr>
          <p:cNvSpPr>
            <a:spLocks noGrp="1"/>
          </p:cNvSpPr>
          <p:nvPr>
            <p:ph idx="1"/>
          </p:nvPr>
        </p:nvSpPr>
        <p:spPr/>
        <p:txBody>
          <a:bodyPr>
            <a:normAutofit/>
          </a:bodyPr>
          <a:lstStyle/>
          <a:p>
            <a:r>
              <a:rPr lang="en-US" sz="2800" dirty="0"/>
              <a:t>Multiple inheritance</a:t>
            </a:r>
          </a:p>
          <a:p>
            <a:pPr lvl="1"/>
            <a:r>
              <a:rPr lang="en-US" sz="2400" dirty="0"/>
              <a:t>The idea / concept it and the problem that comes with it (solution to the diamond problem)</a:t>
            </a:r>
          </a:p>
          <a:p>
            <a:r>
              <a:rPr lang="en-US" sz="2800" dirty="0"/>
              <a:t>Bitwise expressions</a:t>
            </a:r>
          </a:p>
          <a:p>
            <a:pPr lvl="1"/>
            <a:r>
              <a:rPr lang="en-US" sz="2400" dirty="0"/>
              <a:t>The basic operators and how they work with bits</a:t>
            </a:r>
          </a:p>
        </p:txBody>
      </p:sp>
    </p:spTree>
    <p:extLst>
      <p:ext uri="{BB962C8B-B14F-4D97-AF65-F5344CB8AC3E}">
        <p14:creationId xmlns:p14="http://schemas.microsoft.com/office/powerpoint/2010/main" val="2974489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68514-0B01-4866-A88B-E0C542FEC700}"/>
              </a:ext>
            </a:extLst>
          </p:cNvPr>
          <p:cNvSpPr>
            <a:spLocks noGrp="1"/>
          </p:cNvSpPr>
          <p:nvPr>
            <p:ph type="title"/>
          </p:nvPr>
        </p:nvSpPr>
        <p:spPr/>
        <p:txBody>
          <a:bodyPr/>
          <a:lstStyle/>
          <a:p>
            <a:r>
              <a:rPr lang="en-US" dirty="0"/>
              <a:t>(Things that aren’t going to be tested)</a:t>
            </a:r>
          </a:p>
        </p:txBody>
      </p:sp>
      <p:sp>
        <p:nvSpPr>
          <p:cNvPr id="3" name="Content Placeholder 2">
            <a:extLst>
              <a:ext uri="{FF2B5EF4-FFF2-40B4-BE49-F238E27FC236}">
                <a16:creationId xmlns:a16="http://schemas.microsoft.com/office/drawing/2014/main" id="{1E77923D-44FC-48F1-A676-6D1443B72FEA}"/>
              </a:ext>
            </a:extLst>
          </p:cNvPr>
          <p:cNvSpPr>
            <a:spLocks noGrp="1"/>
          </p:cNvSpPr>
          <p:nvPr>
            <p:ph idx="1"/>
          </p:nvPr>
        </p:nvSpPr>
        <p:spPr/>
        <p:txBody>
          <a:bodyPr>
            <a:normAutofit/>
          </a:bodyPr>
          <a:lstStyle/>
          <a:p>
            <a:r>
              <a:rPr lang="en-US" sz="2800" dirty="0"/>
              <a:t>Files (binary or otherwise)</a:t>
            </a:r>
          </a:p>
          <a:p>
            <a:r>
              <a:rPr lang="en-US" sz="2800" dirty="0"/>
              <a:t>Input / output specifics</a:t>
            </a:r>
          </a:p>
          <a:p>
            <a:r>
              <a:rPr lang="en-US" sz="2800" dirty="0"/>
              <a:t>Chrono library</a:t>
            </a:r>
          </a:p>
          <a:p>
            <a:endParaRPr lang="en-US" sz="2800" dirty="0"/>
          </a:p>
          <a:p>
            <a:endParaRPr lang="en-US" sz="2800" dirty="0"/>
          </a:p>
        </p:txBody>
      </p:sp>
    </p:spTree>
    <p:extLst>
      <p:ext uri="{BB962C8B-B14F-4D97-AF65-F5344CB8AC3E}">
        <p14:creationId xmlns:p14="http://schemas.microsoft.com/office/powerpoint/2010/main" val="3528431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9832-6CFF-4F16-A5D4-C4777CF05C63}"/>
              </a:ext>
            </a:extLst>
          </p:cNvPr>
          <p:cNvSpPr>
            <a:spLocks noGrp="1"/>
          </p:cNvSpPr>
          <p:nvPr>
            <p:ph type="title"/>
          </p:nvPr>
        </p:nvSpPr>
        <p:spPr/>
        <p:txBody>
          <a:bodyPr/>
          <a:lstStyle/>
          <a:p>
            <a:r>
              <a:rPr lang="en-US" dirty="0"/>
              <a:t>Content Breakdown – Basic Details</a:t>
            </a:r>
          </a:p>
        </p:txBody>
      </p:sp>
      <p:sp>
        <p:nvSpPr>
          <p:cNvPr id="3" name="Content Placeholder 2">
            <a:extLst>
              <a:ext uri="{FF2B5EF4-FFF2-40B4-BE49-F238E27FC236}">
                <a16:creationId xmlns:a16="http://schemas.microsoft.com/office/drawing/2014/main" id="{6961EBED-CE99-4ED8-8F3E-35E7F431D522}"/>
              </a:ext>
            </a:extLst>
          </p:cNvPr>
          <p:cNvSpPr>
            <a:spLocks noGrp="1"/>
          </p:cNvSpPr>
          <p:nvPr>
            <p:ph idx="1"/>
          </p:nvPr>
        </p:nvSpPr>
        <p:spPr/>
        <p:txBody>
          <a:bodyPr>
            <a:normAutofit/>
          </a:bodyPr>
          <a:lstStyle/>
          <a:p>
            <a:r>
              <a:rPr lang="en-US" dirty="0"/>
              <a:t>The content that can be covered on the final will be Weeks 1 – 12</a:t>
            </a:r>
          </a:p>
          <a:p>
            <a:r>
              <a:rPr lang="en-US" dirty="0">
                <a:solidFill>
                  <a:srgbClr val="FFFF00"/>
                </a:solidFill>
              </a:rPr>
              <a:t>The focus however will be on Weeks 6-12</a:t>
            </a:r>
          </a:p>
          <a:p>
            <a:r>
              <a:rPr lang="en-US" dirty="0"/>
              <a:t>Anything that has been on a quiz or a workshop or the project is fair game</a:t>
            </a:r>
          </a:p>
          <a:p>
            <a:r>
              <a:rPr lang="en-US" dirty="0">
                <a:solidFill>
                  <a:srgbClr val="FF0000"/>
                </a:solidFill>
              </a:rPr>
              <a:t>The following slides detail the highlights and focuses of each week however not necessarily everything will be tested (it is good to know however in the case that it may be)</a:t>
            </a:r>
          </a:p>
          <a:p>
            <a:r>
              <a:rPr lang="en-US" dirty="0"/>
              <a:t>The text that has highlighted </a:t>
            </a:r>
            <a:r>
              <a:rPr lang="en-US" dirty="0" err="1">
                <a:solidFill>
                  <a:srgbClr val="FFFF00"/>
                </a:solidFill>
              </a:rPr>
              <a:t>colours</a:t>
            </a:r>
            <a:r>
              <a:rPr lang="en-US" dirty="0"/>
              <a:t> in the following sections are the things you should likely focus on</a:t>
            </a:r>
          </a:p>
        </p:txBody>
      </p:sp>
    </p:spTree>
    <p:extLst>
      <p:ext uri="{BB962C8B-B14F-4D97-AF65-F5344CB8AC3E}">
        <p14:creationId xmlns:p14="http://schemas.microsoft.com/office/powerpoint/2010/main" val="146511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6F4C-AF7F-8AB1-FF77-6658F2DD016C}"/>
              </a:ext>
            </a:extLst>
          </p:cNvPr>
          <p:cNvSpPr>
            <a:spLocks noGrp="1"/>
          </p:cNvSpPr>
          <p:nvPr>
            <p:ph type="title"/>
          </p:nvPr>
        </p:nvSpPr>
        <p:spPr/>
        <p:txBody>
          <a:bodyPr/>
          <a:lstStyle/>
          <a:p>
            <a:r>
              <a:rPr lang="en-US" dirty="0"/>
              <a:t>Pre week 6 (Things to Know)</a:t>
            </a:r>
            <a:endParaRPr lang="en-CA" dirty="0"/>
          </a:p>
        </p:txBody>
      </p:sp>
      <p:sp>
        <p:nvSpPr>
          <p:cNvPr id="3" name="Content Placeholder 2">
            <a:extLst>
              <a:ext uri="{FF2B5EF4-FFF2-40B4-BE49-F238E27FC236}">
                <a16:creationId xmlns:a16="http://schemas.microsoft.com/office/drawing/2014/main" id="{002E2868-D874-3D05-70FE-6EBFAA216ED9}"/>
              </a:ext>
            </a:extLst>
          </p:cNvPr>
          <p:cNvSpPr>
            <a:spLocks noGrp="1"/>
          </p:cNvSpPr>
          <p:nvPr>
            <p:ph idx="1"/>
          </p:nvPr>
        </p:nvSpPr>
        <p:spPr/>
        <p:txBody>
          <a:bodyPr/>
          <a:lstStyle/>
          <a:p>
            <a:r>
              <a:rPr lang="en-US" sz="3200" dirty="0">
                <a:solidFill>
                  <a:srgbClr val="FFFF00"/>
                </a:solidFill>
              </a:rPr>
              <a:t>Functions</a:t>
            </a:r>
          </a:p>
          <a:p>
            <a:pPr lvl="1"/>
            <a:r>
              <a:rPr lang="en-US" sz="2800" dirty="0">
                <a:solidFill>
                  <a:srgbClr val="FFFF00"/>
                </a:solidFill>
              </a:rPr>
              <a:t>Lambdas, Function </a:t>
            </a:r>
            <a:r>
              <a:rPr lang="en-US" sz="2800" dirty="0" err="1">
                <a:solidFill>
                  <a:srgbClr val="FFFF00"/>
                </a:solidFill>
              </a:rPr>
              <a:t>Ptrs</a:t>
            </a:r>
            <a:r>
              <a:rPr lang="en-US" sz="2800" dirty="0">
                <a:solidFill>
                  <a:srgbClr val="FFFF00"/>
                </a:solidFill>
              </a:rPr>
              <a:t> (array of), Function Objects</a:t>
            </a:r>
          </a:p>
          <a:p>
            <a:r>
              <a:rPr lang="en-US" sz="3200" dirty="0"/>
              <a:t>Relationships (</a:t>
            </a:r>
            <a:r>
              <a:rPr lang="en-US" sz="3200" dirty="0">
                <a:solidFill>
                  <a:srgbClr val="FFFF00"/>
                </a:solidFill>
              </a:rPr>
              <a:t>composition, aggregation</a:t>
            </a:r>
            <a:r>
              <a:rPr lang="en-US" sz="3200" dirty="0"/>
              <a:t>)</a:t>
            </a:r>
          </a:p>
          <a:p>
            <a:r>
              <a:rPr lang="en-US" sz="3200" dirty="0">
                <a:solidFill>
                  <a:srgbClr val="FFFF00"/>
                </a:solidFill>
              </a:rPr>
              <a:t>Exceptions and handling (throw, try-catch)</a:t>
            </a:r>
          </a:p>
          <a:p>
            <a:r>
              <a:rPr lang="en-US" sz="3200" dirty="0"/>
              <a:t>Templates</a:t>
            </a:r>
          </a:p>
          <a:p>
            <a:endParaRPr lang="en-CA" dirty="0"/>
          </a:p>
        </p:txBody>
      </p:sp>
    </p:spTree>
    <p:extLst>
      <p:ext uri="{BB962C8B-B14F-4D97-AF65-F5344CB8AC3E}">
        <p14:creationId xmlns:p14="http://schemas.microsoft.com/office/powerpoint/2010/main" val="1413641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4D43A-DAA8-450A-BB2B-9C0A7CC9077E}"/>
              </a:ext>
            </a:extLst>
          </p:cNvPr>
          <p:cNvSpPr>
            <a:spLocks noGrp="1"/>
          </p:cNvSpPr>
          <p:nvPr>
            <p:ph type="title"/>
          </p:nvPr>
        </p:nvSpPr>
        <p:spPr/>
        <p:txBody>
          <a:bodyPr/>
          <a:lstStyle/>
          <a:p>
            <a:r>
              <a:rPr lang="en-US" dirty="0"/>
              <a:t>Week 6 (Things to Know)</a:t>
            </a:r>
          </a:p>
        </p:txBody>
      </p:sp>
      <p:sp>
        <p:nvSpPr>
          <p:cNvPr id="3" name="Content Placeholder 2">
            <a:extLst>
              <a:ext uri="{FF2B5EF4-FFF2-40B4-BE49-F238E27FC236}">
                <a16:creationId xmlns:a16="http://schemas.microsoft.com/office/drawing/2014/main" id="{489FE414-9564-4127-B98A-1D26AD244BCE}"/>
              </a:ext>
            </a:extLst>
          </p:cNvPr>
          <p:cNvSpPr>
            <a:spLocks noGrp="1"/>
          </p:cNvSpPr>
          <p:nvPr>
            <p:ph idx="1"/>
          </p:nvPr>
        </p:nvSpPr>
        <p:spPr/>
        <p:txBody>
          <a:bodyPr>
            <a:normAutofit/>
          </a:bodyPr>
          <a:lstStyle/>
          <a:p>
            <a:r>
              <a:rPr lang="en-US" dirty="0"/>
              <a:t>Containers, Containers, Containers</a:t>
            </a:r>
          </a:p>
          <a:p>
            <a:pPr lvl="1"/>
            <a:r>
              <a:rPr lang="en-US" dirty="0">
                <a:solidFill>
                  <a:srgbClr val="FFFF00"/>
                </a:solidFill>
              </a:rPr>
              <a:t>Vector</a:t>
            </a:r>
            <a:r>
              <a:rPr lang="en-US" dirty="0"/>
              <a:t> mainly but also consider </a:t>
            </a:r>
            <a:r>
              <a:rPr lang="en-US" dirty="0">
                <a:solidFill>
                  <a:srgbClr val="FFFF00"/>
                </a:solidFill>
              </a:rPr>
              <a:t>Deque</a:t>
            </a:r>
            <a:r>
              <a:rPr lang="en-US" dirty="0"/>
              <a:t> and </a:t>
            </a:r>
            <a:r>
              <a:rPr lang="en-US" dirty="0">
                <a:solidFill>
                  <a:srgbClr val="FFFF00"/>
                </a:solidFill>
              </a:rPr>
              <a:t>List and how they differ</a:t>
            </a:r>
          </a:p>
          <a:p>
            <a:pPr lvl="1"/>
            <a:r>
              <a:rPr lang="en-US" dirty="0">
                <a:solidFill>
                  <a:srgbClr val="FFFF00"/>
                </a:solidFill>
              </a:rPr>
              <a:t>The common functions that practically all containers have should be known (push, pop, size </a:t>
            </a:r>
            <a:r>
              <a:rPr lang="en-US" dirty="0" err="1">
                <a:solidFill>
                  <a:srgbClr val="FFFF00"/>
                </a:solidFill>
              </a:rPr>
              <a:t>etc</a:t>
            </a:r>
            <a:r>
              <a:rPr lang="en-US" dirty="0">
                <a:solidFill>
                  <a:srgbClr val="FFFF00"/>
                </a:solidFill>
              </a:rPr>
              <a:t>)</a:t>
            </a:r>
          </a:p>
          <a:p>
            <a:r>
              <a:rPr lang="en-US" dirty="0">
                <a:solidFill>
                  <a:srgbClr val="FFFF00"/>
                </a:solidFill>
              </a:rPr>
              <a:t>Iterators</a:t>
            </a:r>
          </a:p>
          <a:p>
            <a:pPr lvl="1"/>
            <a:r>
              <a:rPr lang="en-US" dirty="0"/>
              <a:t>Using iterators to loop, using iterators to access elements</a:t>
            </a:r>
          </a:p>
          <a:p>
            <a:pPr lvl="1"/>
            <a:r>
              <a:rPr lang="en-US" dirty="0">
                <a:solidFill>
                  <a:srgbClr val="92D050"/>
                </a:solidFill>
              </a:rPr>
              <a:t>begin(), end()</a:t>
            </a:r>
          </a:p>
          <a:p>
            <a:pPr lvl="1"/>
            <a:r>
              <a:rPr lang="en-US" dirty="0">
                <a:solidFill>
                  <a:srgbClr val="92D050"/>
                </a:solidFill>
              </a:rPr>
              <a:t>insert(), erase()</a:t>
            </a:r>
          </a:p>
        </p:txBody>
      </p:sp>
    </p:spTree>
    <p:extLst>
      <p:ext uri="{BB962C8B-B14F-4D97-AF65-F5344CB8AC3E}">
        <p14:creationId xmlns:p14="http://schemas.microsoft.com/office/powerpoint/2010/main" val="64558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C7BC-3D0A-4FC0-8532-E963E1164FAD}"/>
              </a:ext>
            </a:extLst>
          </p:cNvPr>
          <p:cNvSpPr>
            <a:spLocks noGrp="1"/>
          </p:cNvSpPr>
          <p:nvPr>
            <p:ph type="title"/>
          </p:nvPr>
        </p:nvSpPr>
        <p:spPr/>
        <p:txBody>
          <a:bodyPr/>
          <a:lstStyle/>
          <a:p>
            <a:r>
              <a:rPr lang="en-US" dirty="0"/>
              <a:t>Week 8 (Things to Know)</a:t>
            </a:r>
          </a:p>
        </p:txBody>
      </p:sp>
      <p:sp>
        <p:nvSpPr>
          <p:cNvPr id="3" name="Content Placeholder 2">
            <a:extLst>
              <a:ext uri="{FF2B5EF4-FFF2-40B4-BE49-F238E27FC236}">
                <a16:creationId xmlns:a16="http://schemas.microsoft.com/office/drawing/2014/main" id="{3528E613-230E-4726-8DA1-E6A525AD56C7}"/>
              </a:ext>
            </a:extLst>
          </p:cNvPr>
          <p:cNvSpPr>
            <a:spLocks noGrp="1"/>
          </p:cNvSpPr>
          <p:nvPr>
            <p:ph idx="1"/>
          </p:nvPr>
        </p:nvSpPr>
        <p:spPr/>
        <p:txBody>
          <a:bodyPr>
            <a:normAutofit/>
          </a:bodyPr>
          <a:lstStyle/>
          <a:p>
            <a:r>
              <a:rPr lang="en-US" sz="2800" dirty="0"/>
              <a:t>Functional library</a:t>
            </a:r>
          </a:p>
          <a:p>
            <a:pPr lvl="1"/>
            <a:r>
              <a:rPr lang="en-US" sz="2600" dirty="0"/>
              <a:t>Function / reference wrapper</a:t>
            </a:r>
          </a:p>
          <a:p>
            <a:pPr lvl="1"/>
            <a:r>
              <a:rPr lang="en-US" sz="2600" dirty="0">
                <a:solidFill>
                  <a:srgbClr val="92D050"/>
                </a:solidFill>
              </a:rPr>
              <a:t>std::bind, std::ref</a:t>
            </a:r>
          </a:p>
          <a:p>
            <a:pPr lvl="2"/>
            <a:r>
              <a:rPr lang="en-US" sz="2400" dirty="0">
                <a:solidFill>
                  <a:srgbClr val="92D050"/>
                </a:solidFill>
              </a:rPr>
              <a:t>bind deals with copies of the parameters you bind</a:t>
            </a:r>
          </a:p>
          <a:p>
            <a:pPr lvl="3"/>
            <a:r>
              <a:rPr lang="en-US" sz="2200" dirty="0"/>
              <a:t>placeholders</a:t>
            </a:r>
          </a:p>
          <a:p>
            <a:pPr lvl="1"/>
            <a:r>
              <a:rPr lang="en-US" sz="2600" dirty="0">
                <a:solidFill>
                  <a:srgbClr val="92D050"/>
                </a:solidFill>
              </a:rPr>
              <a:t>Passing references with std::ref to places that may desire them</a:t>
            </a:r>
          </a:p>
          <a:p>
            <a:pPr lvl="1"/>
            <a:r>
              <a:rPr lang="en-US" sz="2600" dirty="0"/>
              <a:t>Operator class templates</a:t>
            </a:r>
          </a:p>
        </p:txBody>
      </p:sp>
    </p:spTree>
    <p:extLst>
      <p:ext uri="{BB962C8B-B14F-4D97-AF65-F5344CB8AC3E}">
        <p14:creationId xmlns:p14="http://schemas.microsoft.com/office/powerpoint/2010/main" val="263510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C7BC-3D0A-4FC0-8532-E963E1164FAD}"/>
              </a:ext>
            </a:extLst>
          </p:cNvPr>
          <p:cNvSpPr>
            <a:spLocks noGrp="1"/>
          </p:cNvSpPr>
          <p:nvPr>
            <p:ph type="title"/>
          </p:nvPr>
        </p:nvSpPr>
        <p:spPr/>
        <p:txBody>
          <a:bodyPr/>
          <a:lstStyle/>
          <a:p>
            <a:r>
              <a:rPr lang="en-US" dirty="0"/>
              <a:t>Week 8 (Things to Know)</a:t>
            </a:r>
          </a:p>
        </p:txBody>
      </p:sp>
      <p:sp>
        <p:nvSpPr>
          <p:cNvPr id="3" name="Content Placeholder 2">
            <a:extLst>
              <a:ext uri="{FF2B5EF4-FFF2-40B4-BE49-F238E27FC236}">
                <a16:creationId xmlns:a16="http://schemas.microsoft.com/office/drawing/2014/main" id="{3528E613-230E-4726-8DA1-E6A525AD56C7}"/>
              </a:ext>
            </a:extLst>
          </p:cNvPr>
          <p:cNvSpPr>
            <a:spLocks noGrp="1"/>
          </p:cNvSpPr>
          <p:nvPr>
            <p:ph idx="1"/>
          </p:nvPr>
        </p:nvSpPr>
        <p:spPr/>
        <p:txBody>
          <a:bodyPr>
            <a:normAutofit fontScale="77500" lnSpcReduction="20000"/>
          </a:bodyPr>
          <a:lstStyle/>
          <a:p>
            <a:r>
              <a:rPr lang="en-US" sz="13800" dirty="0">
                <a:solidFill>
                  <a:srgbClr val="FFFF00"/>
                </a:solidFill>
              </a:rPr>
              <a:t>Algorithms </a:t>
            </a:r>
          </a:p>
          <a:p>
            <a:pPr marL="0" indent="0">
              <a:buNone/>
            </a:pPr>
            <a:r>
              <a:rPr lang="en-US" sz="13800" dirty="0">
                <a:solidFill>
                  <a:srgbClr val="FFFF00"/>
                </a:solidFill>
              </a:rPr>
              <a:t>(On Containers)</a:t>
            </a:r>
          </a:p>
        </p:txBody>
      </p:sp>
    </p:spTree>
    <p:extLst>
      <p:ext uri="{BB962C8B-B14F-4D97-AF65-F5344CB8AC3E}">
        <p14:creationId xmlns:p14="http://schemas.microsoft.com/office/powerpoint/2010/main" val="313292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C7BC-3D0A-4FC0-8532-E963E1164FAD}"/>
              </a:ext>
            </a:extLst>
          </p:cNvPr>
          <p:cNvSpPr>
            <a:spLocks noGrp="1"/>
          </p:cNvSpPr>
          <p:nvPr>
            <p:ph type="title"/>
          </p:nvPr>
        </p:nvSpPr>
        <p:spPr/>
        <p:txBody>
          <a:bodyPr/>
          <a:lstStyle/>
          <a:p>
            <a:r>
              <a:rPr lang="en-US" dirty="0"/>
              <a:t>Week 8 (Things to Know)</a:t>
            </a:r>
          </a:p>
        </p:txBody>
      </p:sp>
      <p:sp>
        <p:nvSpPr>
          <p:cNvPr id="3" name="Content Placeholder 2">
            <a:extLst>
              <a:ext uri="{FF2B5EF4-FFF2-40B4-BE49-F238E27FC236}">
                <a16:creationId xmlns:a16="http://schemas.microsoft.com/office/drawing/2014/main" id="{3528E613-230E-4726-8DA1-E6A525AD56C7}"/>
              </a:ext>
            </a:extLst>
          </p:cNvPr>
          <p:cNvSpPr>
            <a:spLocks noGrp="1"/>
          </p:cNvSpPr>
          <p:nvPr>
            <p:ph idx="1"/>
          </p:nvPr>
        </p:nvSpPr>
        <p:spPr>
          <a:xfrm>
            <a:off x="913795" y="2096064"/>
            <a:ext cx="5424861" cy="3695136"/>
          </a:xfrm>
        </p:spPr>
        <p:txBody>
          <a:bodyPr>
            <a:normAutofit fontScale="85000" lnSpcReduction="20000"/>
          </a:bodyPr>
          <a:lstStyle/>
          <a:p>
            <a:r>
              <a:rPr lang="en-US" sz="2400" dirty="0" err="1">
                <a:solidFill>
                  <a:srgbClr val="FFFF00"/>
                </a:solidFill>
              </a:rPr>
              <a:t>For_each</a:t>
            </a:r>
            <a:endParaRPr lang="en-US" sz="2400" dirty="0">
              <a:solidFill>
                <a:srgbClr val="FFFF00"/>
              </a:solidFill>
            </a:endParaRPr>
          </a:p>
          <a:p>
            <a:r>
              <a:rPr lang="en-US" sz="2400" dirty="0">
                <a:solidFill>
                  <a:srgbClr val="FFFF00"/>
                </a:solidFill>
              </a:rPr>
              <a:t>Queries</a:t>
            </a:r>
          </a:p>
          <a:p>
            <a:pPr lvl="1"/>
            <a:r>
              <a:rPr lang="en-US" sz="2200" dirty="0" err="1">
                <a:solidFill>
                  <a:srgbClr val="FFFF00"/>
                </a:solidFill>
              </a:rPr>
              <a:t>All_of</a:t>
            </a:r>
            <a:r>
              <a:rPr lang="en-US" sz="2200" dirty="0">
                <a:solidFill>
                  <a:srgbClr val="FFFF00"/>
                </a:solidFill>
              </a:rPr>
              <a:t>, find, </a:t>
            </a:r>
            <a:r>
              <a:rPr lang="en-US" sz="2200" dirty="0" err="1">
                <a:solidFill>
                  <a:srgbClr val="FFFF00"/>
                </a:solidFill>
              </a:rPr>
              <a:t>find_if</a:t>
            </a:r>
            <a:r>
              <a:rPr lang="en-US" sz="2200" dirty="0">
                <a:solidFill>
                  <a:srgbClr val="FFFF00"/>
                </a:solidFill>
              </a:rPr>
              <a:t> …</a:t>
            </a:r>
          </a:p>
          <a:p>
            <a:r>
              <a:rPr lang="en-US" sz="2400" dirty="0">
                <a:solidFill>
                  <a:srgbClr val="FFFF00"/>
                </a:solidFill>
              </a:rPr>
              <a:t>Modifiers</a:t>
            </a:r>
          </a:p>
          <a:p>
            <a:pPr lvl="1"/>
            <a:r>
              <a:rPr lang="en-US" sz="2200" dirty="0">
                <a:solidFill>
                  <a:srgbClr val="FFFF00"/>
                </a:solidFill>
              </a:rPr>
              <a:t>Transform, replace, </a:t>
            </a:r>
            <a:r>
              <a:rPr lang="en-US" sz="2200" dirty="0" err="1">
                <a:solidFill>
                  <a:srgbClr val="FFFF00"/>
                </a:solidFill>
              </a:rPr>
              <a:t>replace_if</a:t>
            </a:r>
            <a:r>
              <a:rPr lang="en-US" sz="2200" dirty="0">
                <a:solidFill>
                  <a:srgbClr val="FFFF00"/>
                </a:solidFill>
              </a:rPr>
              <a:t> … </a:t>
            </a:r>
          </a:p>
          <a:p>
            <a:r>
              <a:rPr lang="en-US" sz="2400" dirty="0">
                <a:solidFill>
                  <a:srgbClr val="FFFF00"/>
                </a:solidFill>
              </a:rPr>
              <a:t>Manipulators</a:t>
            </a:r>
          </a:p>
          <a:p>
            <a:pPr lvl="1"/>
            <a:r>
              <a:rPr lang="en-US" sz="2200" dirty="0">
                <a:solidFill>
                  <a:srgbClr val="FFFF00"/>
                </a:solidFill>
              </a:rPr>
              <a:t>Sort, merge</a:t>
            </a:r>
          </a:p>
          <a:p>
            <a:r>
              <a:rPr lang="en-US" sz="2400" dirty="0">
                <a:solidFill>
                  <a:srgbClr val="FFFF00"/>
                </a:solidFill>
              </a:rPr>
              <a:t>Numeric</a:t>
            </a:r>
          </a:p>
          <a:p>
            <a:pPr lvl="1"/>
            <a:r>
              <a:rPr lang="en-US" sz="2200" dirty="0">
                <a:solidFill>
                  <a:srgbClr val="FFFF00"/>
                </a:solidFill>
              </a:rPr>
              <a:t>Accumulate</a:t>
            </a:r>
          </a:p>
        </p:txBody>
      </p:sp>
      <p:sp>
        <p:nvSpPr>
          <p:cNvPr id="4" name="TextBox 3">
            <a:extLst>
              <a:ext uri="{FF2B5EF4-FFF2-40B4-BE49-F238E27FC236}">
                <a16:creationId xmlns:a16="http://schemas.microsoft.com/office/drawing/2014/main" id="{67EFF271-1118-2E15-4512-22F6321D0220}"/>
              </a:ext>
            </a:extLst>
          </p:cNvPr>
          <p:cNvSpPr txBox="1"/>
          <p:nvPr/>
        </p:nvSpPr>
        <p:spPr>
          <a:xfrm>
            <a:off x="7865615" y="5672830"/>
            <a:ext cx="4190261" cy="923330"/>
          </a:xfrm>
          <a:prstGeom prst="rect">
            <a:avLst/>
          </a:prstGeom>
          <a:noFill/>
        </p:spPr>
        <p:txBody>
          <a:bodyPr wrap="square" rtlCol="0">
            <a:spAutoFit/>
          </a:bodyPr>
          <a:lstStyle/>
          <a:p>
            <a:r>
              <a:rPr lang="en-US" dirty="0"/>
              <a:t>The test will suggest some algorithms for use in the questions with a reference to their function signature</a:t>
            </a:r>
            <a:endParaRPr lang="en-CA" dirty="0"/>
          </a:p>
        </p:txBody>
      </p:sp>
      <p:sp>
        <p:nvSpPr>
          <p:cNvPr id="6" name="TextBox 5">
            <a:extLst>
              <a:ext uri="{FF2B5EF4-FFF2-40B4-BE49-F238E27FC236}">
                <a16:creationId xmlns:a16="http://schemas.microsoft.com/office/drawing/2014/main" id="{45EB3212-7B2E-08D0-1CDB-E891653949C2}"/>
              </a:ext>
            </a:extLst>
          </p:cNvPr>
          <p:cNvSpPr txBox="1"/>
          <p:nvPr/>
        </p:nvSpPr>
        <p:spPr>
          <a:xfrm>
            <a:off x="6445188" y="1935921"/>
            <a:ext cx="3773010" cy="1477328"/>
          </a:xfrm>
          <a:prstGeom prst="rect">
            <a:avLst/>
          </a:prstGeom>
          <a:noFill/>
        </p:spPr>
        <p:txBody>
          <a:bodyPr wrap="square" rtlCol="0">
            <a:spAutoFit/>
          </a:bodyPr>
          <a:lstStyle/>
          <a:p>
            <a:r>
              <a:rPr lang="en-US" dirty="0">
                <a:solidFill>
                  <a:srgbClr val="92D050"/>
                </a:solidFill>
              </a:rPr>
              <a:t>Using different kinds of functions as a predicate</a:t>
            </a:r>
          </a:p>
          <a:p>
            <a:endParaRPr lang="en-US" dirty="0">
              <a:solidFill>
                <a:srgbClr val="92D050"/>
              </a:solidFill>
            </a:endParaRPr>
          </a:p>
          <a:p>
            <a:r>
              <a:rPr lang="en-US" dirty="0">
                <a:solidFill>
                  <a:srgbClr val="92D050"/>
                </a:solidFill>
              </a:rPr>
              <a:t>Using differing ranges for the input (besides begin and end)</a:t>
            </a:r>
            <a:endParaRPr lang="en-CA" dirty="0">
              <a:solidFill>
                <a:srgbClr val="92D050"/>
              </a:solidFill>
            </a:endParaRPr>
          </a:p>
        </p:txBody>
      </p:sp>
    </p:spTree>
    <p:extLst>
      <p:ext uri="{BB962C8B-B14F-4D97-AF65-F5344CB8AC3E}">
        <p14:creationId xmlns:p14="http://schemas.microsoft.com/office/powerpoint/2010/main" val="2595274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33D36-6328-4C5A-888E-E0DDFBC4525B}"/>
              </a:ext>
            </a:extLst>
          </p:cNvPr>
          <p:cNvSpPr>
            <a:spLocks noGrp="1"/>
          </p:cNvSpPr>
          <p:nvPr>
            <p:ph type="title"/>
          </p:nvPr>
        </p:nvSpPr>
        <p:spPr/>
        <p:txBody>
          <a:bodyPr/>
          <a:lstStyle/>
          <a:p>
            <a:r>
              <a:rPr lang="en-US" dirty="0"/>
              <a:t>Week 9 (Things to Know)</a:t>
            </a:r>
          </a:p>
        </p:txBody>
      </p:sp>
      <p:sp>
        <p:nvSpPr>
          <p:cNvPr id="3" name="Content Placeholder 2">
            <a:extLst>
              <a:ext uri="{FF2B5EF4-FFF2-40B4-BE49-F238E27FC236}">
                <a16:creationId xmlns:a16="http://schemas.microsoft.com/office/drawing/2014/main" id="{237E0B25-C4D5-48EB-A0E5-67C8FB2A1AAE}"/>
              </a:ext>
            </a:extLst>
          </p:cNvPr>
          <p:cNvSpPr>
            <a:spLocks noGrp="1"/>
          </p:cNvSpPr>
          <p:nvPr>
            <p:ph idx="1"/>
          </p:nvPr>
        </p:nvSpPr>
        <p:spPr/>
        <p:txBody>
          <a:bodyPr>
            <a:normAutofit/>
          </a:bodyPr>
          <a:lstStyle/>
          <a:p>
            <a:r>
              <a:rPr lang="en-US" sz="3600" dirty="0">
                <a:solidFill>
                  <a:srgbClr val="92D050"/>
                </a:solidFill>
              </a:rPr>
              <a:t>Smart pointers (Unique and Shared)</a:t>
            </a:r>
          </a:p>
          <a:p>
            <a:pPr lvl="1"/>
            <a:r>
              <a:rPr lang="en-US" sz="3200" dirty="0">
                <a:solidFill>
                  <a:srgbClr val="92D050"/>
                </a:solidFill>
              </a:rPr>
              <a:t>How to use them and how they differ from raw</a:t>
            </a:r>
          </a:p>
          <a:p>
            <a:pPr lvl="2"/>
            <a:r>
              <a:rPr lang="en-US" sz="3000" dirty="0">
                <a:solidFill>
                  <a:srgbClr val="92D050"/>
                </a:solidFill>
              </a:rPr>
              <a:t>Self deallocation, interaction with exceptions</a:t>
            </a:r>
          </a:p>
          <a:p>
            <a:pPr lvl="1"/>
            <a:r>
              <a:rPr lang="en-US" sz="3200" dirty="0"/>
              <a:t>How they’re implemented (fun to know)</a:t>
            </a:r>
          </a:p>
        </p:txBody>
      </p:sp>
    </p:spTree>
    <p:extLst>
      <p:ext uri="{BB962C8B-B14F-4D97-AF65-F5344CB8AC3E}">
        <p14:creationId xmlns:p14="http://schemas.microsoft.com/office/powerpoint/2010/main" val="2800809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33D36-6328-4C5A-888E-E0DDFBC4525B}"/>
              </a:ext>
            </a:extLst>
          </p:cNvPr>
          <p:cNvSpPr>
            <a:spLocks noGrp="1"/>
          </p:cNvSpPr>
          <p:nvPr>
            <p:ph type="title"/>
          </p:nvPr>
        </p:nvSpPr>
        <p:spPr/>
        <p:txBody>
          <a:bodyPr/>
          <a:lstStyle/>
          <a:p>
            <a:r>
              <a:rPr lang="en-US" dirty="0"/>
              <a:t>Week 10 (Things to Know)</a:t>
            </a:r>
          </a:p>
        </p:txBody>
      </p:sp>
      <p:sp>
        <p:nvSpPr>
          <p:cNvPr id="3" name="Content Placeholder 2">
            <a:extLst>
              <a:ext uri="{FF2B5EF4-FFF2-40B4-BE49-F238E27FC236}">
                <a16:creationId xmlns:a16="http://schemas.microsoft.com/office/drawing/2014/main" id="{237E0B25-C4D5-48EB-A0E5-67C8FB2A1AAE}"/>
              </a:ext>
            </a:extLst>
          </p:cNvPr>
          <p:cNvSpPr>
            <a:spLocks noGrp="1"/>
          </p:cNvSpPr>
          <p:nvPr>
            <p:ph idx="1"/>
          </p:nvPr>
        </p:nvSpPr>
        <p:spPr/>
        <p:txBody>
          <a:bodyPr>
            <a:normAutofit fontScale="92500" lnSpcReduction="10000"/>
          </a:bodyPr>
          <a:lstStyle/>
          <a:p>
            <a:r>
              <a:rPr lang="en-US" sz="2400" dirty="0">
                <a:solidFill>
                  <a:srgbClr val="FFFF00"/>
                </a:solidFill>
              </a:rPr>
              <a:t>Multithreading</a:t>
            </a:r>
          </a:p>
          <a:p>
            <a:pPr lvl="1"/>
            <a:r>
              <a:rPr lang="en-US" sz="2200" dirty="0">
                <a:solidFill>
                  <a:srgbClr val="FFFF00"/>
                </a:solidFill>
              </a:rPr>
              <a:t>Basic use of std::thread to work on a task</a:t>
            </a:r>
          </a:p>
          <a:p>
            <a:pPr lvl="2"/>
            <a:r>
              <a:rPr lang="en-US" sz="2000" dirty="0">
                <a:solidFill>
                  <a:srgbClr val="FFFF00"/>
                </a:solidFill>
              </a:rPr>
              <a:t>Dividing the data</a:t>
            </a:r>
          </a:p>
          <a:p>
            <a:pPr lvl="2"/>
            <a:r>
              <a:rPr lang="en-US" sz="2000" dirty="0">
                <a:solidFill>
                  <a:srgbClr val="FFFF00"/>
                </a:solidFill>
              </a:rPr>
              <a:t>Defining the task (function, lambda, function obj…)</a:t>
            </a:r>
          </a:p>
          <a:p>
            <a:pPr lvl="2"/>
            <a:r>
              <a:rPr lang="en-US" sz="2000" dirty="0">
                <a:solidFill>
                  <a:srgbClr val="FFFF00"/>
                </a:solidFill>
              </a:rPr>
              <a:t>Supplying the data to the task and the task to the thread</a:t>
            </a:r>
          </a:p>
          <a:p>
            <a:pPr lvl="2"/>
            <a:r>
              <a:rPr lang="en-US" sz="2000" dirty="0">
                <a:solidFill>
                  <a:srgbClr val="FFFF00"/>
                </a:solidFill>
              </a:rPr>
              <a:t>Join()</a:t>
            </a:r>
          </a:p>
          <a:p>
            <a:pPr lvl="1"/>
            <a:r>
              <a:rPr lang="en-US" sz="2200" dirty="0">
                <a:solidFill>
                  <a:srgbClr val="FFFF00"/>
                </a:solidFill>
              </a:rPr>
              <a:t>Concepts around threading (performance, contrast to multitasking, race condition </a:t>
            </a:r>
            <a:r>
              <a:rPr lang="en-US" sz="2200" dirty="0" err="1">
                <a:solidFill>
                  <a:srgbClr val="FFFF00"/>
                </a:solidFill>
              </a:rPr>
              <a:t>etc</a:t>
            </a:r>
            <a:r>
              <a:rPr lang="en-US" sz="2200" dirty="0">
                <a:solidFill>
                  <a:srgbClr val="FFFF00"/>
                </a:solidFill>
              </a:rPr>
              <a:t>)</a:t>
            </a:r>
          </a:p>
          <a:p>
            <a:r>
              <a:rPr lang="en-US" sz="2400" dirty="0"/>
              <a:t>Futures/Providers (good to know but not necessarily a focus)</a:t>
            </a:r>
          </a:p>
          <a:p>
            <a:pPr lvl="2"/>
            <a:endParaRPr lang="en-US" sz="2000" dirty="0">
              <a:solidFill>
                <a:srgbClr val="FFFF00"/>
              </a:solidFill>
            </a:endParaRPr>
          </a:p>
        </p:txBody>
      </p:sp>
    </p:spTree>
    <p:extLst>
      <p:ext uri="{BB962C8B-B14F-4D97-AF65-F5344CB8AC3E}">
        <p14:creationId xmlns:p14="http://schemas.microsoft.com/office/powerpoint/2010/main" val="491414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297</TotalTime>
  <Words>541</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Bookman Old Style</vt:lpstr>
      <vt:lpstr>Rockwell</vt:lpstr>
      <vt:lpstr>Damask</vt:lpstr>
      <vt:lpstr>Final Overview</vt:lpstr>
      <vt:lpstr>Content Breakdown – Basic Details</vt:lpstr>
      <vt:lpstr>Pre week 6 (Things to Know)</vt:lpstr>
      <vt:lpstr>Week 6 (Things to Know)</vt:lpstr>
      <vt:lpstr>Week 8 (Things to Know)</vt:lpstr>
      <vt:lpstr>Week 8 (Things to Know)</vt:lpstr>
      <vt:lpstr>Week 8 (Things to Know)</vt:lpstr>
      <vt:lpstr>Week 9 (Things to Know)</vt:lpstr>
      <vt:lpstr>Week 10 (Things to Know)</vt:lpstr>
      <vt:lpstr>Week 11 (Things to Know)</vt:lpstr>
      <vt:lpstr>Week 12 (Things to Know)</vt:lpstr>
      <vt:lpstr>(Things that aren’t going to be tested)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Overview</dc:title>
  <dc:creator>Hong Zhan Huang</dc:creator>
  <cp:lastModifiedBy>Hong Huang</cp:lastModifiedBy>
  <cp:revision>458</cp:revision>
  <dcterms:created xsi:type="dcterms:W3CDTF">2019-02-15T01:48:08Z</dcterms:created>
  <dcterms:modified xsi:type="dcterms:W3CDTF">2024-04-09T21:23:26Z</dcterms:modified>
</cp:coreProperties>
</file>