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37" r:id="rId1"/>
  </p:sldMasterIdLst>
  <p:sldIdLst>
    <p:sldId id="267" r:id="rId2"/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3" r:id="rId16"/>
    <p:sldId id="274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12.01.2018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just">
              <a:buClrTx/>
              <a:buSzTx/>
              <a:buNone/>
            </a:pPr>
            <a:r>
              <a:rPr lang="pl-PL" sz="1800" dirty="0" smtClean="0"/>
              <a:t>Robert Białas</a:t>
            </a: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800" dirty="0" smtClean="0"/>
              <a:t>Magdalena Górka</a:t>
            </a: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800" dirty="0" smtClean="0"/>
              <a:t>Jacek </a:t>
            </a:r>
            <a:r>
              <a:rPr lang="pl-PL" sz="1800" dirty="0" err="1" smtClean="0"/>
              <a:t>Pozowski</a:t>
            </a:r>
            <a:endParaRPr lang="pl-PL" sz="1800" dirty="0" smtClean="0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pl-PL" sz="3600" dirty="0" smtClean="0"/>
              <a:t>Logika rozmyta</a:t>
            </a:r>
            <a:br>
              <a:rPr lang="pl-PL" sz="3600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27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642919"/>
            <a:ext cx="8229600" cy="2214578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Przesłanki bazy reguł stanowią zbiór wytycznych, według których należy postępować. </a:t>
            </a:r>
            <a:r>
              <a:rPr lang="pl-P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Przypadki </a:t>
            </a:r>
            <a:r>
              <a:rPr lang="pl-P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 mogą zostać zapisane za pomocą wzorów lub w postaci tabeli kombinacji wejściowych zbiorów rozmytych. </a:t>
            </a:r>
          </a:p>
          <a:p>
            <a:r>
              <a:rPr lang="pl-P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 naszym przykładzie – następujące wzory i tabela:</a:t>
            </a:r>
            <a:endParaRPr lang="pl-PL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857496"/>
            <a:ext cx="5869601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306651"/>
                <a:ext cx="8229600" cy="2042230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/>
                  <a:t>Na podstawie danych wejściowych bloku wnioskowania wykonywane są obliczenia zawarte w warunkach bazy reguł. Wynikiem tych obliczeń są stopnie spełnienia tych przesłanek.</a:t>
                </a:r>
              </a:p>
              <a:p>
                <a:r>
                  <a:rPr lang="pl-PL" sz="1800" dirty="0"/>
                  <a:t>W celu otrzymania wynikowej funkcji przynależności stosujemy poniższy wzór:</a:t>
                </a:r>
              </a:p>
              <a:p>
                <a:pPr marL="0" indent="0">
                  <a:buNone/>
                </a:pPr>
                <a:r>
                  <a:rPr lang="pl-PL" sz="1800" dirty="0"/>
                  <a:t>       </a:t>
                </a:r>
                <a14:m>
                  <m:oMath xmlns:m="http://schemas.openxmlformats.org/officeDocument/2006/math">
                    <m:r>
                      <a:rPr lang="pl-PL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l-PL" sz="1800" dirty="0" err="1"/>
                  <a:t>C</a:t>
                </a:r>
                <a:r>
                  <a:rPr lang="pl-PL" sz="1800" baseline="-25000" dirty="0" err="1"/>
                  <a:t>q</a:t>
                </a:r>
                <a:r>
                  <a:rPr lang="pl-PL" sz="1800" dirty="0"/>
                  <a:t>(x</a:t>
                </a:r>
                <a:r>
                  <a:rPr lang="pl-PL" sz="1800" baseline="-25000" dirty="0"/>
                  <a:t>1</a:t>
                </a:r>
                <a:r>
                  <a:rPr lang="pl-PL" sz="1800" dirty="0"/>
                  <a:t>*, x</a:t>
                </a:r>
                <a:r>
                  <a:rPr lang="pl-PL" sz="1800" baseline="-25000" dirty="0"/>
                  <a:t>2</a:t>
                </a:r>
                <a:r>
                  <a:rPr lang="pl-PL" sz="1800" dirty="0"/>
                  <a:t>* ) = </a:t>
                </a:r>
                <a14:m>
                  <m:oMath xmlns:m="http://schemas.openxmlformats.org/officeDocument/2006/math">
                    <m:r>
                      <a:rPr lang="pl-PL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l-PL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800" dirty="0" err="1"/>
                  <a:t>A</a:t>
                </a:r>
                <a:r>
                  <a:rPr lang="pl-PL" sz="1800" baseline="-25000" dirty="0" err="1"/>
                  <a:t>i</a:t>
                </a:r>
                <a:r>
                  <a:rPr lang="pl-PL" sz="1800" dirty="0" err="1"/>
                  <a:t>ÇB</a:t>
                </a:r>
                <a:r>
                  <a:rPr lang="pl-PL" sz="1800" baseline="-25000" dirty="0" err="1"/>
                  <a:t>j</a:t>
                </a:r>
                <a:r>
                  <a:rPr lang="pl-PL" sz="1800" dirty="0"/>
                  <a:t> (x</a:t>
                </a:r>
                <a:r>
                  <a:rPr lang="pl-PL" sz="1800" baseline="-25000" dirty="0"/>
                  <a:t>1</a:t>
                </a:r>
                <a:r>
                  <a:rPr lang="pl-PL" sz="1800" dirty="0"/>
                  <a:t>*, x</a:t>
                </a:r>
                <a:r>
                  <a:rPr lang="pl-PL" sz="1800" baseline="-25000" dirty="0"/>
                  <a:t>2</a:t>
                </a:r>
                <a:r>
                  <a:rPr lang="pl-PL" sz="1800" dirty="0"/>
                  <a:t>* )  </a:t>
                </a:r>
                <a:endParaRPr lang="pl-PL" sz="1800" dirty="0" smtClean="0"/>
              </a:p>
              <a:p>
                <a:r>
                  <a:rPr lang="pl-PL" sz="1800" dirty="0"/>
                  <a:t>Funkcja ta stanowi wyjście bloku wnioskowania i przekazywana jest na kolejny blok.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306651"/>
                <a:ext cx="8229600" cy="2042230"/>
              </a:xfrm>
              <a:blipFill rotWithShape="0">
                <a:blip r:embed="rId2"/>
                <a:stretch>
                  <a:fillRect l="-74" t="-3284" r="-103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://www.isep.pw.edu.pl/ZakladNapedu/dyplomy/fuzzy/images/roz2/Stopien_spelnien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635739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3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571481"/>
            <a:ext cx="8229600" cy="1571636"/>
          </a:xfrm>
        </p:spPr>
        <p:txBody>
          <a:bodyPr/>
          <a:lstStyle/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podstawie tych wyników otrzymuję następującą wynikową funkcję przynależności.</a:t>
            </a:r>
          </a:p>
        </p:txBody>
      </p:sp>
      <p:pic>
        <p:nvPicPr>
          <p:cNvPr id="8194" name="Picture 2" descr="http://www.isep.pw.edu.pl/ZakladNapedu/dyplomy/fuzzy/images/roz2/funkcja_przynaleznos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2357430"/>
            <a:ext cx="788583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1051560"/>
          </a:xfrm>
        </p:spPr>
        <p:txBody>
          <a:bodyPr/>
          <a:lstStyle/>
          <a:p>
            <a:pPr algn="ctr"/>
            <a:r>
              <a:rPr lang="pl-PL" dirty="0" err="1"/>
              <a:t>Defuzyfikacja</a:t>
            </a:r>
            <a:r>
              <a:rPr lang="pl-PL" dirty="0"/>
              <a:t> (</a:t>
            </a:r>
            <a:r>
              <a:rPr lang="pl-PL"/>
              <a:t>ostrzenie</a:t>
            </a:r>
            <a:r>
              <a:rPr lang="pl-PL" smtClean="0"/>
              <a:t>)</a:t>
            </a:r>
            <a:endParaRPr lang="pl-PL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28650" y="1484784"/>
            <a:ext cx="757118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Jest to ostatni blok układu sterowania rozmytego. </a:t>
            </a: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jego wejście trafia wynikowa funkcja przynależności. Jest to wynik działania regulatora przedstawiony w postaci rozmytej. Żeby móc go wyprowadzić na obiekt sterowany, zamieniany jest  na konkretną wartość liczbową. Działanie to, stanowiące istotę tego bloku, nazywamy ostrzeniem (inaczej </a:t>
            </a:r>
            <a:r>
              <a:rPr kumimoji="0" lang="pl-PL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defuzyfikacją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</a:t>
            </a: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400" dirty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5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Logika rozmyta a sieci neuronowe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Można połączyć teorię sieci neuronowych z logiką rozmytą. Połączenie to nazywa się </a:t>
            </a:r>
            <a:r>
              <a:rPr lang="pl-PL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neuro-fuzzy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Jest to najbardziej przydatne tam, gdzie zwykłe układy regulacji są niewystarczające.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Przykłady:</a:t>
            </a:r>
          </a:p>
          <a:p>
            <a:pPr lvl="1"/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sterowania obiektem, który posiada cechy niejednoznaczności, niedokładności lub nieopisywalności modelami matematycznymi</a:t>
            </a:r>
          </a:p>
          <a:p>
            <a:pPr lvl="1"/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Systemy Wspomagania Decyzji (DSS)</a:t>
            </a:r>
          </a:p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Systemy rozmyte posiadają zdolność do radzenia sobie z nieprecyzyjnymi danymi, a sieci neuronowe mają zdolność uczenia się i tworzenia nowych reguł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Dlatego są od lat obiektem rozległych badań.</a:t>
            </a:r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Logika rozmyta a sieci neuronowe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Połączenie obu podejść dało zdolność uczenia i moc obliczeniową sieci neuronowych do układów z logiką rozmytą i sposób „myślenia" na wzór rozumowania ludzkiego.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 ten sposób powstały konstrukcje wykorzystujące ideę rozumowania rozmytego wraz ze zdolnością uczenia przejętą od sieci neuronowych. </a:t>
            </a:r>
          </a:p>
          <a:p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27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Sterowniki rozmyte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29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Przykładem </a:t>
            </a:r>
            <a:r>
              <a:rPr lang="pl-PL" sz="29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neuro-fuzzy</a:t>
            </a:r>
            <a:r>
              <a:rPr lang="pl-PL" sz="29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są sterowniki rozmyte.</a:t>
            </a:r>
          </a:p>
          <a:p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pl-PL" sz="23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Elementy sterowników rozmytych:</a:t>
            </a:r>
          </a:p>
          <a:p>
            <a:r>
              <a:rPr lang="pl-PL" sz="23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Baza </a:t>
            </a:r>
            <a:r>
              <a:rPr lang="pl-PL" sz="23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reguł - stanowi zbiór rozmytych reguł</a:t>
            </a:r>
          </a:p>
          <a:p>
            <a:r>
              <a:rPr lang="pl-PL" sz="23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Blok rozmywania - system sterowania z </a:t>
            </a:r>
            <a:r>
              <a:rPr lang="pl-PL" sz="23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logiką </a:t>
            </a:r>
            <a:r>
              <a:rPr lang="pl-PL" sz="23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rozmytą operuje na zbiorach rozmytych. Dlatego konkretna wartość sygnału wejściowego sterownika rozmytego podlega operacji rozmywania (ang. </a:t>
            </a:r>
            <a:r>
              <a:rPr lang="pl-PL" sz="23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fuzzification</a:t>
            </a:r>
            <a:r>
              <a:rPr lang="pl-PL" sz="23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 W wyniku tego wartość wejściowa zostaje odwzorowana w zbiór rozmyty.</a:t>
            </a:r>
          </a:p>
          <a:p>
            <a:r>
              <a:rPr lang="pl-PL" sz="23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Blok wnioskowania - na wyjściu tego bloku otrzymujemy zbiory rozmyte odpowiadające zbiorom wejściowym  a otrzymane zgodnie z regułą wnioskowania. </a:t>
            </a:r>
          </a:p>
          <a:p>
            <a:r>
              <a:rPr lang="pl-PL" sz="23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Blok </a:t>
            </a:r>
            <a:r>
              <a:rPr lang="pl-PL" sz="23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wyostrzania - w tym bloku następuje wyznaczenie konkretnej wartości wyjściowej. Wartość ta jest wyznaczana za pomocą różnych metod. </a:t>
            </a:r>
          </a:p>
        </p:txBody>
      </p:sp>
      <p:pic>
        <p:nvPicPr>
          <p:cNvPr id="1027" name="Picture 3" descr="C:\Users\robert\Downloads\rozmy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651776" cy="12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0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Konstrukcja sterownika rozmytego o strukturze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L1 – realizuje funkcje przynależności zbioru rozmytego, stanowi warstwę wejściową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L2 - jest realizacją bloku wnioskowania, zadaniem każdego z elementów tej warstwy jest połączenie tych reguł, które maja identyczne części dotyczące </a:t>
            </a:r>
            <a:r>
              <a:rPr lang="pl-PL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wniosków, konfiguracja L2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odpowiada bazie reguł</a:t>
            </a:r>
          </a:p>
          <a:p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357562"/>
            <a:ext cx="5715040" cy="31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71472" y="500042"/>
            <a:ext cx="7772400" cy="2352894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L3 - jest to warstwa wejściowa sieci neuronowej.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L4 - jest to warstwa wyjściowa. W ogólnym przypadku neurony tej warstwy na swym wyjściu wyznaczają liczbowe wartości sterowania, które są wyostrzonymi wartościami wyników rozmytych otrzymanych na podstawie wnioskowania. </a:t>
            </a:r>
            <a:r>
              <a:rPr lang="pl-PL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L4 wraz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 warstwą L3 stanowi realizację bloku wyostrzania.</a:t>
            </a:r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143248"/>
            <a:ext cx="55198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Plusy/minusy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Przy projektowaniu tego typu sterowników konieczne jest przeprowadzenie dużej liczby doświadczeń symulacyjnych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Zaletą  - możliwość nauczenia sterownika najlepszej metody odwzorowania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wejściowych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zbiorów rozmytych w wartość sygnału wyjściowego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Wadą - brak możliwości ustalenia tej zależności przez obserwatora.</a:t>
            </a:r>
          </a:p>
          <a:p>
            <a:pPr>
              <a:buNone/>
            </a:pPr>
            <a:r>
              <a:rPr lang="pl-PL" b="1" dirty="0" smtClean="0"/>
              <a:t>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Logika rozmyta = </a:t>
            </a:r>
            <a:r>
              <a:rPr lang="pl-PL" dirty="0" err="1" smtClean="0"/>
              <a:t>Fuzzy</a:t>
            </a:r>
            <a:r>
              <a:rPr lang="pl-PL" dirty="0" smtClean="0"/>
              <a:t> </a:t>
            </a:r>
            <a:r>
              <a:rPr lang="pl-PL" dirty="0" err="1" smtClean="0"/>
              <a:t>logic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914400" y="1447800"/>
            <a:ext cx="77724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algn="just">
              <a:buClrTx/>
              <a:buSzTx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Klasyczna logika bazuje na dwóch wartościach reprezentowanych najczęściej przez: 0 i 1 lub prawda i fałsz. Granica między nimi jest jednoznacznie określona i niezmienna. </a:t>
            </a:r>
          </a:p>
          <a:p>
            <a:pPr marL="0" lvl="0" algn="just">
              <a:buClrTx/>
              <a:buSzTx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Logika rozmyta stanowi rozszerzenie takiego rozumowania.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Wprowadza ona wartości pomiędzy standardowe 0 i 1; ‘rozmywa’ granice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pomiędzy nimi dając możliwość zaistnienia wartościom z pomiędzy tego przedziału (np.: prawie fałsz, w połowie prawda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 </a:t>
            </a:r>
          </a:p>
        </p:txBody>
      </p:sp>
      <p:pic>
        <p:nvPicPr>
          <p:cNvPr id="24578" name="Picture 2" descr="[Rozmiar: 3967 bajtów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857760"/>
            <a:ext cx="6041614" cy="1799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77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546032" cy="298931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Temat: wiek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ludzi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Cel: określenie granic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między ludźmi młodymi, w średnim wieku i starymi. </a:t>
            </a:r>
            <a:endParaRPr lang="pl-PL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 klasycznej logice: stałe niezmienne granice (na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przykład dla ludzi młodych moglibyśmy 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przyjąć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a 30 lat, dla ludzi w średnim wieku 30 a 40 lat i dla ludzi starych 40 i więcej 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lat). </a:t>
            </a:r>
          </a:p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Dlaczego stosujemy tu rozmytą logikę: jeżeli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przeprowadzilibyśmy ankietę, w której pytalibyśmy do jakiej z trzech grup zaliczyć </a:t>
            </a:r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28 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latka znalazłoby się kilka osób, którzy przypisaliby go do ludzi w średnim wieku. </a:t>
            </a:r>
            <a:endParaRPr lang="pl-PL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pl-PL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granice</a:t>
            </a:r>
            <a:r>
              <a:rPr lang="pl-PL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przynależności ulegają rozmyciu.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/>
          </a:p>
        </p:txBody>
      </p:sp>
      <p:pic>
        <p:nvPicPr>
          <p:cNvPr id="4" name="Picture 2" descr="http://www.isep.pw.edu.pl/ZakladNapedu/dyplomy/fuzzy/przykl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8582726" cy="20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1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183880" cy="1051560"/>
          </a:xfrm>
        </p:spPr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500034" y="1785926"/>
            <a:ext cx="825071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just">
              <a:buClrTx/>
              <a:buSzTx/>
              <a:buFont typeface="Arial" pitchFamily="34" charset="0"/>
              <a:buChar char="•"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wszędzie tam, gdzie użycie klasycznej logiki stwarza problem (ze względu na trudność w zapisie matematycznym procesu lub gdy wyliczenie lub pobranie zmiennych potrzebnych do rozwiązania problemu jest niemożliwe). </a:t>
            </a:r>
          </a:p>
          <a:p>
            <a:pPr marL="0" algn="just">
              <a:buClrTx/>
              <a:buSzTx/>
              <a:buFont typeface="Arial" pitchFamily="34" charset="0"/>
              <a:buChar char="•"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szerokie zastosowanie w różnego rodzaju sterownikach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-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tak pospolitych jak lodówki czy pralki, jak również mogą być wykorzystywane do bardziej złożonych zagadnień jak przetwarzanie obrazu, rozwiązywanie problemu korków ulicznych czy unikanie kolizji. </a:t>
            </a:r>
          </a:p>
          <a:p>
            <a:pPr marL="0" algn="just">
              <a:buClrTx/>
              <a:buSzTx/>
              <a:buFont typeface="Arial" pitchFamily="34" charset="0"/>
              <a:buChar char="•"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Sterowniki wykorzystujące logikę rozmytą są również używane na przykład w połączeniu z sieciami neuronowymi.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56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1051560"/>
          </a:xfrm>
        </p:spPr>
        <p:txBody>
          <a:bodyPr/>
          <a:lstStyle/>
          <a:p>
            <a:r>
              <a:rPr lang="pl-PL" dirty="0" smtClean="0"/>
              <a:t>Działanie - procesy	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275095"/>
            <a:ext cx="764319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133350">
              <a:buClrTx/>
              <a:buSzTx/>
              <a:buNone/>
            </a:pPr>
            <a:r>
              <a:rPr lang="pl-PL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terowanie rozmyte składa się kilka procesów: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Fuzyfikacja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Wnioskowanie,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Defuzyfikacja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SzTx/>
            </a:pP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Fuzyfikacja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(blok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fuzyfikacji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dane podawane na wejście regulatora ulegają rozmyciu. Określany zostaje stopień ich przynależności do danego zbioru rozmytego.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SzTx/>
            </a:pPr>
            <a:r>
              <a:rPr lang="pl-PL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nioskowanie (blok wnioskowania, interferencja) = na podstawie zbioru reguł i rozmytych danych wejściowych, obliczana jest wynikowa funkcja przynależności. 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SzTx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Defuzyfikacja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(blok ostrzenia)=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na podstawie wynikowej funkcji przynależności obliczana jest ostra wartość wyjściowa regulatora.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94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isep.pw.edu.pl/ZakladNapedu/dyplomy/fuzzy/images/roz2/schemat_blokow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643050"/>
            <a:ext cx="8686800" cy="29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183880" cy="1051560"/>
          </a:xfrm>
        </p:spPr>
        <p:txBody>
          <a:bodyPr/>
          <a:lstStyle/>
          <a:p>
            <a:pPr algn="ctr"/>
            <a:r>
              <a:rPr lang="pl-PL" dirty="0" err="1"/>
              <a:t>Fuzyfikacja</a:t>
            </a:r>
            <a:r>
              <a:rPr lang="pl-PL" dirty="0"/>
              <a:t> (rozmywanie).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1428736"/>
            <a:ext cx="8183880" cy="4187952"/>
          </a:xfrm>
        </p:spPr>
        <p:txBody>
          <a:bodyPr>
            <a:normAutofit/>
          </a:bodyPr>
          <a:lstStyle/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Pierwszym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blokiem = blok </a:t>
            </a:r>
            <a:r>
              <a:rPr lang="pl-PL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fuzyfikacji</a:t>
            </a:r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Dane ulegają rozmyciu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czyli zostaje określony stopień przynależności do poszczególnych zbiorów rozmytych. Każdy z tych zbiorów jest określony zmienną lingwistyczną. </a:t>
            </a:r>
            <a:endParaRPr lang="pl-P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Przykład: 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Załóżmy, że mamy dwie zmienne wejściowe: x</a:t>
            </a:r>
            <a:r>
              <a:rPr lang="pl-PL" baseline="-25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i x</a:t>
            </a:r>
            <a:r>
              <a:rPr lang="pl-PL" baseline="-25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Mają one funkcje przynależności A1, A2 i B1,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B2.</a:t>
            </a:r>
            <a:endParaRPr lang="pl-PL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6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85720" y="3071810"/>
            <a:ext cx="8229600" cy="285752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 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celu uzyskania zmiennych rozmytych potrzebujemy aby funkcje przynależności każdego zbioru rozmytego były dokładnie opisane 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wzorami</a:t>
            </a:r>
          </a:p>
          <a:p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DLACZEGO : zmienne 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wyjściowe bloku </a:t>
            </a:r>
            <a:r>
              <a:rPr lang="pl-PL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fuzyfikacji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uzyskujemy w wyniku podstawienia wartości wejściowych do wzoru danej funkcji. Jeżeli nie określimy przedziału w jakim dany wzór funkcji przynależności nas interesuje, to pod koniec obliczeń wystarczy odrzucić zmienne rozmyte nie mieszczące się w przedziale 0 – 1.</a:t>
            </a:r>
          </a:p>
        </p:txBody>
      </p:sp>
      <p:pic>
        <p:nvPicPr>
          <p:cNvPr id="5122" name="Picture 2" descr="http://www.isep.pw.edu.pl/ZakladNapedu/dyplomy/fuzzy/images/roz2/fuz_x1_w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357166"/>
            <a:ext cx="3710357" cy="20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sep.pw.edu.pl/ZakladNapedu/dyplomy/fuzzy/images/roz2/fuz_x2_wy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0" y="428604"/>
            <a:ext cx="3422907" cy="21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183880" cy="1051560"/>
          </a:xfrm>
        </p:spPr>
        <p:txBody>
          <a:bodyPr/>
          <a:lstStyle/>
          <a:p>
            <a:pPr algn="ctr"/>
            <a:r>
              <a:rPr lang="pl-PL" dirty="0"/>
              <a:t>Wnioskowanie (interferencja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183880" cy="4187952"/>
          </a:xfrm>
        </p:spPr>
        <p:txBody>
          <a:bodyPr/>
          <a:lstStyle/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ten blok trafiają dane obliczone przez blok </a:t>
            </a:r>
            <a:r>
              <a:rPr lang="pl-PL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fuzyfikacji</a:t>
            </a:r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Dzięki nim, w oparciu o bazę reguł, zostanie obliczona wynikowa funkcji przynależności</a:t>
            </a:r>
            <a:r>
              <a:rPr lang="pl-P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pl-P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bazę reguł składa się zbiór instrukcji warunkowych (przesłanek). Powstają one na bazie doświadczenia osoby zajmującej się danym procesem.</a:t>
            </a:r>
          </a:p>
        </p:txBody>
      </p:sp>
    </p:spTree>
    <p:extLst>
      <p:ext uri="{BB962C8B-B14F-4D97-AF65-F5344CB8AC3E}">
        <p14:creationId xmlns:p14="http://schemas.microsoft.com/office/powerpoint/2010/main" val="3513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Kapitał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apitał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1671</TotalTime>
  <Words>866</Words>
  <Application>Microsoft Office PowerPoint</Application>
  <PresentationFormat>Pokaz na ekranie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Kapitał</vt:lpstr>
      <vt:lpstr>Logika rozmyta </vt:lpstr>
      <vt:lpstr>Logika rozmyta = Fuzzy logic </vt:lpstr>
      <vt:lpstr>Przykład</vt:lpstr>
      <vt:lpstr>Zastosowanie</vt:lpstr>
      <vt:lpstr>Działanie - procesy </vt:lpstr>
      <vt:lpstr>Prezentacja programu PowerPoint</vt:lpstr>
      <vt:lpstr>Fuzyfikacja (rozmywanie).</vt:lpstr>
      <vt:lpstr>Prezentacja programu PowerPoint</vt:lpstr>
      <vt:lpstr>Wnioskowanie (interferencja)</vt:lpstr>
      <vt:lpstr>Prezentacja programu PowerPoint</vt:lpstr>
      <vt:lpstr>Prezentacja programu PowerPoint</vt:lpstr>
      <vt:lpstr>Prezentacja programu PowerPoint</vt:lpstr>
      <vt:lpstr>Defuzyfikacja (ostrzenie)</vt:lpstr>
      <vt:lpstr>Logika rozmyta a sieci neuronowe</vt:lpstr>
      <vt:lpstr>Logika rozmyta a sieci neuronowe</vt:lpstr>
      <vt:lpstr>Sterowniki rozmyte</vt:lpstr>
      <vt:lpstr>Konstrukcja sterownika rozmytego o strukturze</vt:lpstr>
      <vt:lpstr>Prezentacja programu PowerPoint</vt:lpstr>
      <vt:lpstr>Plusy/minusy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rozmyta</dc:title>
  <dc:creator>Lapek</dc:creator>
  <cp:lastModifiedBy>robert</cp:lastModifiedBy>
  <cp:revision>36</cp:revision>
  <dcterms:created xsi:type="dcterms:W3CDTF">2017-01-18T17:51:45Z</dcterms:created>
  <dcterms:modified xsi:type="dcterms:W3CDTF">2018-01-12T07:36:17Z</dcterms:modified>
</cp:coreProperties>
</file>