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570" r:id="rId2"/>
    <p:sldId id="629" r:id="rId3"/>
    <p:sldId id="630" r:id="rId4"/>
    <p:sldId id="628" r:id="rId5"/>
    <p:sldId id="631" r:id="rId6"/>
    <p:sldId id="620" r:id="rId7"/>
    <p:sldId id="632" r:id="rId8"/>
    <p:sldId id="633" r:id="rId9"/>
    <p:sldId id="639" r:id="rId10"/>
    <p:sldId id="640" r:id="rId11"/>
    <p:sldId id="634" r:id="rId12"/>
    <p:sldId id="622" r:id="rId13"/>
    <p:sldId id="638" r:id="rId14"/>
    <p:sldId id="623" r:id="rId15"/>
    <p:sldId id="635" r:id="rId16"/>
    <p:sldId id="636" r:id="rId17"/>
    <p:sldId id="637" r:id="rId18"/>
    <p:sldId id="641" r:id="rId19"/>
    <p:sldId id="642" r:id="rId20"/>
    <p:sldId id="643" r:id="rId21"/>
    <p:sldId id="644" r:id="rId22"/>
    <p:sldId id="645" r:id="rId23"/>
    <p:sldId id="626" r:id="rId24"/>
    <p:sldId id="646" r:id="rId25"/>
    <p:sldId id="5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pPr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Cambria" pitchFamily="18" charset="0"/>
              </a:rPr>
              <a:t>Ускорение обучения генеративных состязательных сетей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err="1"/>
              <a:t>Чуканов</a:t>
            </a:r>
            <a:r>
              <a:rPr lang="ru-RU" dirty="0"/>
              <a:t> В.С. </a:t>
            </a:r>
            <a:br>
              <a:rPr lang="ru-RU" dirty="0"/>
            </a:br>
            <a:r>
              <a:rPr lang="ru-RU" dirty="0"/>
              <a:t>Исполнитель: Денисов П.П.</a:t>
            </a:r>
            <a:br>
              <a:rPr lang="ru-RU" dirty="0"/>
            </a:b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pPr/>
              <a:t>02.03.2020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06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E552E-D62D-4720-BA49-AD8B512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Distance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1DFF42-4422-4B02-9392-829907A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BA949765-C99F-4D14-996A-F36538EB5E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/>
                  <a:t>Пример разделения двумерного распределения на два одномерных.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BA949765-C99F-4D14-996A-F36538EB5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A5CAC3-1DB3-4BE1-9F97-24C04CAC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920880" cy="32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Обучение всех </a:t>
            </a:r>
            <a:r>
              <a:rPr lang="ru-RU" dirty="0" err="1"/>
              <a:t>автокодеров</a:t>
            </a:r>
            <a:r>
              <a:rPr lang="ru-RU" dirty="0"/>
              <a:t> происходило с использованием библиотеки </a:t>
            </a:r>
            <a:r>
              <a:rPr lang="en-US" i="1" dirty="0" err="1"/>
              <a:t>Keras</a:t>
            </a:r>
            <a:r>
              <a:rPr lang="ru-RU" i="1" dirty="0"/>
              <a:t>.</a:t>
            </a:r>
          </a:p>
          <a:p>
            <a:r>
              <a:rPr lang="ru-RU" dirty="0" err="1"/>
              <a:t>Гиперпараметры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Количество эпох – 200</a:t>
            </a:r>
          </a:p>
          <a:p>
            <a:pPr lvl="1"/>
            <a:r>
              <a:rPr lang="ru-RU" dirty="0"/>
              <a:t>Размерность скрытого пространства – 2</a:t>
            </a:r>
          </a:p>
          <a:p>
            <a:pPr lvl="2"/>
            <a:r>
              <a:rPr lang="ru-RU" dirty="0"/>
              <a:t>Была выбрана именно такая размерность для корректного отображения многообразия скрытого пространства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– рукописные цифры </a:t>
            </a:r>
            <a:r>
              <a:rPr lang="en-US" dirty="0"/>
              <a:t>MNIST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99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График функции потерь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204864"/>
            <a:ext cx="6086475" cy="38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5955" y="60148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94546" y="3925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Выход декодера при подаче ему </a:t>
            </a:r>
            <a:r>
              <a:rPr lang="ru-RU" sz="2300" dirty="0" err="1">
                <a:solidFill>
                  <a:schemeClr val="tx2"/>
                </a:solidFill>
              </a:rPr>
              <a:t>рандомного</a:t>
            </a:r>
            <a:r>
              <a:rPr lang="ru-RU" sz="2300" dirty="0">
                <a:solidFill>
                  <a:schemeClr val="tx2"/>
                </a:solidFill>
              </a:rPr>
              <a:t> нормально </a:t>
            </a:r>
            <a:r>
              <a:rPr lang="ru-RU" sz="2300" dirty="0" err="1">
                <a:solidFill>
                  <a:schemeClr val="tx2"/>
                </a:solidFill>
              </a:rPr>
              <a:t>сгенеренного</a:t>
            </a:r>
            <a:r>
              <a:rPr lang="ru-RU" sz="2300" dirty="0">
                <a:solidFill>
                  <a:schemeClr val="tx2"/>
                </a:solidFill>
              </a:rPr>
              <a:t> кода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ru-RU" sz="2600" noProof="0" dirty="0"/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Что-то непонятное</a:t>
            </a:r>
            <a:endParaRPr lang="en-US" sz="23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3419"/>
            <a:ext cx="8229600" cy="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</a:t>
            </a:r>
            <a:r>
              <a:rPr lang="en-US" dirty="0"/>
              <a:t>(VAE)</a:t>
            </a:r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легки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083F550E-1E2C-4B57-9883-57039B91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2DDB6C-68D4-44FF-9FD7-15327269057F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50B3F-365B-42F0-B027-4FC0C96DEB3D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Проглядываются какие-то очертания, но все равно что-то непонятное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сидит, рисуно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AC82B66-C038-46C2-9C11-1FA15E48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064896" cy="9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22985409-16E5-46D1-AED8-3EA06EE1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F2230-147C-4719-BA5A-E516A06DD27E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353FC-BC67-493E-A615-48731828AA41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10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 и номер цифры от 0 до 9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клавиатура, электроника, компьютер, пишущая машинка&#10;&#10;Автоматически созданное описание">
            <a:extLst>
              <a:ext uri="{FF2B5EF4-FFF2-40B4-BE49-F238E27FC236}">
                <a16:creationId xmlns:a16="http://schemas.microsoft.com/office/drawing/2014/main" id="{9CDA5993-82B4-4E00-A396-7DBDD82EB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34140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2DFEE-3DD7-42B4-ACCD-30677C4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F141A9-D8B1-4DAE-A521-F4EF94D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BBA32-2202-47B3-BC24-51D1CB78D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</a:p>
          <a:p>
            <a:pPr lvl="1"/>
            <a:r>
              <a:rPr lang="ru-RU" dirty="0"/>
              <a:t>Размерность скрытого пространства - 2</a:t>
            </a:r>
          </a:p>
        </p:txBody>
      </p:sp>
      <p:pic>
        <p:nvPicPr>
          <p:cNvPr id="6" name="Рисунок 5" descr="Изображение выглядит как электроника, клавиатура, компьютер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2A354FAD-41D7-483A-A064-84CEDC98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4" y="2132856"/>
            <a:ext cx="3928796" cy="388843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139BA92-2F6B-4157-95CF-17FAFF07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92" y="2183866"/>
            <a:ext cx="3871504" cy="37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4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20D01-14CE-4A86-95DB-1BF9E6A2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3416CE-CDBF-46B6-9DA6-BD41C98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20E4AF-349C-40D4-9F51-970ACD835B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</a:p>
          <a:p>
            <a:pPr lvl="1"/>
            <a:r>
              <a:rPr lang="ru-RU" dirty="0"/>
              <a:t>Размерность скрытого пространства - 100</a:t>
            </a:r>
          </a:p>
        </p:txBody>
      </p:sp>
      <p:pic>
        <p:nvPicPr>
          <p:cNvPr id="6" name="Рисунок 5" descr="Изображение выглядит как клавиатура, сидит, бел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4DE05CE6-5115-4D86-8602-86AE1D1F9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6" y="2132856"/>
            <a:ext cx="3899734" cy="3899734"/>
          </a:xfrm>
          <a:prstGeom prst="rect">
            <a:avLst/>
          </a:prstGeom>
        </p:spPr>
      </p:pic>
      <p:pic>
        <p:nvPicPr>
          <p:cNvPr id="8" name="Рисунок 7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6EA491D2-CCF3-4EAC-AF4B-3C2345477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90102"/>
            <a:ext cx="4064296" cy="3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5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</a:t>
            </a:r>
            <a:r>
              <a:rPr lang="ru-RU" dirty="0"/>
              <a:t>-состязательные сети (ГСС)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 - архитектура, состоящая из генератора и дискриминатора, настроенных на работу друг против друга.</a:t>
            </a:r>
          </a:p>
        </p:txBody>
      </p:sp>
      <p:pic>
        <p:nvPicPr>
          <p:cNvPr id="1030" name="Picture 6" descr="https://neurohive.io/wp-content/uploads/2018/08/GANs-570x2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87" y="2785466"/>
            <a:ext cx="7077626" cy="30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9BAA-6460-45E6-8A97-791C8574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Комбинация декодера и ГСС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DC7E43-D7B7-45F7-ABC4-4DED44B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62EC21-8F26-44CF-AED4-4D50496FF8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Основная идея – использовать </a:t>
            </a:r>
            <a:r>
              <a:rPr lang="ru-RU" dirty="0" err="1"/>
              <a:t>предобученный</a:t>
            </a:r>
            <a:r>
              <a:rPr lang="ru-RU" dirty="0"/>
              <a:t> декодер как генератор в ГСС.</a:t>
            </a:r>
          </a:p>
          <a:p>
            <a:pPr algn="just"/>
            <a:r>
              <a:rPr lang="ru-RU" dirty="0"/>
              <a:t>Рассмотренные ГСС:</a:t>
            </a:r>
          </a:p>
          <a:p>
            <a:pPr lvl="1" algn="just"/>
            <a:r>
              <a:rPr lang="ru-RU" dirty="0"/>
              <a:t>Глубокая </a:t>
            </a:r>
            <a:r>
              <a:rPr lang="ru-RU" dirty="0" err="1"/>
              <a:t>сверточная</a:t>
            </a:r>
            <a:r>
              <a:rPr lang="ru-RU" dirty="0"/>
              <a:t> ГСС (</a:t>
            </a:r>
            <a:r>
              <a:rPr lang="en-US" dirty="0"/>
              <a:t>DCGAN)</a:t>
            </a:r>
          </a:p>
          <a:p>
            <a:pPr lvl="1" algn="just"/>
            <a:r>
              <a:rPr lang="ru-RU" dirty="0"/>
              <a:t>Улучшенная версия </a:t>
            </a:r>
            <a:r>
              <a:rPr lang="ru-RU" dirty="0" err="1"/>
              <a:t>Вассерштейн</a:t>
            </a:r>
            <a:r>
              <a:rPr lang="ru-RU" dirty="0"/>
              <a:t> ГСС (</a:t>
            </a:r>
            <a:r>
              <a:rPr lang="en-US" dirty="0"/>
              <a:t>WGAN-GP)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36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E493B-BA62-4522-B5F8-9C3FEEF5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BDAE38-6DAC-42A0-90D2-C89BCFA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0B705-974B-43E4-92B9-4A9839C9D0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r>
              <a:rPr lang="ru-RU" dirty="0"/>
              <a:t> обучения:</a:t>
            </a:r>
          </a:p>
          <a:p>
            <a:pPr lvl="1"/>
            <a:r>
              <a:rPr lang="ru-RU" dirty="0"/>
              <a:t>Количество эпох обучения – 100</a:t>
            </a:r>
          </a:p>
          <a:p>
            <a:pPr lvl="1"/>
            <a:r>
              <a:rPr lang="ru-RU" dirty="0"/>
              <a:t>Размерность скрытого пространства – 100</a:t>
            </a:r>
          </a:p>
        </p:txBody>
      </p:sp>
      <p:pic>
        <p:nvPicPr>
          <p:cNvPr id="6" name="Рисунок 5" descr="Изображение выглядит как белый, клавиатура, стол, сторона&#10;&#10;Автоматически созданное описание">
            <a:extLst>
              <a:ext uri="{FF2B5EF4-FFF2-40B4-BE49-F238E27FC236}">
                <a16:creationId xmlns:a16="http://schemas.microsoft.com/office/drawing/2014/main" id="{2356BF54-E229-4326-8AD9-16602E448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48" y="2528788"/>
            <a:ext cx="3628172" cy="36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F121B-4F72-4AF6-9D77-4ACEBE8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14470B-47F7-4178-BD08-2D62E893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C85A9-A8E0-46CB-BDAB-068337E56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Графики функций потерь генератора и дискриминатора (слева направо)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FE7461-FE70-424C-8E69-8335E8E6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0" y="2187967"/>
            <a:ext cx="4171722" cy="401510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B4C398BB-E7BC-4A22-9FD2-D9C336E3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02" y="2191706"/>
            <a:ext cx="4176466" cy="40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 обучения комбинации декодера </a:t>
            </a:r>
            <a:r>
              <a:rPr lang="en-US" dirty="0"/>
              <a:t>CVAE </a:t>
            </a:r>
            <a:r>
              <a:rPr lang="ru-RU" dirty="0"/>
              <a:t>и </a:t>
            </a:r>
            <a:r>
              <a:rPr lang="en-US" dirty="0"/>
              <a:t>DCGAN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5" name="Рисунок 4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7112F075-DAF8-4063-9382-8829CF1D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6" y="1301403"/>
            <a:ext cx="4896544" cy="489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D55F3-B9C7-45A5-BFF2-954C1B82496A}"/>
              </a:ext>
            </a:extLst>
          </p:cNvPr>
          <p:cNvSpPr txBox="1"/>
          <p:nvPr/>
        </p:nvSpPr>
        <p:spPr>
          <a:xfrm>
            <a:off x="5652120" y="1301403"/>
            <a:ext cx="303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скрытого пространства – 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периодов обучения – 4000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BE2A-7C96-4E1E-BC19-483D9061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 обучения комбинации декодера </a:t>
            </a:r>
            <a:r>
              <a:rPr lang="en-US" dirty="0"/>
              <a:t>CVAE </a:t>
            </a:r>
            <a:r>
              <a:rPr lang="ru-RU" dirty="0"/>
              <a:t>и </a:t>
            </a:r>
            <a:r>
              <a:rPr lang="en-US" dirty="0"/>
              <a:t>DCGAN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CCF92-57E4-43A7-B148-904265C0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6" name="Объект 5" descr="Изображение выглядит как клавиатур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B7AD522-5F74-4471-B23E-D570EF993C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9" y="1281112"/>
            <a:ext cx="4937125" cy="4937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CDC75-9A1D-4B37-9C28-2D5641DBE703}"/>
              </a:ext>
            </a:extLst>
          </p:cNvPr>
          <p:cNvSpPr txBox="1"/>
          <p:nvPr/>
        </p:nvSpPr>
        <p:spPr>
          <a:xfrm>
            <a:off x="5652120" y="1301403"/>
            <a:ext cx="303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скрытого пространства – 49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периодов обучения – 8000</a:t>
            </a:r>
          </a:p>
        </p:txBody>
      </p:sp>
    </p:spTree>
    <p:extLst>
      <p:ext uri="{BB962C8B-B14F-4D97-AF65-F5344CB8AC3E}">
        <p14:creationId xmlns:p14="http://schemas.microsoft.com/office/powerpoint/2010/main" val="18950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План работ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Были опробованы разные варианты </a:t>
            </a:r>
            <a:r>
              <a:rPr lang="ru-RU" dirty="0" err="1"/>
              <a:t>автокодеров</a:t>
            </a:r>
            <a:endParaRPr lang="ru-RU" dirty="0"/>
          </a:p>
          <a:p>
            <a:r>
              <a:rPr lang="ru-RU" dirty="0"/>
              <a:t>Декодер был успешно внедрен в ГСС (в какой-то мере успешно)</a:t>
            </a:r>
          </a:p>
          <a:p>
            <a:r>
              <a:rPr lang="ru-RU" dirty="0"/>
              <a:t>План работы на будущее</a:t>
            </a:r>
          </a:p>
          <a:p>
            <a:pPr lvl="1" algn="just"/>
            <a:r>
              <a:rPr lang="ru-RU" dirty="0"/>
              <a:t>Использовать метрики (например </a:t>
            </a:r>
            <a:r>
              <a:rPr lang="en-US" dirty="0"/>
              <a:t>MMD, FID) </a:t>
            </a:r>
            <a:r>
              <a:rPr lang="ru-RU" dirty="0"/>
              <a:t>для проверки «качества» выходных изображений, так как на данный момент «валидация» осуществляется «на глаз»</a:t>
            </a:r>
          </a:p>
          <a:p>
            <a:pPr lvl="1" algn="just"/>
            <a:r>
              <a:rPr lang="ru-RU" dirty="0"/>
              <a:t>Попробовать комбинации </a:t>
            </a:r>
            <a:r>
              <a:rPr lang="en-US" dirty="0"/>
              <a:t>WAE + WGAN, CWAE + CWGAN, </a:t>
            </a:r>
            <a:r>
              <a:rPr lang="ru-RU" dirty="0"/>
              <a:t>сравнить их</a:t>
            </a:r>
          </a:p>
          <a:p>
            <a:pPr lvl="1" algn="just"/>
            <a:r>
              <a:rPr lang="ru-RU" dirty="0"/>
              <a:t>Собрать статистику по обучению </a:t>
            </a:r>
            <a:r>
              <a:rPr lang="ru-RU" dirty="0" err="1"/>
              <a:t>автокодеров</a:t>
            </a:r>
            <a:r>
              <a:rPr lang="ru-RU" dirty="0"/>
              <a:t>/ГСС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Автокодеры</a:t>
            </a:r>
            <a:r>
              <a:rPr lang="ru-RU" dirty="0"/>
              <a:t> (</a:t>
            </a:r>
            <a:r>
              <a:rPr lang="ru-RU" dirty="0" err="1"/>
              <a:t>автоэнкодеры</a:t>
            </a:r>
            <a:r>
              <a:rPr lang="ru-RU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Автокодер - нейронная сеть, которая копирует входные данные на выход.</a:t>
                </a:r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b="1" dirty="0" err="1"/>
                  <a:t>Энкодер</a:t>
                </a:r>
                <a:r>
                  <a:rPr lang="ru-RU" dirty="0"/>
                  <a:t>: отвечает за сжатие входа в </a:t>
                </a:r>
                <a:r>
                  <a:rPr lang="ru-RU" i="1" dirty="0" err="1"/>
                  <a:t>latent-space</a:t>
                </a:r>
                <a:r>
                  <a:rPr lang="ru-RU" dirty="0"/>
                  <a:t>. Представлен функцией кодирования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algn="just"/>
                <a:r>
                  <a:rPr lang="ru-RU" b="1" dirty="0"/>
                  <a:t>Декодер</a:t>
                </a:r>
                <a:r>
                  <a:rPr lang="ru-RU" dirty="0"/>
                  <a:t>: предназначен для восстановления ввода из </a:t>
                </a:r>
                <a:r>
                  <a:rPr lang="ru-RU" i="1" dirty="0" err="1"/>
                  <a:t>latent-space</a:t>
                </a:r>
                <a:r>
                  <a:rPr lang="ru-RU" dirty="0"/>
                  <a:t>. Представлен функцией декодирования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975" r="-133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Архитектура автокод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5" y="2060872"/>
            <a:ext cx="8507510" cy="20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2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</a:t>
            </a:r>
            <a:r>
              <a:rPr lang="en-US" dirty="0"/>
              <a:t> </a:t>
            </a:r>
            <a:r>
              <a:rPr lang="ru-RU" dirty="0"/>
              <a:t>требуют много времени на тренировку. На одном GPU тренировка может занимать часы, а на одном CPU — более одного дня.</a:t>
            </a:r>
          </a:p>
          <a:p>
            <a:pPr algn="just"/>
            <a:r>
              <a:rPr lang="ru-RU" dirty="0"/>
              <a:t>Можно использовать 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ru-RU" i="1" dirty="0"/>
              <a:t>декодер</a:t>
            </a:r>
            <a:r>
              <a:rPr lang="ru-RU" dirty="0"/>
              <a:t> из </a:t>
            </a:r>
            <a:r>
              <a:rPr lang="ru-RU" dirty="0" err="1"/>
              <a:t>автокодера</a:t>
            </a:r>
            <a:r>
              <a:rPr lang="ru-RU" dirty="0"/>
              <a:t>. </a:t>
            </a:r>
            <a:r>
              <a:rPr lang="ru-RU" dirty="0" err="1"/>
              <a:t>Автокодеры</a:t>
            </a:r>
            <a:r>
              <a:rPr lang="ru-RU" dirty="0"/>
              <a:t> обучаются быстро по сравнению с ГСС.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341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Рассмотренные </a:t>
            </a:r>
            <a:r>
              <a:rPr lang="ru-RU" dirty="0" err="1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en-US" dirty="0"/>
              <a:t>(Convolutional AE)</a:t>
            </a:r>
            <a:endParaRPr lang="ru-RU" dirty="0"/>
          </a:p>
          <a:p>
            <a:r>
              <a:rPr lang="ru-RU" dirty="0"/>
              <a:t>Вариационный (</a:t>
            </a:r>
            <a:r>
              <a:rPr lang="en-US" dirty="0"/>
              <a:t>VAE)</a:t>
            </a:r>
            <a:endParaRPr lang="ru-RU" dirty="0"/>
          </a:p>
          <a:p>
            <a:r>
              <a:rPr lang="ru-RU" dirty="0"/>
              <a:t>Условный вариационный</a:t>
            </a:r>
            <a:r>
              <a:rPr lang="en-US" dirty="0"/>
              <a:t> (CVAE)</a:t>
            </a:r>
          </a:p>
          <a:p>
            <a:r>
              <a:rPr lang="ru-RU" dirty="0"/>
              <a:t>Так называемый </a:t>
            </a:r>
            <a:r>
              <a:rPr lang="en-US" dirty="0"/>
              <a:t>“Sliced Wasserstein Autoencoder” (SWAE)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i="1" dirty="0"/>
              <a:t>Замечание:</a:t>
            </a:r>
            <a:r>
              <a:rPr lang="ru-RU" dirty="0"/>
              <a:t> стоит отметить, что все </a:t>
            </a:r>
            <a:r>
              <a:rPr lang="ru-RU" dirty="0" err="1"/>
              <a:t>автокодеры</a:t>
            </a:r>
            <a:r>
              <a:rPr lang="ru-RU" dirty="0"/>
              <a:t> </a:t>
            </a:r>
            <a:r>
              <a:rPr lang="ru-RU" dirty="0" err="1"/>
              <a:t>сверточные</a:t>
            </a:r>
            <a:r>
              <a:rPr lang="ru-RU" dirty="0"/>
              <a:t> для эффективной работы с изображениями.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235131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ru-RU" dirty="0" err="1"/>
              <a:t>автокодер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Архитектура:</a:t>
            </a:r>
          </a:p>
          <a:p>
            <a:pPr lvl="1"/>
            <a:r>
              <a:rPr lang="ru-RU" dirty="0" err="1"/>
              <a:t>Энкодер</a:t>
            </a:r>
            <a:r>
              <a:rPr lang="ru-RU" dirty="0"/>
              <a:t>: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Декодер:</a:t>
            </a:r>
          </a:p>
          <a:p>
            <a:pPr lvl="1"/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605101"/>
            <a:ext cx="8496944" cy="17696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677"/>
            <a:ext cx="8229600" cy="2089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такая же, как и у глубокого </a:t>
            </a:r>
            <a:r>
              <a:rPr lang="ru-RU" dirty="0" err="1"/>
              <a:t>сверточного</a:t>
            </a:r>
            <a:r>
              <a:rPr lang="ru-RU" dirty="0"/>
              <a:t> </a:t>
            </a:r>
            <a:r>
              <a:rPr lang="ru-RU" dirty="0" err="1"/>
              <a:t>автокодера</a:t>
            </a:r>
            <a:r>
              <a:rPr lang="ru-RU" dirty="0"/>
              <a:t>. Отличается схема обучения:</a:t>
            </a:r>
          </a:p>
          <a:p>
            <a:pPr algn="just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15272"/>
            <a:ext cx="3600400" cy="3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и схема обучения такая же, как у вариационного </a:t>
            </a:r>
            <a:r>
              <a:rPr lang="ru-RU" dirty="0" err="1"/>
              <a:t>автокодера</a:t>
            </a:r>
            <a:r>
              <a:rPr lang="ru-RU" dirty="0"/>
              <a:t>, но на вход помимо самой картинки еще передается ее лейбл (к какому классу относится картинка).</a:t>
            </a:r>
          </a:p>
          <a:p>
            <a:endParaRPr lang="ru-RU" dirty="0"/>
          </a:p>
        </p:txBody>
      </p:sp>
      <p:pic>
        <p:nvPicPr>
          <p:cNvPr id="3074" name="Picture 2" descr="https://habrastorage.org/web/5aa/22a/e7f/5aa22ae7f85540b289c2f37fdafeb8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26764"/>
            <a:ext cx="3600400" cy="30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B8678-5173-4EAF-8A04-6F68BDC4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9AB2FC-8479-4A54-B548-CDCC288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74E55-057E-4BBC-B6B5-EDC1FC11E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такая же, как у глубокого </a:t>
            </a:r>
            <a:r>
              <a:rPr lang="ru-RU" dirty="0" err="1"/>
              <a:t>сверточного</a:t>
            </a:r>
            <a:r>
              <a:rPr lang="ru-RU" dirty="0"/>
              <a:t> </a:t>
            </a:r>
            <a:r>
              <a:rPr lang="ru-RU" dirty="0" err="1"/>
              <a:t>автокодера</a:t>
            </a:r>
            <a:r>
              <a:rPr lang="ru-RU" dirty="0"/>
              <a:t>. Отличается схема обучения.</a:t>
            </a:r>
          </a:p>
          <a:p>
            <a:pPr algn="just"/>
            <a:r>
              <a:rPr lang="ru-RU" dirty="0"/>
              <a:t>Расстояние </a:t>
            </a:r>
            <a:r>
              <a:rPr lang="ru-RU" dirty="0" err="1"/>
              <a:t>Вассерштейна</a:t>
            </a:r>
            <a:r>
              <a:rPr lang="ru-RU" dirty="0"/>
              <a:t> (</a:t>
            </a:r>
            <a:r>
              <a:rPr lang="en-US" dirty="0"/>
              <a:t>Wasserstein Distance)</a:t>
            </a:r>
          </a:p>
          <a:p>
            <a:pPr algn="just"/>
            <a:r>
              <a:rPr lang="en-US" dirty="0"/>
              <a:t>Sliced Wasserstein Distance – </a:t>
            </a:r>
            <a:r>
              <a:rPr lang="ru-RU" dirty="0"/>
              <a:t>разбиваем два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мерных распределений на множество одномерных и сравниваем их друг с другом, используя </a:t>
            </a:r>
            <a:r>
              <a:rPr lang="en-US" dirty="0"/>
              <a:t>Wasserstein Distance </a:t>
            </a:r>
            <a:r>
              <a:rPr lang="ru-RU" dirty="0"/>
              <a:t>для одномерного случая</a:t>
            </a:r>
          </a:p>
        </p:txBody>
      </p:sp>
    </p:spTree>
    <p:extLst>
      <p:ext uri="{BB962C8B-B14F-4D97-AF65-F5344CB8AC3E}">
        <p14:creationId xmlns:p14="http://schemas.microsoft.com/office/powerpoint/2010/main" val="420565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218189</TotalTime>
  <Words>616</Words>
  <Application>Microsoft Office PowerPoint</Application>
  <PresentationFormat>Экран (4:3)</PresentationFormat>
  <Paragraphs>153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Bookman Old Style</vt:lpstr>
      <vt:lpstr>Calibri</vt:lpstr>
      <vt:lpstr>Cambria</vt:lpstr>
      <vt:lpstr>Cambria Math</vt:lpstr>
      <vt:lpstr>Times New Roman</vt:lpstr>
      <vt:lpstr>Wingdings</vt:lpstr>
      <vt:lpstr>Wingdings 3</vt:lpstr>
      <vt:lpstr>Начальная</vt:lpstr>
      <vt:lpstr>Руководитель: Чуканов В.С.  Исполнитель: Денисов П.П. </vt:lpstr>
      <vt:lpstr>Генеративно-состязательные сети (ГСС)</vt:lpstr>
      <vt:lpstr>Автокодеры (автоэнкодеры)</vt:lpstr>
      <vt:lpstr>Идея</vt:lpstr>
      <vt:lpstr>Рассмотренные автокодеры</vt:lpstr>
      <vt:lpstr>Глубокий сверточный автокодер</vt:lpstr>
      <vt:lpstr>Вариационный автокодер (VAE)</vt:lpstr>
      <vt:lpstr>Условный вариационный автокодер (CVAE)</vt:lpstr>
      <vt:lpstr>Sliced Wasserstein Autoencoder (SWAE)</vt:lpstr>
      <vt:lpstr>Sliced Wasserstein Distance</vt:lpstr>
      <vt:lpstr>Процесс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Комбинация декодера и ГСС</vt:lpstr>
      <vt:lpstr>WGAN-GP</vt:lpstr>
      <vt:lpstr>WGAN-GP</vt:lpstr>
      <vt:lpstr>Результат обучения комбинации декодера CVAE и DCGAN</vt:lpstr>
      <vt:lpstr>Результат обучения комбинации декодера CVAE и DCGAN</vt:lpstr>
      <vt:lpstr>Заключение и План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Денисов Павел Павлович</cp:lastModifiedBy>
  <cp:revision>1266</cp:revision>
  <dcterms:created xsi:type="dcterms:W3CDTF">2012-06-29T11:30:28Z</dcterms:created>
  <dcterms:modified xsi:type="dcterms:W3CDTF">2020-03-02T08:30:09Z</dcterms:modified>
</cp:coreProperties>
</file>