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570" r:id="rId2"/>
    <p:sldId id="629" r:id="rId3"/>
    <p:sldId id="630" r:id="rId4"/>
    <p:sldId id="628" r:id="rId5"/>
    <p:sldId id="631" r:id="rId6"/>
    <p:sldId id="620" r:id="rId7"/>
    <p:sldId id="632" r:id="rId8"/>
    <p:sldId id="633" r:id="rId9"/>
    <p:sldId id="634" r:id="rId10"/>
    <p:sldId id="622" r:id="rId11"/>
    <p:sldId id="638" r:id="rId12"/>
    <p:sldId id="623" r:id="rId13"/>
    <p:sldId id="635" r:id="rId14"/>
    <p:sldId id="636" r:id="rId15"/>
    <p:sldId id="637" r:id="rId16"/>
    <p:sldId id="626" r:id="rId17"/>
    <p:sldId id="5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7E03-1613-4E9E-A7E4-3E4D90269F1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1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DBD188-BED1-4886-9E59-E0CC76280C08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6C5-B470-4CA9-BE03-C3B96094F25A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491-86F9-440A-848C-E38F10B44719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4596-0AD4-43AB-9D91-AC154A6A2215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058EA-AE74-4A5D-8F0C-E9DE1DFC6AF6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3516-C24B-4BA4-9701-D4C356C345F1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62BF-5F72-46BB-BF5C-AAE2E3F9E819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A268-8BBB-48E1-98B7-5D27661798BD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FD96-4922-4750-BBEB-ABC583489F13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3649-A588-4AAB-B726-CBBCF6A35354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204E-7519-4CEA-A151-B05B13BE4806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296AF-285F-4E29-90A1-D94656E095CA}" type="datetime1">
              <a:rPr lang="ru-RU" smtClean="0"/>
              <a:pPr/>
              <a:t>18.02.2020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187451" y="1095376"/>
            <a:ext cx="6858000" cy="223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Cambria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Cambria" pitchFamily="18" charset="0"/>
              </a:rPr>
              <a:t>Ускорение обучения генеративных состязательных сетей</a:t>
            </a: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86267" y="1762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 err="1"/>
              <a:t>Чуканов</a:t>
            </a:r>
            <a:r>
              <a:rPr lang="ru-RU" dirty="0"/>
              <a:t> В.С. </a:t>
            </a:r>
            <a:br>
              <a:rPr lang="ru-RU" dirty="0"/>
            </a:br>
            <a:r>
              <a:rPr lang="ru-RU" dirty="0"/>
              <a:t>Исполнитель: Денисов П.П.</a:t>
            </a:r>
            <a:br>
              <a:rPr lang="ru-RU" dirty="0"/>
            </a:b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A18D28-07FE-4153-8137-9C08B4B3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0232" y="5157192"/>
            <a:ext cx="1705000" cy="365760"/>
          </a:xfrm>
        </p:spPr>
        <p:txBody>
          <a:bodyPr/>
          <a:lstStyle/>
          <a:p>
            <a:fld id="{BD3664CD-45CF-4156-9C6C-7B30D687E7A3}" type="datetime1">
              <a:rPr lang="ru-RU" sz="2000" smtClean="0"/>
              <a:pPr/>
              <a:t>18.02.2020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06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Содержимое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Глубокий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сверточный</a:t>
            </a: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автокодер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ru-RU" sz="2300" dirty="0">
                <a:solidFill>
                  <a:schemeClr val="tx2"/>
                </a:solidFill>
              </a:rPr>
              <a:t>График функции потерь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204864"/>
            <a:ext cx="6086475" cy="381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75955" y="60148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94546" y="39251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Содержимое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Глубокий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сверточный</a:t>
            </a: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автокодер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ru-RU" sz="2300" dirty="0">
                <a:solidFill>
                  <a:schemeClr val="tx2"/>
                </a:solidFill>
              </a:rPr>
              <a:t>Выход декодера при подаче ему </a:t>
            </a:r>
            <a:r>
              <a:rPr lang="ru-RU" sz="2300" dirty="0" err="1">
                <a:solidFill>
                  <a:schemeClr val="tx2"/>
                </a:solidFill>
              </a:rPr>
              <a:t>рандомного</a:t>
            </a:r>
            <a:r>
              <a:rPr lang="ru-RU" sz="2300" dirty="0">
                <a:solidFill>
                  <a:schemeClr val="tx2"/>
                </a:solidFill>
              </a:rPr>
              <a:t> нормально </a:t>
            </a:r>
            <a:r>
              <a:rPr lang="ru-RU" sz="2300" dirty="0" err="1">
                <a:solidFill>
                  <a:schemeClr val="tx2"/>
                </a:solidFill>
              </a:rPr>
              <a:t>сгенеренного</a:t>
            </a:r>
            <a:r>
              <a:rPr lang="ru-RU" sz="2300" dirty="0">
                <a:solidFill>
                  <a:schemeClr val="tx2"/>
                </a:solidFill>
              </a:rPr>
              <a:t> кода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kumimoji="0" lang="ru-RU" sz="2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ru-RU" sz="2600" noProof="0" dirty="0"/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kumimoji="0" lang="ru-RU" sz="2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ru-RU" sz="2300" dirty="0">
                <a:solidFill>
                  <a:schemeClr val="tx2"/>
                </a:solidFill>
              </a:rPr>
              <a:t>Что-то непонятное</a:t>
            </a:r>
            <a:endParaRPr lang="en-US" sz="2300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3419"/>
            <a:ext cx="8229600" cy="9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5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автокодер</a:t>
            </a:r>
            <a:r>
              <a:rPr lang="ru-RU" dirty="0"/>
              <a:t> </a:t>
            </a:r>
            <a:r>
              <a:rPr lang="en-US" dirty="0"/>
              <a:t>(VAE)</a:t>
            </a:r>
          </a:p>
          <a:p>
            <a:pPr lvl="1"/>
            <a:r>
              <a:rPr lang="ru-RU" dirty="0"/>
              <a:t>График функции потерь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легкий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083F550E-1E2C-4B57-9883-57039B91B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276872"/>
            <a:ext cx="5760642" cy="3606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2DDB6C-68D4-44FF-9FD7-15327269057F}"/>
              </a:ext>
            </a:extLst>
          </p:cNvPr>
          <p:cNvSpPr txBox="1"/>
          <p:nvPr/>
        </p:nvSpPr>
        <p:spPr>
          <a:xfrm>
            <a:off x="4175956" y="59722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50B3F-365B-42F0-B027-4FC0C96DEB3D}"/>
              </a:ext>
            </a:extLst>
          </p:cNvPr>
          <p:cNvSpPr txBox="1"/>
          <p:nvPr/>
        </p:nvSpPr>
        <p:spPr>
          <a:xfrm rot="16200000">
            <a:off x="1217040" y="389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VAE)</a:t>
            </a:r>
            <a:endParaRPr lang="ru-RU" dirty="0"/>
          </a:p>
          <a:p>
            <a:pPr lvl="1"/>
            <a:r>
              <a:rPr lang="ru-RU" dirty="0"/>
              <a:t>Выход декодера при подаче ему </a:t>
            </a:r>
            <a:r>
              <a:rPr lang="ru-RU" dirty="0" err="1"/>
              <a:t>рандомного</a:t>
            </a:r>
            <a:r>
              <a:rPr lang="ru-RU" dirty="0"/>
              <a:t> нормально </a:t>
            </a:r>
            <a:r>
              <a:rPr lang="ru-RU" dirty="0" err="1"/>
              <a:t>сгенеренного</a:t>
            </a:r>
            <a:r>
              <a:rPr lang="ru-RU" dirty="0"/>
              <a:t> кода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Проглядываются какие-то очертания, но все равно что-то непонятное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сидит, рисуно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9AC82B66-C038-46C2-9C11-1FA15E48A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8064896" cy="9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Условный 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CVAE)</a:t>
            </a:r>
            <a:endParaRPr lang="ru-RU" dirty="0"/>
          </a:p>
          <a:p>
            <a:pPr lvl="1"/>
            <a:r>
              <a:rPr lang="ru-RU" dirty="0"/>
              <a:t>График функции потерь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22985409-16E5-46D1-AED8-3EA06EE1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276872"/>
            <a:ext cx="5760642" cy="3606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F2230-147C-4719-BA5A-E516A06DD27E}"/>
              </a:ext>
            </a:extLst>
          </p:cNvPr>
          <p:cNvSpPr txBox="1"/>
          <p:nvPr/>
        </p:nvSpPr>
        <p:spPr>
          <a:xfrm>
            <a:off x="4175956" y="59722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353FC-BC67-493E-A615-48731828AA41}"/>
              </a:ext>
            </a:extLst>
          </p:cNvPr>
          <p:cNvSpPr txBox="1"/>
          <p:nvPr/>
        </p:nvSpPr>
        <p:spPr>
          <a:xfrm rot="16200000">
            <a:off x="1217040" y="389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10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Условный 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CVAE)</a:t>
            </a:r>
            <a:endParaRPr lang="ru-RU" dirty="0"/>
          </a:p>
          <a:p>
            <a:pPr lvl="1"/>
            <a:r>
              <a:rPr lang="ru-RU" dirty="0"/>
              <a:t>Выход декодера при подаче ему </a:t>
            </a:r>
            <a:r>
              <a:rPr lang="ru-RU" dirty="0" err="1"/>
              <a:t>рандомного</a:t>
            </a:r>
            <a:r>
              <a:rPr lang="ru-RU" dirty="0"/>
              <a:t> нормально </a:t>
            </a:r>
            <a:r>
              <a:rPr lang="ru-RU" dirty="0" err="1"/>
              <a:t>сгенеренного</a:t>
            </a:r>
            <a:r>
              <a:rPr lang="ru-RU" dirty="0"/>
              <a:t> кода и номер цифры от 0 до 9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клавиатура, электроника, компьютер, пишущая машинка&#10;&#10;Автоматически созданное описание">
            <a:extLst>
              <a:ext uri="{FF2B5EF4-FFF2-40B4-BE49-F238E27FC236}">
                <a16:creationId xmlns:a16="http://schemas.microsoft.com/office/drawing/2014/main" id="{9CDA5993-82B4-4E00-A396-7DBDD82EB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34140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3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 обучения комбинации декодера </a:t>
            </a:r>
            <a:r>
              <a:rPr lang="en-US" dirty="0"/>
              <a:t>CVAE </a:t>
            </a:r>
            <a:r>
              <a:rPr lang="ru-RU" dirty="0"/>
              <a:t>и ГСС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5" name="Рисунок 4" descr="Изображение выглядит как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7112F075-DAF8-4063-9382-8829CF1D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01403"/>
            <a:ext cx="4896544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и План работ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Были опробованы разные варианты </a:t>
            </a:r>
            <a:r>
              <a:rPr lang="ru-RU" dirty="0" err="1"/>
              <a:t>автокодеров</a:t>
            </a:r>
            <a:endParaRPr lang="ru-RU" dirty="0"/>
          </a:p>
          <a:p>
            <a:r>
              <a:rPr lang="ru-RU" dirty="0"/>
              <a:t>Декодер был успешно внедрен в ГСС</a:t>
            </a:r>
          </a:p>
          <a:p>
            <a:r>
              <a:rPr lang="ru-RU" dirty="0"/>
              <a:t>План работы на будущее</a:t>
            </a:r>
          </a:p>
          <a:p>
            <a:pPr lvl="1" algn="just"/>
            <a:r>
              <a:rPr lang="ru-RU" dirty="0"/>
              <a:t>Использовать метрики (например </a:t>
            </a:r>
            <a:r>
              <a:rPr lang="en-US" dirty="0"/>
              <a:t>MMD, FID) </a:t>
            </a:r>
            <a:r>
              <a:rPr lang="ru-RU" dirty="0"/>
              <a:t>для проверки «качества» выходных изображений, так как на данный момент «валидация» осуществляется «на глаз»</a:t>
            </a:r>
          </a:p>
          <a:p>
            <a:pPr lvl="1" algn="just"/>
            <a:r>
              <a:rPr lang="ru-RU" dirty="0"/>
              <a:t>Разобраться с </a:t>
            </a:r>
            <a:r>
              <a:rPr lang="en-US" dirty="0"/>
              <a:t>WAE, CWAE, WGAN</a:t>
            </a:r>
            <a:endParaRPr lang="ru-RU" dirty="0"/>
          </a:p>
          <a:p>
            <a:pPr lvl="1" algn="just"/>
            <a:r>
              <a:rPr lang="ru-RU" dirty="0"/>
              <a:t>Попробовать комбинации </a:t>
            </a:r>
            <a:r>
              <a:rPr lang="en-US" dirty="0"/>
              <a:t>WAE + WGAN, CWAE + CWGAN, </a:t>
            </a:r>
            <a:r>
              <a:rPr lang="ru-RU" dirty="0"/>
              <a:t>сравнить их</a:t>
            </a:r>
          </a:p>
          <a:p>
            <a:pPr lvl="1" algn="just"/>
            <a:r>
              <a:rPr lang="ru-RU" dirty="0"/>
              <a:t>Собрать статистику по обучению </a:t>
            </a:r>
            <a:r>
              <a:rPr lang="ru-RU" dirty="0" err="1"/>
              <a:t>автокодеров</a:t>
            </a:r>
            <a:r>
              <a:rPr lang="ru-RU" dirty="0"/>
              <a:t>/ГСС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4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Генеративно</a:t>
            </a:r>
            <a:r>
              <a:rPr lang="ru-RU" dirty="0"/>
              <a:t>-состязательные сети (ГСС)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ГСС - архитектура, состоящая из генератора и дискриминатора, настроенных на работу друг против друга.</a:t>
            </a:r>
          </a:p>
        </p:txBody>
      </p:sp>
      <p:pic>
        <p:nvPicPr>
          <p:cNvPr id="1030" name="Picture 6" descr="https://neurohive.io/wp-content/uploads/2018/08/GANs-570x2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87" y="2785466"/>
            <a:ext cx="7077626" cy="30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Автокодеры</a:t>
            </a:r>
            <a:r>
              <a:rPr lang="ru-RU" dirty="0"/>
              <a:t> (</a:t>
            </a:r>
            <a:r>
              <a:rPr lang="ru-RU" dirty="0" err="1"/>
              <a:t>автоэнкодеры</a:t>
            </a:r>
            <a:r>
              <a:rPr lang="ru-RU" dirty="0"/>
              <a:t>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ru-RU" dirty="0"/>
                  <a:t>Автокодер - нейронная сеть, которая копирует входные данные на выход.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b="1" dirty="0" err="1"/>
                  <a:t>Энкодер</a:t>
                </a:r>
                <a:r>
                  <a:rPr lang="ru-RU" dirty="0"/>
                  <a:t>: отвечает за сжатие входа в </a:t>
                </a:r>
                <a:r>
                  <a:rPr lang="ru-RU" i="1" dirty="0" err="1"/>
                  <a:t>latent-space</a:t>
                </a:r>
                <a:r>
                  <a:rPr lang="ru-RU" dirty="0"/>
                  <a:t>. Представлен функцией кодирования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pPr algn="just"/>
                <a:r>
                  <a:rPr lang="ru-RU" b="1" dirty="0"/>
                  <a:t>Декодер</a:t>
                </a:r>
                <a:r>
                  <a:rPr lang="ru-RU" dirty="0"/>
                  <a:t>: предназначен для восстановления ввода из </a:t>
                </a:r>
                <a:r>
                  <a:rPr lang="ru-RU" i="1" dirty="0" err="1"/>
                  <a:t>latent-space</a:t>
                </a:r>
                <a:r>
                  <a:rPr lang="ru-RU" dirty="0"/>
                  <a:t>. Представлен функцией декодирования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975" r="-1333" b="-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Архитектура автокодер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5" y="2060872"/>
            <a:ext cx="8507510" cy="20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2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ГСС</a:t>
            </a:r>
            <a:r>
              <a:rPr lang="en-US" dirty="0"/>
              <a:t> </a:t>
            </a:r>
            <a:r>
              <a:rPr lang="ru-RU" dirty="0"/>
              <a:t>требуют много времени на тренировку. На одном GPU тренировка может занимать часы, а на одном CPU — более одного дня.</a:t>
            </a:r>
          </a:p>
          <a:p>
            <a:pPr algn="just"/>
            <a:r>
              <a:rPr lang="ru-RU" dirty="0"/>
              <a:t>Можно использовать </a:t>
            </a:r>
            <a:r>
              <a:rPr lang="ru-RU" dirty="0" err="1"/>
              <a:t>предобученный</a:t>
            </a:r>
            <a:r>
              <a:rPr lang="ru-RU" dirty="0"/>
              <a:t> </a:t>
            </a:r>
            <a:r>
              <a:rPr lang="ru-RU" i="1" dirty="0"/>
              <a:t>декодер</a:t>
            </a:r>
            <a:r>
              <a:rPr lang="ru-RU" dirty="0"/>
              <a:t> из </a:t>
            </a:r>
            <a:r>
              <a:rPr lang="ru-RU" dirty="0" err="1"/>
              <a:t>автокодера</a:t>
            </a:r>
            <a:r>
              <a:rPr lang="ru-RU" dirty="0"/>
              <a:t>. </a:t>
            </a:r>
            <a:r>
              <a:rPr lang="ru-RU" dirty="0" err="1"/>
              <a:t>Автокодеры</a:t>
            </a:r>
            <a:r>
              <a:rPr lang="ru-RU" dirty="0"/>
              <a:t> обучаются быстро по сравнению с ГСС.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341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Рассмотренные </a:t>
            </a:r>
            <a:r>
              <a:rPr lang="ru-RU" dirty="0" err="1"/>
              <a:t>автокодеры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Глубокий </a:t>
            </a:r>
            <a:r>
              <a:rPr lang="ru-RU" dirty="0" err="1"/>
              <a:t>сверточный</a:t>
            </a:r>
            <a:r>
              <a:rPr lang="ru-RU" dirty="0"/>
              <a:t> </a:t>
            </a:r>
            <a:r>
              <a:rPr lang="en-US" dirty="0"/>
              <a:t>(Convolutional AE)</a:t>
            </a:r>
            <a:endParaRPr lang="ru-RU" dirty="0"/>
          </a:p>
          <a:p>
            <a:r>
              <a:rPr lang="ru-RU" dirty="0"/>
              <a:t>Вариационный (</a:t>
            </a:r>
            <a:r>
              <a:rPr lang="en-US" dirty="0"/>
              <a:t>VAE)</a:t>
            </a:r>
            <a:endParaRPr lang="ru-RU" dirty="0"/>
          </a:p>
          <a:p>
            <a:r>
              <a:rPr lang="ru-RU" dirty="0"/>
              <a:t>Условный вариационный</a:t>
            </a:r>
            <a:r>
              <a:rPr lang="en-US" dirty="0"/>
              <a:t> (CVAE)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i="1" dirty="0"/>
              <a:t>Замечание:</a:t>
            </a:r>
            <a:r>
              <a:rPr lang="ru-RU" dirty="0"/>
              <a:t> стоит отметить, что все </a:t>
            </a:r>
            <a:r>
              <a:rPr lang="ru-RU" dirty="0" err="1"/>
              <a:t>автокодеры</a:t>
            </a:r>
            <a:r>
              <a:rPr lang="ru-RU" dirty="0"/>
              <a:t> </a:t>
            </a:r>
            <a:r>
              <a:rPr lang="ru-RU" dirty="0" err="1"/>
              <a:t>сверточные</a:t>
            </a:r>
            <a:r>
              <a:rPr lang="ru-RU" dirty="0"/>
              <a:t> для эффективной работы с изображениями.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235131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Глубокий </a:t>
            </a:r>
            <a:r>
              <a:rPr lang="ru-RU" dirty="0" err="1"/>
              <a:t>сверточный</a:t>
            </a:r>
            <a:r>
              <a:rPr lang="ru-RU" dirty="0"/>
              <a:t> </a:t>
            </a:r>
            <a:r>
              <a:rPr lang="ru-RU" dirty="0" err="1"/>
              <a:t>автокодер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Архитектура:</a:t>
            </a:r>
          </a:p>
          <a:p>
            <a:pPr lvl="1"/>
            <a:r>
              <a:rPr lang="ru-RU" dirty="0" err="1"/>
              <a:t>Энкодер</a:t>
            </a:r>
            <a:r>
              <a:rPr lang="ru-RU" dirty="0"/>
              <a:t>: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Декодер:</a:t>
            </a:r>
          </a:p>
          <a:p>
            <a:pPr lvl="1"/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605101"/>
            <a:ext cx="8496944" cy="17696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6677"/>
            <a:ext cx="8229600" cy="2089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VAE)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Архитектура такая же, как и у глубокого </a:t>
            </a:r>
            <a:r>
              <a:rPr lang="ru-RU" dirty="0" err="1"/>
              <a:t>сверточного</a:t>
            </a:r>
            <a:r>
              <a:rPr lang="ru-RU" dirty="0"/>
              <a:t> </a:t>
            </a:r>
            <a:r>
              <a:rPr lang="ru-RU" dirty="0" err="1"/>
              <a:t>автокодера</a:t>
            </a:r>
            <a:r>
              <a:rPr lang="ru-RU" dirty="0"/>
              <a:t>. Отличается схема обучения:</a:t>
            </a:r>
          </a:p>
          <a:p>
            <a:pPr algn="just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15272"/>
            <a:ext cx="3600400" cy="36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9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CVAE)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Архитектура и схема обучения такая же, как у вариационного </a:t>
            </a:r>
            <a:r>
              <a:rPr lang="ru-RU" dirty="0" err="1"/>
              <a:t>автокодера</a:t>
            </a:r>
            <a:r>
              <a:rPr lang="ru-RU" dirty="0"/>
              <a:t>, но на вход помимо самой картинки еще передается ее лейбл (к какому классу относится картинка).</a:t>
            </a:r>
          </a:p>
          <a:p>
            <a:endParaRPr lang="ru-RU" dirty="0"/>
          </a:p>
        </p:txBody>
      </p:sp>
      <p:pic>
        <p:nvPicPr>
          <p:cNvPr id="3074" name="Picture 2" descr="https://habrastorage.org/web/5aa/22a/e7f/5aa22ae7f85540b289c2f37fdafeb8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26764"/>
            <a:ext cx="3600400" cy="30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Обучение всех </a:t>
            </a:r>
            <a:r>
              <a:rPr lang="ru-RU" dirty="0" err="1"/>
              <a:t>автокодеров</a:t>
            </a:r>
            <a:r>
              <a:rPr lang="ru-RU" dirty="0"/>
              <a:t> происходило с использованием библиотеки </a:t>
            </a:r>
            <a:r>
              <a:rPr lang="en-US" i="1" dirty="0" err="1"/>
              <a:t>Keras</a:t>
            </a:r>
            <a:r>
              <a:rPr lang="ru-RU" i="1" dirty="0"/>
              <a:t>.</a:t>
            </a:r>
          </a:p>
          <a:p>
            <a:r>
              <a:rPr lang="ru-RU" dirty="0" err="1"/>
              <a:t>Гиперпараметры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Количество эпох – 200</a:t>
            </a:r>
          </a:p>
          <a:p>
            <a:pPr lvl="1"/>
            <a:r>
              <a:rPr lang="ru-RU" dirty="0"/>
              <a:t>Размерность скрытого пространства – 2</a:t>
            </a:r>
          </a:p>
          <a:p>
            <a:pPr lvl="2"/>
            <a:r>
              <a:rPr lang="ru-RU" dirty="0"/>
              <a:t>Была выбрана именно такая размерность для корректного отображения многообразия скрытого пространства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– рукописные цифры </a:t>
            </a:r>
            <a:r>
              <a:rPr lang="en-US" dirty="0"/>
              <a:t>MNIST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99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218111</TotalTime>
  <Words>424</Words>
  <Application>Microsoft Office PowerPoint</Application>
  <PresentationFormat>Экран (4:3)</PresentationFormat>
  <Paragraphs>109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Bookman Old Style</vt:lpstr>
      <vt:lpstr>Calibri</vt:lpstr>
      <vt:lpstr>Cambria</vt:lpstr>
      <vt:lpstr>Cambria Math</vt:lpstr>
      <vt:lpstr>Wingdings</vt:lpstr>
      <vt:lpstr>Wingdings 3</vt:lpstr>
      <vt:lpstr>Начальная</vt:lpstr>
      <vt:lpstr>Руководитель: Чуканов В.С.  Исполнитель: Денисов П.П. </vt:lpstr>
      <vt:lpstr>Генеративно-состязательные сети (ГСС)</vt:lpstr>
      <vt:lpstr>Автокодеры (автоэнкодеры)</vt:lpstr>
      <vt:lpstr>Идея</vt:lpstr>
      <vt:lpstr>Рассмотренные автокодеры</vt:lpstr>
      <vt:lpstr>Глубокий сверточный автокодер</vt:lpstr>
      <vt:lpstr>Вариационный автокодер (VAE)</vt:lpstr>
      <vt:lpstr>Условный вариационный автокодер (CVAE)</vt:lpstr>
      <vt:lpstr>Процесс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 обучения комбинации декодера CVAE и ГСС</vt:lpstr>
      <vt:lpstr>Заключение и План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Денисов Павел Павлович</cp:lastModifiedBy>
  <cp:revision>1243</cp:revision>
  <dcterms:created xsi:type="dcterms:W3CDTF">2012-06-29T11:30:28Z</dcterms:created>
  <dcterms:modified xsi:type="dcterms:W3CDTF">2020-02-17T21:38:36Z</dcterms:modified>
</cp:coreProperties>
</file>