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570" r:id="rId2"/>
    <p:sldId id="629" r:id="rId3"/>
    <p:sldId id="650" r:id="rId4"/>
    <p:sldId id="651" r:id="rId5"/>
    <p:sldId id="628" r:id="rId6"/>
    <p:sldId id="631" r:id="rId7"/>
    <p:sldId id="620" r:id="rId8"/>
    <p:sldId id="632" r:id="rId9"/>
    <p:sldId id="633" r:id="rId10"/>
    <p:sldId id="639" r:id="rId11"/>
    <p:sldId id="640" r:id="rId12"/>
    <p:sldId id="634" r:id="rId13"/>
    <p:sldId id="622" r:id="rId14"/>
    <p:sldId id="638" r:id="rId15"/>
    <p:sldId id="623" r:id="rId16"/>
    <p:sldId id="635" r:id="rId17"/>
    <p:sldId id="636" r:id="rId18"/>
    <p:sldId id="637" r:id="rId19"/>
    <p:sldId id="641" r:id="rId20"/>
    <p:sldId id="642" r:id="rId21"/>
    <p:sldId id="643" r:id="rId22"/>
    <p:sldId id="644" r:id="rId23"/>
    <p:sldId id="645" r:id="rId24"/>
    <p:sldId id="626" r:id="rId25"/>
    <p:sldId id="646" r:id="rId26"/>
    <p:sldId id="569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83" autoAdjust="0"/>
  </p:normalViewPr>
  <p:slideViewPr>
    <p:cSldViewPr>
      <p:cViewPr varScale="1">
        <p:scale>
          <a:sx n="128" d="100"/>
          <a:sy n="128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23.03.2020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7E03-1613-4E9E-A7E4-3E4D90269F1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4575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DAC94-F2BD-4D65-B7EB-B592A69BC432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0711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2DBD188-BED1-4886-9E59-E0CC76280C08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6C5-B470-4CA9-BE03-C3B96094F25A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A491-86F9-440A-848C-E38F10B44719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4596-0AD4-43AB-9D91-AC154A6A2215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C058EA-AE74-4A5D-8F0C-E9DE1DFC6AF6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3516-C24B-4BA4-9701-D4C356C345F1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62BF-5F72-46BB-BF5C-AAE2E3F9E819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A268-8BBB-48E1-98B7-5D27661798BD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FD96-4922-4750-BBEB-ABC583489F13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3649-A588-4AAB-B726-CBBCF6A35354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204E-7519-4CEA-A151-B05B13BE4806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296AF-285F-4E29-90A1-D94656E095CA}" type="datetime1">
              <a:rPr lang="ru-RU" smtClean="0"/>
              <a:pPr/>
              <a:t>23.03.2020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1187451" y="1095376"/>
            <a:ext cx="6858000" cy="223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Cambria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3600" dirty="0">
                <a:latin typeface="Cambria" pitchFamily="18" charset="0"/>
              </a:rPr>
              <a:t>Ускорение обучения генеративных состязательных сетей</a:t>
            </a:r>
          </a:p>
          <a:p>
            <a:pPr algn="ctr" eaLnBrk="1" hangingPunct="1">
              <a:lnSpc>
                <a:spcPct val="80000"/>
              </a:lnSpc>
            </a:pPr>
            <a:endParaRPr lang="ru-RU" sz="2000" dirty="0">
              <a:latin typeface="Cambria" pitchFamily="18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86267" y="1762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Bookman Old Style" pitchFamily="18" charset="0"/>
              </a:rPr>
              <a:t>Peter the Great</a:t>
            </a:r>
          </a:p>
          <a:p>
            <a:pPr algn="ctr" eaLnBrk="1" hangingPunct="1"/>
            <a:r>
              <a:rPr lang="en-US" sz="2400" dirty="0">
                <a:latin typeface="Bookman Old Style" pitchFamily="18" charset="0"/>
              </a:rPr>
              <a:t>Saint-Petersburg </a:t>
            </a:r>
            <a:r>
              <a:rPr lang="en-US" sz="2400" dirty="0" err="1">
                <a:latin typeface="Bookman Old Style" pitchFamily="18" charset="0"/>
              </a:rPr>
              <a:t>Рolytechnic</a:t>
            </a:r>
            <a:r>
              <a:rPr lang="en-US" sz="2400" dirty="0">
                <a:latin typeface="Bookman Old Style" pitchFamily="18" charset="0"/>
              </a:rPr>
              <a:t> University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 err="1"/>
              <a:t>Чуканов</a:t>
            </a:r>
            <a:r>
              <a:rPr lang="ru-RU" dirty="0"/>
              <a:t> В.С. </a:t>
            </a:r>
            <a:br>
              <a:rPr lang="ru-RU" dirty="0"/>
            </a:br>
            <a:r>
              <a:rPr lang="ru-RU" dirty="0"/>
              <a:t>Исполнитель: Денисов П.П.</a:t>
            </a:r>
            <a:br>
              <a:rPr lang="ru-RU" dirty="0"/>
            </a:b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56A18D28-07FE-4153-8137-9C08B4B3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0232" y="5157192"/>
            <a:ext cx="1705000" cy="365760"/>
          </a:xfrm>
        </p:spPr>
        <p:txBody>
          <a:bodyPr/>
          <a:lstStyle/>
          <a:p>
            <a:fld id="{BD3664CD-45CF-4156-9C6C-7B30D687E7A3}" type="datetime1">
              <a:rPr lang="ru-RU" sz="2000" smtClean="0"/>
              <a:pPr/>
              <a:t>23.03.2020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2106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2B8678-5173-4EAF-8A04-6F68BDC4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Sliced Wasserstein Autoencoder (SWAE)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69AB2FC-8479-4A54-B548-CDCC288C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E374E55-057E-4BBC-B6B5-EDC1FC11ED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Архитектура такая же, как у глубокого </a:t>
            </a:r>
            <a:r>
              <a:rPr lang="ru-RU" dirty="0" err="1"/>
              <a:t>сверточного</a:t>
            </a:r>
            <a:r>
              <a:rPr lang="ru-RU" dirty="0"/>
              <a:t> </a:t>
            </a:r>
            <a:r>
              <a:rPr lang="ru-RU" dirty="0" err="1"/>
              <a:t>автокодера</a:t>
            </a:r>
            <a:r>
              <a:rPr lang="ru-RU" dirty="0"/>
              <a:t>. Отличается схема обучения.</a:t>
            </a:r>
          </a:p>
          <a:p>
            <a:pPr algn="just"/>
            <a:r>
              <a:rPr lang="ru-RU" dirty="0"/>
              <a:t>Расстояние </a:t>
            </a:r>
            <a:r>
              <a:rPr lang="ru-RU" dirty="0" err="1"/>
              <a:t>Вассерштейна</a:t>
            </a:r>
            <a:r>
              <a:rPr lang="ru-RU" dirty="0"/>
              <a:t> (</a:t>
            </a:r>
            <a:r>
              <a:rPr lang="en-US" dirty="0"/>
              <a:t>Wasserstein Distance)</a:t>
            </a:r>
          </a:p>
          <a:p>
            <a:pPr algn="just"/>
            <a:r>
              <a:rPr lang="en-US" dirty="0"/>
              <a:t>Sliced Wasserstein Distance – </a:t>
            </a:r>
            <a:r>
              <a:rPr lang="ru-RU" dirty="0"/>
              <a:t>разбиваем два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ru-RU" dirty="0"/>
              <a:t>мерных распределений на множество одномерных и сравниваем их друг с другом, используя </a:t>
            </a:r>
            <a:r>
              <a:rPr lang="en-US" dirty="0"/>
              <a:t>Wasserstein Distance </a:t>
            </a:r>
            <a:r>
              <a:rPr lang="ru-RU" dirty="0"/>
              <a:t>для одномерного случая</a:t>
            </a:r>
          </a:p>
        </p:txBody>
      </p:sp>
    </p:spTree>
    <p:extLst>
      <p:ext uri="{BB962C8B-B14F-4D97-AF65-F5344CB8AC3E}">
        <p14:creationId xmlns="" xmlns:p14="http://schemas.microsoft.com/office/powerpoint/2010/main" val="420565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40E552E-D62D-4720-BA49-AD8B5122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Sliced Wasserstein Distance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611DFF42-4422-4B02-9392-829907A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mc="http://schemas.openxmlformats.org/markup-compatibility/2006" xmlns:a16="http://schemas.microsoft.com/office/drawing/2014/main" id="{BA949765-C99F-4D14-996A-F36538EB5E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blipFill>
            <a:blip r:embed="rId2" cstate="print"/>
            <a:stretch>
              <a:fillRect l="-667" t="-1111" r="-1333"/>
            </a:stretch>
          </a:blipFill>
        </p:spPr>
        <p:txBody>
          <a:bodyPr/>
          <a:lstStyle/>
          <a:p>
            <a:r>
              <a:rPr lang="ru-RU" dirty="0">
                <a:noFill/>
              </a:rPr>
              <a:t> 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15A5CAC3-1DB3-4BE1-9F97-24C04CAC0C5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060848"/>
            <a:ext cx="7920880" cy="32188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007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Обучение всех </a:t>
            </a:r>
            <a:r>
              <a:rPr lang="ru-RU" dirty="0" err="1"/>
              <a:t>автокодеров</a:t>
            </a:r>
            <a:r>
              <a:rPr lang="ru-RU" dirty="0"/>
              <a:t> происходило с использованием библиотеки </a:t>
            </a:r>
            <a:r>
              <a:rPr lang="en-US" i="1" dirty="0" err="1"/>
              <a:t>Keras</a:t>
            </a:r>
            <a:r>
              <a:rPr lang="ru-RU" i="1" dirty="0"/>
              <a:t>.</a:t>
            </a:r>
          </a:p>
          <a:p>
            <a:r>
              <a:rPr lang="ru-RU" dirty="0" err="1"/>
              <a:t>Гиперпараметры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Количество эпох – 200</a:t>
            </a:r>
          </a:p>
          <a:p>
            <a:pPr lvl="1"/>
            <a:r>
              <a:rPr lang="ru-RU" dirty="0"/>
              <a:t>Размерность скрытого пространства – 2</a:t>
            </a:r>
          </a:p>
          <a:p>
            <a:pPr lvl="2"/>
            <a:r>
              <a:rPr lang="ru-RU" dirty="0"/>
              <a:t>Была выбрана именно такая размерность для корректного отображения многообразия скрытого пространства</a:t>
            </a:r>
          </a:p>
          <a:p>
            <a:pPr lvl="1"/>
            <a:r>
              <a:rPr lang="ru-RU" dirty="0" err="1"/>
              <a:t>Датасет</a:t>
            </a:r>
            <a:r>
              <a:rPr lang="ru-RU" dirty="0"/>
              <a:t> – рукописные цифры </a:t>
            </a:r>
            <a:r>
              <a:rPr lang="en-US" dirty="0"/>
              <a:t>MNIST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8699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7" name="Содержимое 3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Глубокий </a:t>
            </a:r>
            <a:r>
              <a:rPr kumimoji="0" lang="ru-RU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сверточный</a:t>
            </a: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автокодер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ru-RU" sz="2300" dirty="0">
                <a:solidFill>
                  <a:schemeClr val="tx2"/>
                </a:solidFill>
              </a:rPr>
              <a:t>График функции потерь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2204864"/>
            <a:ext cx="6086475" cy="381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75955" y="601486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94546" y="39251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7" name="Содержимое 3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Глубокий </a:t>
            </a:r>
            <a:r>
              <a:rPr kumimoji="0" lang="ru-RU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сверточный</a:t>
            </a: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автокодер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ru-RU" sz="2300" dirty="0">
                <a:solidFill>
                  <a:schemeClr val="tx2"/>
                </a:solidFill>
              </a:rPr>
              <a:t>Выход декодера при подаче ему </a:t>
            </a:r>
            <a:r>
              <a:rPr lang="ru-RU" sz="2300" dirty="0" err="1">
                <a:solidFill>
                  <a:schemeClr val="tx2"/>
                </a:solidFill>
              </a:rPr>
              <a:t>рандомного</a:t>
            </a:r>
            <a:r>
              <a:rPr lang="ru-RU" sz="2300" dirty="0">
                <a:solidFill>
                  <a:schemeClr val="tx2"/>
                </a:solidFill>
              </a:rPr>
              <a:t> нормально </a:t>
            </a:r>
            <a:r>
              <a:rPr lang="ru-RU" sz="2300" dirty="0" err="1">
                <a:solidFill>
                  <a:schemeClr val="tx2"/>
                </a:solidFill>
              </a:rPr>
              <a:t>сгенеренного</a:t>
            </a:r>
            <a:r>
              <a:rPr lang="ru-RU" sz="2300" dirty="0">
                <a:solidFill>
                  <a:schemeClr val="tx2"/>
                </a:solidFill>
              </a:rPr>
              <a:t> кода</a:t>
            </a: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kumimoji="0" lang="ru-RU" sz="2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lang="ru-RU" sz="2600" noProof="0" dirty="0"/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kumimoji="0" lang="ru-RU" sz="2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ru-RU" sz="2300" dirty="0">
                <a:solidFill>
                  <a:schemeClr val="tx2"/>
                </a:solidFill>
              </a:rPr>
              <a:t>Что-то непонятное</a:t>
            </a:r>
            <a:endParaRPr lang="en-US" sz="2300" dirty="0">
              <a:solidFill>
                <a:schemeClr val="tx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63419"/>
            <a:ext cx="8229600" cy="9383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235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Вариационный </a:t>
            </a:r>
            <a:r>
              <a:rPr lang="ru-RU" dirty="0" err="1"/>
              <a:t>автокодер</a:t>
            </a:r>
            <a:r>
              <a:rPr lang="ru-RU" dirty="0"/>
              <a:t> </a:t>
            </a:r>
            <a:r>
              <a:rPr lang="en-US" dirty="0"/>
              <a:t>(VAE)</a:t>
            </a:r>
          </a:p>
          <a:p>
            <a:pPr lvl="1"/>
            <a:r>
              <a:rPr lang="ru-RU" dirty="0"/>
              <a:t>График функции потерь</a:t>
            </a:r>
          </a:p>
          <a:p>
            <a:pPr lvl="1"/>
            <a:endParaRPr lang="ru-RU" dirty="0"/>
          </a:p>
        </p:txBody>
      </p:sp>
      <p:pic>
        <p:nvPicPr>
          <p:cNvPr id="6" name="Рисунок 5" descr="Изображение выглядит как легкий, красный&#10;&#10;Автоматически созданное описание">
            <a:extLst>
              <a:ext uri="{FF2B5EF4-FFF2-40B4-BE49-F238E27FC236}">
                <a16:creationId xmlns="" xmlns:a16="http://schemas.microsoft.com/office/drawing/2014/main" id="{083F550E-1E2C-4B57-9883-57039B91B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2276872"/>
            <a:ext cx="5760642" cy="3606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62DDB6C-68D4-44FF-9FD7-15327269057F}"/>
              </a:ext>
            </a:extLst>
          </p:cNvPr>
          <p:cNvSpPr txBox="1"/>
          <p:nvPr/>
        </p:nvSpPr>
        <p:spPr>
          <a:xfrm>
            <a:off x="4175956" y="597229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A450B3F-365B-42F0-B027-4FC0C96DEB3D}"/>
              </a:ext>
            </a:extLst>
          </p:cNvPr>
          <p:cNvSpPr txBox="1"/>
          <p:nvPr/>
        </p:nvSpPr>
        <p:spPr>
          <a:xfrm rot="16200000">
            <a:off x="1217040" y="38952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Вариационный </a:t>
            </a:r>
            <a:r>
              <a:rPr lang="ru-RU" dirty="0" err="1"/>
              <a:t>автокодер</a:t>
            </a:r>
            <a:r>
              <a:rPr lang="ru-RU" dirty="0"/>
              <a:t> (</a:t>
            </a:r>
            <a:r>
              <a:rPr lang="en-US" dirty="0"/>
              <a:t>VAE)</a:t>
            </a:r>
            <a:endParaRPr lang="ru-RU" dirty="0"/>
          </a:p>
          <a:p>
            <a:pPr lvl="1"/>
            <a:r>
              <a:rPr lang="ru-RU" dirty="0"/>
              <a:t>Выход декодера при подаче ему </a:t>
            </a:r>
            <a:r>
              <a:rPr lang="ru-RU" dirty="0" err="1"/>
              <a:t>рандомного</a:t>
            </a:r>
            <a:r>
              <a:rPr lang="ru-RU" dirty="0"/>
              <a:t> нормально </a:t>
            </a:r>
            <a:r>
              <a:rPr lang="ru-RU" dirty="0" err="1"/>
              <a:t>сгенеренного</a:t>
            </a:r>
            <a:r>
              <a:rPr lang="ru-RU" dirty="0"/>
              <a:t> кода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/>
              <a:t>Проглядываются какие-то очертания, но все равно что-то непонятное</a:t>
            </a:r>
          </a:p>
          <a:p>
            <a:pPr lvl="1"/>
            <a:endParaRPr lang="ru-RU" dirty="0"/>
          </a:p>
        </p:txBody>
      </p:sp>
      <p:pic>
        <p:nvPicPr>
          <p:cNvPr id="6" name="Рисунок 5" descr="Изображение выглядит как сидит, рисунок, белый&#10;&#10;Автоматически созданное описание">
            <a:extLst>
              <a:ext uri="{FF2B5EF4-FFF2-40B4-BE49-F238E27FC236}">
                <a16:creationId xmlns="" xmlns:a16="http://schemas.microsoft.com/office/drawing/2014/main" id="{9AC82B66-C038-46C2-9C11-1FA15E48A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8064896" cy="9196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2978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Условный вариационный </a:t>
            </a:r>
            <a:r>
              <a:rPr lang="ru-RU" dirty="0" err="1"/>
              <a:t>автокодер</a:t>
            </a:r>
            <a:r>
              <a:rPr lang="ru-RU" dirty="0"/>
              <a:t> (</a:t>
            </a:r>
            <a:r>
              <a:rPr lang="en-US" dirty="0"/>
              <a:t>CVAE)</a:t>
            </a:r>
            <a:endParaRPr lang="ru-RU" dirty="0"/>
          </a:p>
          <a:p>
            <a:pPr lvl="1"/>
            <a:r>
              <a:rPr lang="ru-RU" dirty="0"/>
              <a:t>График функции потерь</a:t>
            </a:r>
          </a:p>
          <a:p>
            <a:pPr lvl="1"/>
            <a:endParaRPr lang="ru-RU" dirty="0"/>
          </a:p>
        </p:txBody>
      </p:sp>
      <p:pic>
        <p:nvPicPr>
          <p:cNvPr id="6" name="Рисунок 5" descr="Изображение выглядит как цепь&#10;&#10;Автоматически созданное описание">
            <a:extLst>
              <a:ext uri="{FF2B5EF4-FFF2-40B4-BE49-F238E27FC236}">
                <a16:creationId xmlns="" xmlns:a16="http://schemas.microsoft.com/office/drawing/2014/main" id="{22985409-16E5-46D1-AED8-3EA06EE14B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2276872"/>
            <a:ext cx="5760642" cy="3606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2F2230-147C-4719-BA5A-E516A06DD27E}"/>
              </a:ext>
            </a:extLst>
          </p:cNvPr>
          <p:cNvSpPr txBox="1"/>
          <p:nvPr/>
        </p:nvSpPr>
        <p:spPr>
          <a:xfrm>
            <a:off x="4175956" y="597229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F353FC-BC67-493E-A615-48731828AA41}"/>
              </a:ext>
            </a:extLst>
          </p:cNvPr>
          <p:cNvSpPr txBox="1"/>
          <p:nvPr/>
        </p:nvSpPr>
        <p:spPr>
          <a:xfrm rot="16200000">
            <a:off x="1217040" y="38952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7110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Условный вариационный </a:t>
            </a:r>
            <a:r>
              <a:rPr lang="ru-RU" dirty="0" err="1"/>
              <a:t>автокодер</a:t>
            </a:r>
            <a:r>
              <a:rPr lang="ru-RU" dirty="0"/>
              <a:t> (</a:t>
            </a:r>
            <a:r>
              <a:rPr lang="en-US" dirty="0"/>
              <a:t>CVAE)</a:t>
            </a:r>
            <a:endParaRPr lang="ru-RU" dirty="0"/>
          </a:p>
          <a:p>
            <a:pPr lvl="1"/>
            <a:r>
              <a:rPr lang="ru-RU" dirty="0"/>
              <a:t>Выход декодера при подаче ему </a:t>
            </a:r>
            <a:r>
              <a:rPr lang="ru-RU" dirty="0" err="1"/>
              <a:t>рандомного</a:t>
            </a:r>
            <a:r>
              <a:rPr lang="ru-RU" dirty="0"/>
              <a:t> нормально </a:t>
            </a:r>
            <a:r>
              <a:rPr lang="ru-RU" dirty="0" err="1"/>
              <a:t>сгенеренного</a:t>
            </a:r>
            <a:r>
              <a:rPr lang="ru-RU" dirty="0"/>
              <a:t> кода и номер цифры от 0 до 9</a:t>
            </a:r>
          </a:p>
          <a:p>
            <a:pPr lvl="1"/>
            <a:endParaRPr lang="ru-RU" dirty="0"/>
          </a:p>
        </p:txBody>
      </p:sp>
      <p:pic>
        <p:nvPicPr>
          <p:cNvPr id="6" name="Рисунок 5" descr="Изображение выглядит как клавиатура, электроника, компьютер, пишущая машинка&#10;&#10;Автоматически созданное описание">
            <a:extLst>
              <a:ext uri="{FF2B5EF4-FFF2-40B4-BE49-F238E27FC236}">
                <a16:creationId xmlns="" xmlns:a16="http://schemas.microsoft.com/office/drawing/2014/main" id="{9CDA5993-82B4-4E00-A396-7DBDD82EB5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34140"/>
            <a:ext cx="3600400" cy="3600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953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102DFEE-3DD7-42B4-ACCD-30677C4B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CFF141A9-D8B1-4DAE-A521-F4EF94D1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18BBA32-2202-47B3-BC24-51D1CB78DD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Sliced Wasserstein Autoencoder (SWAE)</a:t>
            </a:r>
          </a:p>
          <a:p>
            <a:pPr lvl="1"/>
            <a:r>
              <a:rPr lang="ru-RU" dirty="0"/>
              <a:t>Размерность скрытого пространства - 2</a:t>
            </a:r>
          </a:p>
        </p:txBody>
      </p:sp>
      <p:pic>
        <p:nvPicPr>
          <p:cNvPr id="6" name="Рисунок 5" descr="Изображение выглядит как электроника, клавиатура, компьютер, сидит&#10;&#10;Автоматически созданное описание">
            <a:extLst>
              <a:ext uri="{FF2B5EF4-FFF2-40B4-BE49-F238E27FC236}">
                <a16:creationId xmlns="" xmlns:a16="http://schemas.microsoft.com/office/drawing/2014/main" id="{2A354FAD-41D7-483A-A064-84CEDC98E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4" y="2132856"/>
            <a:ext cx="3928796" cy="3888432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="" xmlns:a16="http://schemas.microsoft.com/office/drawing/2014/main" id="{A139BA92-2F6B-4157-95CF-17FAFF076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92" y="2183866"/>
            <a:ext cx="3871504" cy="37908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054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Генеративно-состязательные</a:t>
            </a:r>
            <a:r>
              <a:rPr lang="ru-RU" dirty="0"/>
              <a:t> сети </a:t>
            </a:r>
            <a:r>
              <a:rPr lang="ru-RU" dirty="0" smtClean="0"/>
              <a:t>(ГСС)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ГСС </a:t>
            </a:r>
            <a:r>
              <a:rPr lang="ru-RU" dirty="0" smtClean="0"/>
              <a:t>– алгоритм машинного обучения без учителя, построенный на комбинации из двух нейронных сетей – генератора и дискриминатора.</a:t>
            </a:r>
            <a:endParaRPr lang="ru-RU" dirty="0"/>
          </a:p>
        </p:txBody>
      </p:sp>
      <p:pic>
        <p:nvPicPr>
          <p:cNvPr id="1030" name="Picture 6" descr="https://neurohive.io/wp-content/uploads/2018/08/GANs-570x24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87" y="2785466"/>
            <a:ext cx="7077626" cy="30918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81532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AB20D01-14CE-4A86-95DB-1BF9E6A2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443416CE-CDBF-46B6-9DA6-BD41C98C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8C20E4AF-349C-40D4-9F51-970ACD835B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Sliced Wasserstein Autoencoder (SWAE)</a:t>
            </a:r>
          </a:p>
          <a:p>
            <a:pPr lvl="1"/>
            <a:r>
              <a:rPr lang="ru-RU" dirty="0"/>
              <a:t>Размерность скрытого пространства - 100</a:t>
            </a:r>
          </a:p>
        </p:txBody>
      </p:sp>
      <p:pic>
        <p:nvPicPr>
          <p:cNvPr id="6" name="Рисунок 5" descr="Изображение выглядит как клавиатура, сидит, белый, компьютер&#10;&#10;Автоматически созданное описание">
            <a:extLst>
              <a:ext uri="{FF2B5EF4-FFF2-40B4-BE49-F238E27FC236}">
                <a16:creationId xmlns="" xmlns:a16="http://schemas.microsoft.com/office/drawing/2014/main" id="{4DE05CE6-5115-4D86-8602-86AE1D1F9C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6" y="2132856"/>
            <a:ext cx="3899734" cy="3899734"/>
          </a:xfrm>
          <a:prstGeom prst="rect">
            <a:avLst/>
          </a:prstGeom>
        </p:spPr>
      </p:pic>
      <p:pic>
        <p:nvPicPr>
          <p:cNvPr id="8" name="Рисунок 7" descr="Изображение выглядит как птица&#10;&#10;Автоматически созданное описание">
            <a:extLst>
              <a:ext uri="{FF2B5EF4-FFF2-40B4-BE49-F238E27FC236}">
                <a16:creationId xmlns="" xmlns:a16="http://schemas.microsoft.com/office/drawing/2014/main" id="{6EA491D2-CCF3-4EAC-AF4B-3C2345477B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90102"/>
            <a:ext cx="4064296" cy="39852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1659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28F9BAA-6460-45E6-8A97-791C8574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Комбинация декодера и ГСС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C8DC7E43-D7B7-45F7-ABC4-4DED44B0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562EC21-8F26-44CF-AED4-4D50496FF8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Основная идея – использовать </a:t>
            </a:r>
            <a:r>
              <a:rPr lang="ru-RU" dirty="0" err="1"/>
              <a:t>предобученный</a:t>
            </a:r>
            <a:r>
              <a:rPr lang="ru-RU" dirty="0"/>
              <a:t> декодер как генератор в ГСС.</a:t>
            </a:r>
          </a:p>
          <a:p>
            <a:pPr algn="just"/>
            <a:r>
              <a:rPr lang="ru-RU" dirty="0"/>
              <a:t>Рассмотренные ГСС:</a:t>
            </a:r>
          </a:p>
          <a:p>
            <a:pPr lvl="1" algn="just"/>
            <a:r>
              <a:rPr lang="ru-RU" dirty="0"/>
              <a:t>Глубокая </a:t>
            </a:r>
            <a:r>
              <a:rPr lang="ru-RU" dirty="0" err="1"/>
              <a:t>сверточная</a:t>
            </a:r>
            <a:r>
              <a:rPr lang="ru-RU" dirty="0"/>
              <a:t> ГСС (</a:t>
            </a:r>
            <a:r>
              <a:rPr lang="en-US" dirty="0"/>
              <a:t>DCGAN)</a:t>
            </a:r>
          </a:p>
          <a:p>
            <a:pPr lvl="1" algn="just"/>
            <a:r>
              <a:rPr lang="ru-RU" dirty="0"/>
              <a:t>Улучшенная версия </a:t>
            </a:r>
            <a:r>
              <a:rPr lang="ru-RU" dirty="0" err="1"/>
              <a:t>Вассерштейн</a:t>
            </a:r>
            <a:r>
              <a:rPr lang="ru-RU" dirty="0"/>
              <a:t> ГСС (</a:t>
            </a:r>
            <a:r>
              <a:rPr lang="en-US" dirty="0"/>
              <a:t>WGAN-GP)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12366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D8E493B-BA62-4522-B5F8-9C3FEEF5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WGAN-GP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F1BDAE38-6DAC-42A0-90D2-C89BCFA8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BB0B705-974B-43E4-92B9-4A9839C9D0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err="1"/>
              <a:t>Гиперпараметры</a:t>
            </a:r>
            <a:r>
              <a:rPr lang="ru-RU" dirty="0"/>
              <a:t> обучения:</a:t>
            </a:r>
          </a:p>
          <a:p>
            <a:pPr lvl="1"/>
            <a:r>
              <a:rPr lang="ru-RU" dirty="0"/>
              <a:t>Количество эпох обучения – 100</a:t>
            </a:r>
          </a:p>
          <a:p>
            <a:pPr lvl="1"/>
            <a:r>
              <a:rPr lang="ru-RU" dirty="0"/>
              <a:t>Размерность скрытого пространства – 100</a:t>
            </a:r>
          </a:p>
        </p:txBody>
      </p:sp>
      <p:pic>
        <p:nvPicPr>
          <p:cNvPr id="6" name="Рисунок 5" descr="Изображение выглядит как белый, клавиатура, стол, сторона&#10;&#10;Автоматически созданное описание">
            <a:extLst>
              <a:ext uri="{FF2B5EF4-FFF2-40B4-BE49-F238E27FC236}">
                <a16:creationId xmlns="" xmlns:a16="http://schemas.microsoft.com/office/drawing/2014/main" id="{2356BF54-E229-4326-8AD9-16602E4482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848" y="2528788"/>
            <a:ext cx="3628172" cy="36281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336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14F121B-4F72-4AF6-9D77-4ACEBE8F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WGAN-GP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A614470B-47F7-4178-BD08-2D62E893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ED5C85A9-A8E0-46CB-BDAB-068337E565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Графики функций потерь генератора и дискриминатора (слева направо)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ECFE7461-FE70-424C-8E69-8335E8E668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80" y="2187967"/>
            <a:ext cx="4171722" cy="4015102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, птица&#10;&#10;Автоматически созданное описание">
            <a:extLst>
              <a:ext uri="{FF2B5EF4-FFF2-40B4-BE49-F238E27FC236}">
                <a16:creationId xmlns="" xmlns:a16="http://schemas.microsoft.com/office/drawing/2014/main" id="{B4C398BB-E7BC-4A22-9FD2-D9C336E3E5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02" y="2191706"/>
            <a:ext cx="4176466" cy="40151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4442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 обучения комбинации декодера </a:t>
            </a:r>
            <a:r>
              <a:rPr lang="en-US" dirty="0"/>
              <a:t>CVAE </a:t>
            </a:r>
            <a:r>
              <a:rPr lang="ru-RU" dirty="0"/>
              <a:t>и </a:t>
            </a:r>
            <a:r>
              <a:rPr lang="en-US" dirty="0"/>
              <a:t>DCGAN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5" name="Рисунок 4" descr="Изображение выглядит как клавиатура&#10;&#10;Автоматически созданное описание">
            <a:extLst>
              <a:ext uri="{FF2B5EF4-FFF2-40B4-BE49-F238E27FC236}">
                <a16:creationId xmlns="" xmlns:a16="http://schemas.microsoft.com/office/drawing/2014/main" id="{7112F075-DAF8-4063-9382-8829CF1DC0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6" y="1301403"/>
            <a:ext cx="4896544" cy="4896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3FD55F3-B9C7-45A5-BFF2-954C1B82496A}"/>
              </a:ext>
            </a:extLst>
          </p:cNvPr>
          <p:cNvSpPr txBox="1"/>
          <p:nvPr/>
        </p:nvSpPr>
        <p:spPr>
          <a:xfrm>
            <a:off x="5652120" y="1301403"/>
            <a:ext cx="303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Размерность скрытого пространства – 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периодов обучения – 4000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D30BE2A-7C96-4E1E-BC19-483D9061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 обучения комбинации декодера </a:t>
            </a:r>
            <a:r>
              <a:rPr lang="en-US" dirty="0"/>
              <a:t>CVAE </a:t>
            </a:r>
            <a:r>
              <a:rPr lang="ru-RU" dirty="0"/>
              <a:t>и </a:t>
            </a:r>
            <a:r>
              <a:rPr lang="en-US" dirty="0"/>
              <a:t>DCGAN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B2DCCF92-57E4-43A7-B148-904265C0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6" name="Объект 5" descr="Изображение выглядит как клавиатура, компьютер&#10;&#10;Автоматически созданное описание">
            <a:extLst>
              <a:ext uri="{FF2B5EF4-FFF2-40B4-BE49-F238E27FC236}">
                <a16:creationId xmlns="" xmlns:a16="http://schemas.microsoft.com/office/drawing/2014/main" id="{EB7AD522-5F74-4471-B23E-D570EF993C7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9" y="1281112"/>
            <a:ext cx="4937125" cy="4937125"/>
          </a:xfr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AECDC75-9A1D-4B37-9C28-2D5641DBE703}"/>
              </a:ext>
            </a:extLst>
          </p:cNvPr>
          <p:cNvSpPr txBox="1"/>
          <p:nvPr/>
        </p:nvSpPr>
        <p:spPr>
          <a:xfrm>
            <a:off x="5652120" y="1301403"/>
            <a:ext cx="303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Размерность скрытого пространства – 49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периодов обучения – 8000</a:t>
            </a:r>
          </a:p>
        </p:txBody>
      </p:sp>
    </p:spTree>
    <p:extLst>
      <p:ext uri="{BB962C8B-B14F-4D97-AF65-F5344CB8AC3E}">
        <p14:creationId xmlns="" xmlns:p14="http://schemas.microsoft.com/office/powerpoint/2010/main" val="18950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и План работ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Были опробованы разные варианты </a:t>
            </a:r>
            <a:r>
              <a:rPr lang="ru-RU" dirty="0" err="1"/>
              <a:t>автокодеров</a:t>
            </a:r>
            <a:endParaRPr lang="ru-RU" dirty="0"/>
          </a:p>
          <a:p>
            <a:r>
              <a:rPr lang="ru-RU" dirty="0"/>
              <a:t>Декодер был успешно внедрен в ГСС (в какой-то мере успешно)</a:t>
            </a:r>
          </a:p>
          <a:p>
            <a:r>
              <a:rPr lang="ru-RU" dirty="0"/>
              <a:t>План работы на будущее</a:t>
            </a:r>
          </a:p>
          <a:p>
            <a:pPr lvl="1" algn="just"/>
            <a:r>
              <a:rPr lang="ru-RU" dirty="0"/>
              <a:t>Использовать метрики (например </a:t>
            </a:r>
            <a:r>
              <a:rPr lang="en-US" dirty="0"/>
              <a:t>MMD, FID) </a:t>
            </a:r>
            <a:r>
              <a:rPr lang="ru-RU" dirty="0"/>
              <a:t>для проверки «качества» выходных изображений, так как на данный момент «валидация» осуществляется «на глаз»</a:t>
            </a:r>
          </a:p>
          <a:p>
            <a:pPr lvl="1" algn="just"/>
            <a:r>
              <a:rPr lang="ru-RU" dirty="0"/>
              <a:t>Попробовать комбинации </a:t>
            </a:r>
            <a:r>
              <a:rPr lang="en-US" dirty="0"/>
              <a:t>WAE + WGAN, CWAE + CWGAN, </a:t>
            </a:r>
            <a:r>
              <a:rPr lang="ru-RU" dirty="0"/>
              <a:t>сравнить их</a:t>
            </a:r>
          </a:p>
          <a:p>
            <a:pPr lvl="1" algn="just"/>
            <a:r>
              <a:rPr lang="ru-RU" dirty="0"/>
              <a:t>Собрать статистику по обучению </a:t>
            </a:r>
            <a:r>
              <a:rPr lang="ru-RU" dirty="0" err="1"/>
              <a:t>автокодеров</a:t>
            </a:r>
            <a:r>
              <a:rPr lang="ru-RU" dirty="0"/>
              <a:t>/ГСС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424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Автокодеры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err="1" smtClean="0"/>
              <a:t>Автокодеры</a:t>
            </a:r>
            <a:r>
              <a:rPr lang="ru-RU" dirty="0" smtClean="0"/>
              <a:t> – нейронные сети прямого распространения, которые восстанавливают входной сигнал на выходе.</a:t>
            </a:r>
            <a:endParaRPr lang="ru-RU" dirty="0"/>
          </a:p>
        </p:txBody>
      </p:sp>
      <p:pic>
        <p:nvPicPr>
          <p:cNvPr id="45058" name="Picture 2" descr="https://habrastorage.org/web/cf6/228/613/cf6228613fdc4f8fb819cbd41bb677e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564904"/>
            <a:ext cx="3789312" cy="35688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Автокодеры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 err="1" smtClean="0"/>
              <a:t>Автокодеры</a:t>
            </a:r>
            <a:r>
              <a:rPr lang="ru-RU" dirty="0" smtClean="0"/>
              <a:t> состоят из двух частей: </a:t>
            </a:r>
            <a:r>
              <a:rPr lang="ru-RU" dirty="0" err="1" smtClean="0"/>
              <a:t>энкодера</a:t>
            </a:r>
            <a:r>
              <a:rPr lang="ru-RU" dirty="0" smtClean="0"/>
              <a:t> </a:t>
            </a:r>
            <a:r>
              <a:rPr lang="en-US" i="1" dirty="0" smtClean="0"/>
              <a:t>g</a:t>
            </a:r>
            <a:r>
              <a:rPr lang="ru-RU" dirty="0" smtClean="0"/>
              <a:t> и декодера </a:t>
            </a:r>
            <a:r>
              <a:rPr lang="en-US" i="1" dirty="0" smtClean="0"/>
              <a:t>f</a:t>
            </a:r>
            <a:r>
              <a:rPr lang="ru-RU" dirty="0" smtClean="0"/>
              <a:t>. </a:t>
            </a:r>
            <a:r>
              <a:rPr lang="ru-RU" dirty="0" err="1" smtClean="0"/>
              <a:t>Энкодер</a:t>
            </a:r>
            <a:r>
              <a:rPr lang="ru-RU" dirty="0" smtClean="0"/>
              <a:t> переводит входной сигнал в его представление (</a:t>
            </a:r>
            <a:r>
              <a:rPr lang="ru-RU" i="1" dirty="0" smtClean="0"/>
              <a:t>код</a:t>
            </a:r>
            <a:r>
              <a:rPr lang="ru-RU" dirty="0" smtClean="0"/>
              <a:t>): </a:t>
            </a:r>
            <a:r>
              <a:rPr lang="en-US" i="1" dirty="0" smtClean="0"/>
              <a:t>h = g(x)</a:t>
            </a:r>
            <a:r>
              <a:rPr lang="ru-RU" dirty="0" smtClean="0"/>
              <a:t>, а декодер восстанавливает сигнал по его </a:t>
            </a:r>
            <a:r>
              <a:rPr lang="ru-RU" i="1" dirty="0" smtClean="0"/>
              <a:t>коду</a:t>
            </a:r>
            <a:r>
              <a:rPr lang="ru-RU" dirty="0" smtClean="0"/>
              <a:t>: </a:t>
            </a:r>
            <a:r>
              <a:rPr lang="en-US" i="1" dirty="0" smtClean="0"/>
              <a:t>x = f(h)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ru-RU" dirty="0" err="1" smtClean="0"/>
              <a:t>Автоэнкодер</a:t>
            </a:r>
            <a:r>
              <a:rPr lang="ru-RU" dirty="0" smtClean="0"/>
              <a:t>, изменяя </a:t>
            </a:r>
            <a:r>
              <a:rPr lang="en-US" i="1" dirty="0" smtClean="0"/>
              <a:t>f</a:t>
            </a:r>
            <a:r>
              <a:rPr lang="ru-RU" dirty="0" smtClean="0"/>
              <a:t> и </a:t>
            </a:r>
            <a:r>
              <a:rPr lang="en-US" i="1" dirty="0" smtClean="0"/>
              <a:t>g</a:t>
            </a:r>
            <a:r>
              <a:rPr lang="ru-RU" dirty="0" smtClean="0"/>
              <a:t>, стремится выучить тождественную функцию </a:t>
            </a:r>
            <a:r>
              <a:rPr lang="en-US" i="1" dirty="0" smtClean="0"/>
              <a:t>x = f(g(x))</a:t>
            </a:r>
            <a:r>
              <a:rPr lang="ru-RU" dirty="0" smtClean="0"/>
              <a:t>, </a:t>
            </a:r>
            <a:r>
              <a:rPr lang="ru-RU" dirty="0" err="1" smtClean="0"/>
              <a:t>минимизируя</a:t>
            </a:r>
            <a:r>
              <a:rPr lang="ru-RU" dirty="0" smtClean="0"/>
              <a:t> какой-то функционал ошибки</a:t>
            </a:r>
            <a:r>
              <a:rPr lang="en-US" dirty="0" smtClean="0"/>
              <a:t>:</a:t>
            </a:r>
            <a:endParaRPr lang="ru-RU" i="1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4293096"/>
            <a:ext cx="2828925" cy="600075"/>
          </a:xfrm>
          <a:prstGeom prst="rect">
            <a:avLst/>
          </a:prstGeom>
          <a:noFill/>
        </p:spPr>
      </p:pic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1057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ГСС</a:t>
            </a:r>
            <a:r>
              <a:rPr lang="en-US" dirty="0"/>
              <a:t> </a:t>
            </a:r>
            <a:r>
              <a:rPr lang="ru-RU" dirty="0"/>
              <a:t>требуют </a:t>
            </a:r>
            <a:r>
              <a:rPr lang="ru-RU" dirty="0" smtClean="0"/>
              <a:t>очень много </a:t>
            </a:r>
            <a:r>
              <a:rPr lang="ru-RU" dirty="0"/>
              <a:t>времени на тренировку</a:t>
            </a:r>
            <a:r>
              <a:rPr lang="ru-RU" dirty="0" smtClean="0"/>
              <a:t>.</a:t>
            </a:r>
          </a:p>
          <a:p>
            <a:pPr algn="just"/>
            <a:r>
              <a:rPr lang="ru-RU" dirty="0" err="1" smtClean="0"/>
              <a:t>Автокодеры</a:t>
            </a:r>
            <a:r>
              <a:rPr lang="ru-RU" dirty="0" smtClean="0"/>
              <a:t>, по </a:t>
            </a:r>
            <a:r>
              <a:rPr lang="ru-RU" dirty="0" err="1" smtClean="0"/>
              <a:t>сранению</a:t>
            </a:r>
            <a:r>
              <a:rPr lang="ru-RU" dirty="0" smtClean="0"/>
              <a:t> с ГСС, обучаются быстрее.</a:t>
            </a:r>
            <a:endParaRPr lang="ru-RU" dirty="0"/>
          </a:p>
          <a:p>
            <a:pPr algn="just"/>
            <a:r>
              <a:rPr lang="ru-RU" dirty="0"/>
              <a:t>Можно использовать </a:t>
            </a:r>
            <a:r>
              <a:rPr lang="ru-RU" dirty="0" err="1"/>
              <a:t>предобученный</a:t>
            </a:r>
            <a:r>
              <a:rPr lang="ru-RU" dirty="0"/>
              <a:t> </a:t>
            </a:r>
            <a:r>
              <a:rPr lang="ru-RU" i="1" dirty="0"/>
              <a:t>декодер</a:t>
            </a:r>
            <a:r>
              <a:rPr lang="ru-RU" dirty="0"/>
              <a:t> из </a:t>
            </a:r>
            <a:r>
              <a:rPr lang="ru-RU" dirty="0" err="1" smtClean="0"/>
              <a:t>автокодера</a:t>
            </a:r>
            <a:r>
              <a:rPr lang="ru-RU" dirty="0" smtClean="0"/>
              <a:t> в качестве </a:t>
            </a:r>
            <a:r>
              <a:rPr lang="ru-RU" i="1" dirty="0" smtClean="0"/>
              <a:t>генератора</a:t>
            </a:r>
            <a:r>
              <a:rPr lang="ru-RU" dirty="0" smtClean="0"/>
              <a:t> в ГСС. </a:t>
            </a:r>
            <a:endParaRPr lang="ru-RU" i="1" dirty="0"/>
          </a:p>
        </p:txBody>
      </p:sp>
    </p:spTree>
    <p:extLst>
      <p:ext uri="{BB962C8B-B14F-4D97-AF65-F5344CB8AC3E}">
        <p14:creationId xmlns="" xmlns:p14="http://schemas.microsoft.com/office/powerpoint/2010/main" val="93415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Рассмотренные </a:t>
            </a:r>
            <a:r>
              <a:rPr lang="ru-RU" dirty="0" err="1"/>
              <a:t>автокодеры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Глубокий </a:t>
            </a:r>
            <a:r>
              <a:rPr lang="ru-RU" dirty="0" err="1"/>
              <a:t>сверточный</a:t>
            </a:r>
            <a:r>
              <a:rPr lang="ru-RU" dirty="0"/>
              <a:t> </a:t>
            </a:r>
            <a:r>
              <a:rPr lang="en-US" dirty="0"/>
              <a:t>(Convolutional AE)</a:t>
            </a:r>
            <a:endParaRPr lang="ru-RU" dirty="0"/>
          </a:p>
          <a:p>
            <a:r>
              <a:rPr lang="ru-RU" dirty="0"/>
              <a:t>Вариационный (</a:t>
            </a:r>
            <a:r>
              <a:rPr lang="en-US" dirty="0"/>
              <a:t>VAE)</a:t>
            </a:r>
            <a:endParaRPr lang="ru-RU" dirty="0"/>
          </a:p>
          <a:p>
            <a:r>
              <a:rPr lang="ru-RU" dirty="0"/>
              <a:t>Условный вариационный</a:t>
            </a:r>
            <a:r>
              <a:rPr lang="en-US" dirty="0"/>
              <a:t> (CVAE)</a:t>
            </a:r>
          </a:p>
          <a:p>
            <a:r>
              <a:rPr lang="ru-RU" dirty="0"/>
              <a:t>Так называемый </a:t>
            </a:r>
            <a:r>
              <a:rPr lang="en-US" dirty="0"/>
              <a:t>“Sliced Wasserstein Autoencoder” (SWAE)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i="1" dirty="0"/>
              <a:t>Замечание:</a:t>
            </a:r>
            <a:r>
              <a:rPr lang="ru-RU" dirty="0"/>
              <a:t> стоит отметить, что все </a:t>
            </a:r>
            <a:r>
              <a:rPr lang="ru-RU" dirty="0" err="1"/>
              <a:t>автокодеры</a:t>
            </a:r>
            <a:r>
              <a:rPr lang="ru-RU" dirty="0"/>
              <a:t> </a:t>
            </a:r>
            <a:r>
              <a:rPr lang="ru-RU" dirty="0" err="1"/>
              <a:t>сверточные</a:t>
            </a:r>
            <a:r>
              <a:rPr lang="ru-RU" dirty="0"/>
              <a:t> для эффективной работы с изображениями.</a:t>
            </a:r>
          </a:p>
        </p:txBody>
      </p:sp>
    </p:spTree>
    <p:extLst>
      <p:ext uri="{BB962C8B-B14F-4D97-AF65-F5344CB8AC3E}">
        <p14:creationId xmlns="" xmlns:p14="http://schemas.microsoft.com/office/powerpoint/2010/main" val="235131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Глубокий </a:t>
            </a:r>
            <a:r>
              <a:rPr lang="ru-RU" dirty="0" err="1"/>
              <a:t>сверточный</a:t>
            </a:r>
            <a:r>
              <a:rPr lang="ru-RU" dirty="0"/>
              <a:t> </a:t>
            </a:r>
            <a:r>
              <a:rPr lang="ru-RU" dirty="0" err="1"/>
              <a:t>автокодер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Архитектура:</a:t>
            </a:r>
          </a:p>
          <a:p>
            <a:pPr lvl="1"/>
            <a:r>
              <a:rPr lang="ru-RU" dirty="0" err="1"/>
              <a:t>Энкодер</a:t>
            </a:r>
            <a:r>
              <a:rPr lang="ru-RU" dirty="0"/>
              <a:t>: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/>
              <a:t>Декодер:</a:t>
            </a:r>
          </a:p>
          <a:p>
            <a:pPr lvl="1"/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4605101"/>
            <a:ext cx="8496944" cy="176963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6677"/>
            <a:ext cx="8229600" cy="20893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Вариационный </a:t>
            </a:r>
            <a:r>
              <a:rPr lang="ru-RU" dirty="0" err="1"/>
              <a:t>автокодер</a:t>
            </a:r>
            <a:r>
              <a:rPr lang="ru-RU" dirty="0"/>
              <a:t> (</a:t>
            </a:r>
            <a:r>
              <a:rPr lang="en-US" dirty="0"/>
              <a:t>VAE)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Архитектура такая же, как и у глубокого </a:t>
            </a:r>
            <a:r>
              <a:rPr lang="ru-RU" dirty="0" err="1"/>
              <a:t>сверточного</a:t>
            </a:r>
            <a:r>
              <a:rPr lang="ru-RU" dirty="0"/>
              <a:t> </a:t>
            </a:r>
            <a:r>
              <a:rPr lang="ru-RU" dirty="0" err="1"/>
              <a:t>автокодера</a:t>
            </a:r>
            <a:r>
              <a:rPr lang="ru-RU" dirty="0"/>
              <a:t>. Отличается схема обучения:</a:t>
            </a:r>
          </a:p>
          <a:p>
            <a:pPr algn="just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15272"/>
            <a:ext cx="3600400" cy="36416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619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вариационный </a:t>
            </a:r>
            <a:r>
              <a:rPr lang="ru-RU" dirty="0" err="1"/>
              <a:t>автокодер</a:t>
            </a:r>
            <a:r>
              <a:rPr lang="ru-RU" dirty="0"/>
              <a:t> (</a:t>
            </a:r>
            <a:r>
              <a:rPr lang="en-US" dirty="0"/>
              <a:t>CVAE)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Архитектура и схема обучения такая же, как у вариационного </a:t>
            </a:r>
            <a:r>
              <a:rPr lang="ru-RU" dirty="0" err="1"/>
              <a:t>автокодера</a:t>
            </a:r>
            <a:r>
              <a:rPr lang="ru-RU" dirty="0"/>
              <a:t>, но на вход помимо самой картинки еще передается ее лейбл (к какому классу относится картинка).</a:t>
            </a:r>
          </a:p>
          <a:p>
            <a:endParaRPr lang="ru-RU" dirty="0"/>
          </a:p>
        </p:txBody>
      </p:sp>
      <p:pic>
        <p:nvPicPr>
          <p:cNvPr id="3074" name="Picture 2" descr="https://habrastorage.org/web/5aa/22a/e7f/5aa22ae7f85540b289c2f37fdafeb86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26764"/>
            <a:ext cx="3600400" cy="30994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17415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218351</TotalTime>
  <Words>602</Words>
  <Application>Microsoft Office PowerPoint</Application>
  <PresentationFormat>Экран (4:3)</PresentationFormat>
  <Paragraphs>143</Paragraphs>
  <Slides>26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Начальная</vt:lpstr>
      <vt:lpstr>Руководитель: Чуканов В.С.  Исполнитель: Денисов П.П. </vt:lpstr>
      <vt:lpstr>Генеративно-состязательные сети (ГСС)</vt:lpstr>
      <vt:lpstr>Автокодеры</vt:lpstr>
      <vt:lpstr>Автокодеры</vt:lpstr>
      <vt:lpstr>Идея</vt:lpstr>
      <vt:lpstr>Рассмотренные автокодеры</vt:lpstr>
      <vt:lpstr>Глубокий сверточный автокодер</vt:lpstr>
      <vt:lpstr>Вариационный автокодер (VAE)</vt:lpstr>
      <vt:lpstr>Условный вариационный автокодер (CVAE)</vt:lpstr>
      <vt:lpstr>Sliced Wasserstein Autoencoder (SWAE)</vt:lpstr>
      <vt:lpstr>Sliced Wasserstein Distance</vt:lpstr>
      <vt:lpstr>Процесс обучения</vt:lpstr>
      <vt:lpstr>Результаты обучения</vt:lpstr>
      <vt:lpstr>Результаты обучения</vt:lpstr>
      <vt:lpstr>Результаты обучения</vt:lpstr>
      <vt:lpstr>Результаты обучения</vt:lpstr>
      <vt:lpstr>Результаты обучения</vt:lpstr>
      <vt:lpstr>Результаты обучения</vt:lpstr>
      <vt:lpstr>Результаты обучения</vt:lpstr>
      <vt:lpstr>Результаты обучения</vt:lpstr>
      <vt:lpstr>Комбинация декодера и ГСС</vt:lpstr>
      <vt:lpstr>WGAN-GP</vt:lpstr>
      <vt:lpstr>WGAN-GP</vt:lpstr>
      <vt:lpstr>Результат обучения комбинации декодера CVAE и DCGAN</vt:lpstr>
      <vt:lpstr>Результат обучения комбинации декодера CVAE и DCGAN</vt:lpstr>
      <vt:lpstr>Заключение и План работ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User</cp:lastModifiedBy>
  <cp:revision>1350</cp:revision>
  <dcterms:created xsi:type="dcterms:W3CDTF">2012-06-29T11:30:28Z</dcterms:created>
  <dcterms:modified xsi:type="dcterms:W3CDTF">2020-03-23T10:40:19Z</dcterms:modified>
</cp:coreProperties>
</file>