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570" r:id="rId2"/>
    <p:sldId id="629" r:id="rId3"/>
    <p:sldId id="648" r:id="rId4"/>
    <p:sldId id="647" r:id="rId5"/>
    <p:sldId id="649" r:id="rId6"/>
    <p:sldId id="652" r:id="rId7"/>
    <p:sldId id="650" r:id="rId8"/>
    <p:sldId id="651" r:id="rId9"/>
    <p:sldId id="628" r:id="rId10"/>
    <p:sldId id="653" r:id="rId11"/>
    <p:sldId id="654" r:id="rId12"/>
    <p:sldId id="656" r:id="rId13"/>
    <p:sldId id="657" r:id="rId14"/>
    <p:sldId id="639" r:id="rId15"/>
    <p:sldId id="640" r:id="rId16"/>
    <p:sldId id="634" r:id="rId17"/>
    <p:sldId id="658" r:id="rId18"/>
    <p:sldId id="622" r:id="rId19"/>
    <p:sldId id="659" r:id="rId20"/>
    <p:sldId id="660" r:id="rId21"/>
    <p:sldId id="641" r:id="rId22"/>
    <p:sldId id="569" r:id="rId23"/>
    <p:sldId id="655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83" autoAdjust="0"/>
  </p:normalViewPr>
  <p:slideViewPr>
    <p:cSldViewPr>
      <p:cViewPr>
        <p:scale>
          <a:sx n="100" d="100"/>
          <a:sy n="100" d="100"/>
        </p:scale>
        <p:origin x="-1932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7E03-1613-4E9E-A7E4-3E4D90269F1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57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0711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DBD188-BED1-4886-9E59-E0CC76280C08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6C5-B470-4CA9-BE03-C3B96094F25A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A491-86F9-440A-848C-E38F10B44719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4596-0AD4-43AB-9D91-AC154A6A2215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C058EA-AE74-4A5D-8F0C-E9DE1DFC6AF6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3516-C24B-4BA4-9701-D4C356C345F1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62BF-5F72-46BB-BF5C-AAE2E3F9E819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A268-8BBB-48E1-98B7-5D27661798BD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FD96-4922-4750-BBEB-ABC583489F13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3649-A588-4AAB-B726-CBBCF6A35354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204E-7519-4CEA-A151-B05B13BE4806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296AF-285F-4E29-90A1-D94656E095CA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0028" TargetMode="External"/><Relationship Id="rId2" Type="http://schemas.openxmlformats.org/officeDocument/2006/relationships/hyperlink" Target="http://papers.nips.cc/paper/7240-gans-trained-by-a-two-time-scaleupdate-rule-converge-to-a-local-nashequilibrium.pdf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review.net/forum?id=H1xaJn05F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187451" y="1095376"/>
            <a:ext cx="6858000" cy="223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Cambria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Cambria" pitchFamily="18" charset="0"/>
              </a:rPr>
              <a:t>Ускорение обучения генеративных состязательных сетей</a:t>
            </a: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86267" y="1762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 err="1"/>
              <a:t>Чуканов</a:t>
            </a:r>
            <a:r>
              <a:rPr lang="ru-RU" dirty="0"/>
              <a:t> В.С. </a:t>
            </a:r>
            <a:br>
              <a:rPr lang="ru-RU" dirty="0"/>
            </a:br>
            <a:r>
              <a:rPr lang="ru-RU" dirty="0"/>
              <a:t>Исполнитель: Денисов П.П.</a:t>
            </a:r>
            <a:br>
              <a:rPr lang="ru-RU" dirty="0"/>
            </a:b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6A18D28-07FE-4153-8137-9C08B4B3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0232" y="5157192"/>
            <a:ext cx="1705000" cy="365760"/>
          </a:xfrm>
        </p:spPr>
        <p:txBody>
          <a:bodyPr/>
          <a:lstStyle/>
          <a:p>
            <a:fld id="{BD3664CD-45CF-4156-9C6C-7B30D687E7A3}" type="datetime1">
              <a:rPr lang="ru-RU" sz="2000" smtClean="0"/>
              <a:pPr/>
              <a:t>23.03.2020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2106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 выходных изображений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оценки выходных изображений генератора/декодера будет использоваться метрика </a:t>
            </a:r>
            <a:r>
              <a:rPr lang="en-US" i="1" dirty="0" smtClean="0"/>
              <a:t>FID (</a:t>
            </a:r>
            <a:r>
              <a:rPr lang="en-US" i="1" dirty="0" err="1" smtClean="0"/>
              <a:t>Frechet</a:t>
            </a:r>
            <a:r>
              <a:rPr lang="en-US" i="1" dirty="0" smtClean="0"/>
              <a:t> Inception Distance).</a:t>
            </a:r>
          </a:p>
          <a:p>
            <a:pPr algn="just"/>
            <a:r>
              <a:rPr lang="en-US" i="1" dirty="0" smtClean="0"/>
              <a:t>FID – </a:t>
            </a:r>
            <a:r>
              <a:rPr lang="ru-RU" dirty="0" smtClean="0"/>
              <a:t>является улучшением метрики </a:t>
            </a:r>
            <a:r>
              <a:rPr lang="en-US" i="1" dirty="0" smtClean="0"/>
              <a:t>IS (Inception Score), </a:t>
            </a:r>
            <a:r>
              <a:rPr lang="ru-RU" dirty="0" smtClean="0"/>
              <a:t>которая была введена в 2016 году.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Frechet</a:t>
            </a:r>
            <a:r>
              <a:rPr lang="en-US" dirty="0" smtClean="0"/>
              <a:t> Inception Distance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Общая формула: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pPr algn="just"/>
            <a:r>
              <a:rPr lang="ru-RU" dirty="0" smtClean="0"/>
              <a:t>Где,                          и                           - 2048-ми размерные активации</a:t>
            </a:r>
            <a:r>
              <a:rPr lang="en-US" dirty="0" smtClean="0"/>
              <a:t> </a:t>
            </a:r>
            <a:r>
              <a:rPr lang="ru-RU" dirty="0" smtClean="0"/>
              <a:t>слоя </a:t>
            </a:r>
            <a:r>
              <a:rPr lang="en-US" dirty="0" smtClean="0"/>
              <a:t>“</a:t>
            </a:r>
            <a:r>
              <a:rPr lang="en-US" i="1" dirty="0" smtClean="0"/>
              <a:t>pool3” </a:t>
            </a:r>
            <a:r>
              <a:rPr lang="ru-RU" dirty="0" err="1" smtClean="0"/>
              <a:t>предобученной</a:t>
            </a:r>
            <a:r>
              <a:rPr lang="ru-RU" dirty="0" smtClean="0"/>
              <a:t> на </a:t>
            </a:r>
            <a:r>
              <a:rPr lang="ru-RU" dirty="0" err="1" smtClean="0"/>
              <a:t>датасете</a:t>
            </a:r>
            <a:r>
              <a:rPr lang="ru-RU" dirty="0" smtClean="0"/>
              <a:t> </a:t>
            </a:r>
            <a:r>
              <a:rPr lang="en-US" i="1" dirty="0" err="1" smtClean="0"/>
              <a:t>ImageNet</a:t>
            </a:r>
            <a:r>
              <a:rPr lang="ru-RU" dirty="0" smtClean="0"/>
              <a:t> сети </a:t>
            </a:r>
            <a:r>
              <a:rPr lang="en-US" i="1" dirty="0" smtClean="0"/>
              <a:t>Inception-v3</a:t>
            </a:r>
            <a:r>
              <a:rPr lang="ru-RU" i="1" dirty="0" smtClean="0"/>
              <a:t> </a:t>
            </a:r>
            <a:r>
              <a:rPr lang="ru-RU" dirty="0" smtClean="0"/>
              <a:t>для реальных и сгенерированных данных соответственно. Метрика </a:t>
            </a:r>
            <a:r>
              <a:rPr lang="en-US" i="1" dirty="0" smtClean="0"/>
              <a:t>FID</a:t>
            </a:r>
            <a:r>
              <a:rPr lang="ru-RU" i="1" dirty="0" smtClean="0"/>
              <a:t> </a:t>
            </a:r>
            <a:r>
              <a:rPr lang="ru-RU" dirty="0" smtClean="0"/>
              <a:t>показывает оценку схожести двух активационных распределений. Чем она меньше, тем лучше качество.</a:t>
            </a:r>
            <a:endParaRPr lang="ru-RU" i="1" dirty="0" smtClean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919" y="1760612"/>
            <a:ext cx="6067425" cy="876300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0813" y="2708920"/>
            <a:ext cx="1743075" cy="409575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0957" y="2708920"/>
            <a:ext cx="1819275" cy="476250"/>
          </a:xfrm>
          <a:prstGeom prst="rect">
            <a:avLst/>
          </a:prstGeom>
          <a:noFill/>
        </p:spPr>
      </p:pic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для эксперимента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ГСС </a:t>
            </a:r>
            <a:r>
              <a:rPr lang="en-US" sz="2800" dirty="0" smtClean="0"/>
              <a:t>– </a:t>
            </a:r>
            <a:r>
              <a:rPr lang="en-US" sz="2800" i="1" dirty="0" smtClean="0"/>
              <a:t>WGAN-GP.</a:t>
            </a:r>
            <a:r>
              <a:rPr lang="ru-RU" sz="2800" i="1" dirty="0" smtClean="0"/>
              <a:t/>
            </a:r>
            <a:br>
              <a:rPr lang="ru-RU" sz="2800" i="1" dirty="0" smtClean="0"/>
            </a:br>
            <a:r>
              <a:rPr lang="ru-RU" sz="2800" dirty="0" smtClean="0"/>
              <a:t>Архитектура ГСС, представленная в 2017 году, являющаяся улучшение другой архитектуры – </a:t>
            </a:r>
            <a:r>
              <a:rPr lang="en-US" sz="2800" i="1" dirty="0" smtClean="0"/>
              <a:t>WGAN.</a:t>
            </a:r>
          </a:p>
          <a:p>
            <a:endParaRPr lang="en-US" sz="2800" i="1" dirty="0" smtClean="0"/>
          </a:p>
          <a:p>
            <a:r>
              <a:rPr lang="ru-RU" sz="2800" dirty="0" err="1" smtClean="0"/>
              <a:t>Автокодер</a:t>
            </a:r>
            <a:r>
              <a:rPr lang="ru-RU" sz="2800" dirty="0" smtClean="0"/>
              <a:t> – </a:t>
            </a:r>
            <a:r>
              <a:rPr lang="en-US" sz="2800" i="1" dirty="0" smtClean="0"/>
              <a:t>SWAE (Sliced Wasserstein </a:t>
            </a:r>
            <a:r>
              <a:rPr lang="en-US" sz="2800" i="1" dirty="0" err="1" smtClean="0"/>
              <a:t>Autoencoder</a:t>
            </a:r>
            <a:r>
              <a:rPr lang="en-US" sz="2800" i="1" dirty="0" smtClean="0"/>
              <a:t>)</a:t>
            </a:r>
            <a:r>
              <a:rPr lang="ru-RU" sz="2800" i="1" dirty="0" smtClean="0"/>
              <a:t/>
            </a:r>
            <a:br>
              <a:rPr lang="ru-RU" sz="2800" i="1" dirty="0" smtClean="0"/>
            </a:br>
            <a:r>
              <a:rPr lang="ru-RU" sz="2800" dirty="0" smtClean="0"/>
              <a:t>Эта архитектура, представленная в 2019 году, является улучшение обычного </a:t>
            </a:r>
            <a:r>
              <a:rPr lang="en-US" sz="2800" i="1" dirty="0" smtClean="0"/>
              <a:t>WAE.</a:t>
            </a:r>
          </a:p>
          <a:p>
            <a:endParaRPr lang="en-US" i="1" dirty="0" smtClean="0"/>
          </a:p>
          <a:p>
            <a:endParaRPr lang="ru-RU" i="1" dirty="0" smtClean="0"/>
          </a:p>
          <a:p>
            <a:endParaRPr lang="ru-RU" i="1" dirty="0" smtClean="0"/>
          </a:p>
          <a:p>
            <a:endParaRPr lang="ru-RU" i="1" dirty="0" smtClean="0"/>
          </a:p>
          <a:p>
            <a:endParaRPr lang="en-US" i="1" dirty="0" smtClean="0"/>
          </a:p>
          <a:p>
            <a:r>
              <a:rPr lang="en-US" sz="1400" dirty="0" smtClean="0"/>
              <a:t>(</a:t>
            </a:r>
            <a:r>
              <a:rPr lang="ru-RU" sz="1400" dirty="0" smtClean="0"/>
              <a:t>Все ссылки на источники будут в разделе «список литературы»)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для эксперимента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Архитектура генератора/декодера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just"/>
            <a:r>
              <a:rPr lang="ru-RU" dirty="0" smtClean="0"/>
              <a:t>Эта архитектура используется как в ГСС для генератора, так и в </a:t>
            </a:r>
            <a:r>
              <a:rPr lang="ru-RU" dirty="0" err="1" smtClean="0"/>
              <a:t>автокодере</a:t>
            </a:r>
            <a:r>
              <a:rPr lang="ru-RU" dirty="0" smtClean="0"/>
              <a:t> для декодера.</a:t>
            </a:r>
            <a:endParaRPr lang="ru-RU" dirty="0"/>
          </a:p>
        </p:txBody>
      </p:sp>
      <p:pic>
        <p:nvPicPr>
          <p:cNvPr id="6" name="Рисунок 5" descr="generator_decoder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3908"/>
            <a:ext cx="9144000" cy="20151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2B8678-5173-4EAF-8A04-6F68BDC4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Sliced Wasserstein Autoencoder (SWAE)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69AB2FC-8479-4A54-B548-CDCC288C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E374E55-057E-4BBC-B6B5-EDC1FC11ED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Расстояние </a:t>
            </a:r>
            <a:r>
              <a:rPr lang="ru-RU" dirty="0" err="1"/>
              <a:t>Вассерштейна</a:t>
            </a:r>
            <a:r>
              <a:rPr lang="ru-RU" dirty="0"/>
              <a:t> (</a:t>
            </a:r>
            <a:r>
              <a:rPr lang="en-US" dirty="0"/>
              <a:t>Wasserstein Distance)</a:t>
            </a:r>
          </a:p>
          <a:p>
            <a:pPr algn="just"/>
            <a:r>
              <a:rPr lang="en-US" dirty="0"/>
              <a:t>Sliced Wasserstein Distance – </a:t>
            </a:r>
            <a:r>
              <a:rPr lang="ru-RU" dirty="0"/>
              <a:t>разбиваем два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/>
              <a:t>мерных распределений на множество одномерных и сравниваем их друг с другом, используя </a:t>
            </a:r>
            <a:r>
              <a:rPr lang="en-US" dirty="0"/>
              <a:t>Wasserstein Distance </a:t>
            </a:r>
            <a:r>
              <a:rPr lang="ru-RU" dirty="0"/>
              <a:t>для одномерного случая</a:t>
            </a:r>
          </a:p>
        </p:txBody>
      </p:sp>
    </p:spTree>
    <p:extLst>
      <p:ext uri="{BB962C8B-B14F-4D97-AF65-F5344CB8AC3E}">
        <p14:creationId xmlns="" xmlns:p14="http://schemas.microsoft.com/office/powerpoint/2010/main" val="420565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0E552E-D62D-4720-BA49-AD8B5122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Sliced Wasserstein Distance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611DFF42-4422-4B02-9392-829907A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mc="http://schemas.openxmlformats.org/markup-compatibility/2006" xmlns:a16="http://schemas.microsoft.com/office/drawing/2014/main" id="{BA949765-C99F-4D14-996A-F36538EB5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blipFill>
            <a:blip r:embed="rId2" cstate="print"/>
            <a:stretch>
              <a:fillRect l="-667" t="-1111" r="-1333"/>
            </a:stretch>
          </a:blipFill>
        </p:spPr>
        <p:txBody>
          <a:bodyPr/>
          <a:lstStyle/>
          <a:p>
            <a:r>
              <a:rPr lang="ru-RU" dirty="0">
                <a:noFill/>
              </a:rPr>
              <a:t> 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5A5CAC3-1DB3-4BE1-9F97-24C04CAC0C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060848"/>
            <a:ext cx="7920880" cy="32188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007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Обучение всех </a:t>
            </a:r>
            <a:r>
              <a:rPr lang="ru-RU" dirty="0" smtClean="0"/>
              <a:t>сетей </a:t>
            </a:r>
            <a:r>
              <a:rPr lang="ru-RU" dirty="0"/>
              <a:t>происходило с использованием </a:t>
            </a:r>
            <a:r>
              <a:rPr lang="ru-RU" dirty="0" smtClean="0"/>
              <a:t>библиотек </a:t>
            </a:r>
            <a:r>
              <a:rPr lang="en-US" i="1" dirty="0" err="1" smtClean="0"/>
              <a:t>Keras</a:t>
            </a:r>
            <a:r>
              <a:rPr lang="ru-RU" i="1" dirty="0" smtClean="0"/>
              <a:t>/</a:t>
            </a:r>
            <a:r>
              <a:rPr lang="en-US" i="1" dirty="0" err="1" smtClean="0"/>
              <a:t>Tensorflow</a:t>
            </a:r>
            <a:r>
              <a:rPr lang="ru-RU" i="1" dirty="0" smtClean="0"/>
              <a:t>.</a:t>
            </a:r>
            <a:endParaRPr lang="en-US" i="1" dirty="0" smtClean="0"/>
          </a:p>
          <a:p>
            <a:pPr algn="just"/>
            <a:r>
              <a:rPr lang="ru-RU" dirty="0" smtClean="0"/>
              <a:t>Сначала обучается ГСС до состояния, в котором генератор выдает картинки, человеческим взглядом неотличимые от оригинальных. Считывается метрика </a:t>
            </a:r>
            <a:r>
              <a:rPr lang="en-US" i="1" dirty="0" smtClean="0"/>
              <a:t>FID</a:t>
            </a:r>
            <a:r>
              <a:rPr lang="ru-RU" i="1" dirty="0" smtClean="0"/>
              <a:t> (</a:t>
            </a:r>
            <a:r>
              <a:rPr lang="en-US" i="1" dirty="0" err="1" smtClean="0"/>
              <a:t>fid_gan</a:t>
            </a:r>
            <a:r>
              <a:rPr lang="en-US" i="1" dirty="0" smtClean="0"/>
              <a:t>), </a:t>
            </a:r>
            <a:r>
              <a:rPr lang="ru-RU" dirty="0" smtClean="0"/>
              <a:t>замеряется время, потраченное на обучение.</a:t>
            </a:r>
          </a:p>
          <a:p>
            <a:pPr algn="just"/>
            <a:r>
              <a:rPr lang="ru-RU" dirty="0" smtClean="0"/>
              <a:t>Дальше обучается </a:t>
            </a:r>
            <a:r>
              <a:rPr lang="ru-RU" dirty="0" err="1" smtClean="0"/>
              <a:t>автокодер</a:t>
            </a:r>
            <a:r>
              <a:rPr lang="ru-RU" dirty="0" smtClean="0"/>
              <a:t> до состояния, в котором метрика </a:t>
            </a:r>
            <a:r>
              <a:rPr lang="en-US" i="1" dirty="0" smtClean="0"/>
              <a:t>FID </a:t>
            </a:r>
            <a:r>
              <a:rPr lang="ru-RU" dirty="0" smtClean="0"/>
              <a:t>изображений, которые он генерирует, будет совпадать с </a:t>
            </a:r>
            <a:r>
              <a:rPr lang="en-US" i="1" dirty="0" err="1" smtClean="0"/>
              <a:t>fid_gan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Замеряется время.</a:t>
            </a:r>
            <a:endParaRPr lang="ru-RU" i="1" dirty="0"/>
          </a:p>
        </p:txBody>
      </p:sp>
    </p:spTree>
    <p:extLst>
      <p:ext uri="{BB962C8B-B14F-4D97-AF65-F5344CB8AC3E}">
        <p14:creationId xmlns="" xmlns:p14="http://schemas.microsoft.com/office/powerpoint/2010/main" val="358699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обучения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После стоятся комбинации </a:t>
            </a:r>
            <a:r>
              <a:rPr lang="ru-RU" dirty="0" err="1" smtClean="0"/>
              <a:t>предобученного</a:t>
            </a:r>
            <a:r>
              <a:rPr lang="ru-RU" dirty="0" smtClean="0"/>
              <a:t> декодера и ГСС, запускается обучение значения метрики </a:t>
            </a:r>
            <a:r>
              <a:rPr lang="en-US" i="1" dirty="0" err="1" smtClean="0"/>
              <a:t>fid_gan</a:t>
            </a:r>
            <a:r>
              <a:rPr lang="en-US" i="1" dirty="0" smtClean="0"/>
              <a:t>, </a:t>
            </a:r>
            <a:r>
              <a:rPr lang="ru-RU" dirty="0" smtClean="0"/>
              <a:t>замеряется время, человеческим взглядом сравниваются </a:t>
            </a:r>
            <a:r>
              <a:rPr lang="ru-RU" dirty="0" err="1" smtClean="0"/>
              <a:t>нагенерированные</a:t>
            </a:r>
            <a:r>
              <a:rPr lang="ru-RU" dirty="0" smtClean="0"/>
              <a:t> изображения с оригинальными.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smtClean="0"/>
              <a:t>обучения, </a:t>
            </a:r>
            <a:r>
              <a:rPr lang="en-US" i="1" dirty="0" smtClean="0"/>
              <a:t>WGAN-GP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7" name="Содержимое 3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ru-RU" sz="23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1484784"/>
            <a:ext cx="38884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Изображения, которые выдает ГАН после обучения.</a:t>
            </a:r>
          </a:p>
          <a:p>
            <a:r>
              <a:rPr lang="ru-RU" sz="2600" dirty="0" smtClean="0"/>
              <a:t>Обучался </a:t>
            </a:r>
            <a:r>
              <a:rPr lang="en-US" sz="2600" dirty="0" smtClean="0"/>
              <a:t>~</a:t>
            </a:r>
            <a:r>
              <a:rPr lang="ru-RU" sz="2600" dirty="0" smtClean="0"/>
              <a:t>13,5</a:t>
            </a:r>
            <a:r>
              <a:rPr lang="en-US" sz="2600" dirty="0" smtClean="0"/>
              <a:t> </a:t>
            </a:r>
            <a:r>
              <a:rPr lang="ru-RU" sz="2600" dirty="0" smtClean="0"/>
              <a:t>часов.</a:t>
            </a:r>
            <a:br>
              <a:rPr lang="ru-RU" sz="2600" dirty="0" smtClean="0"/>
            </a:br>
            <a:r>
              <a:rPr lang="ru-RU" sz="2600" dirty="0" smtClean="0"/>
              <a:t>Значение метрики, которое удалось достичь</a:t>
            </a:r>
            <a:r>
              <a:rPr lang="en-US" sz="2600" dirty="0" smtClean="0"/>
              <a:t>:</a:t>
            </a:r>
          </a:p>
          <a:p>
            <a:r>
              <a:rPr lang="en-US" sz="2600" i="1" dirty="0" err="1" smtClean="0"/>
              <a:t>Fid_gan</a:t>
            </a:r>
            <a:r>
              <a:rPr lang="en-US" sz="2600" i="1" dirty="0" smtClean="0"/>
              <a:t> = 0,44</a:t>
            </a:r>
            <a:endParaRPr lang="ru-RU" sz="2600" i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636" y="1484784"/>
            <a:ext cx="4338388" cy="4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обучения</a:t>
            </a:r>
            <a:r>
              <a:rPr lang="en-US" dirty="0" smtClean="0"/>
              <a:t>, </a:t>
            </a:r>
            <a:r>
              <a:rPr lang="en-US" i="1" dirty="0" smtClean="0"/>
              <a:t>WGAN-GP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Графики функций потерь:</a:t>
            </a:r>
            <a:endParaRPr lang="ru-RU" dirty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916832"/>
            <a:ext cx="4182606" cy="407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14" y="1940584"/>
            <a:ext cx="4160586" cy="400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Генеративно-состязательные</a:t>
            </a:r>
            <a:r>
              <a:rPr lang="ru-RU" dirty="0"/>
              <a:t> сети </a:t>
            </a:r>
            <a:r>
              <a:rPr lang="ru-RU" dirty="0" smtClean="0"/>
              <a:t>(ГСС)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ГСС </a:t>
            </a:r>
            <a:r>
              <a:rPr lang="ru-RU" dirty="0" smtClean="0"/>
              <a:t>– алгоритм машинного обучения без учителя, построенный на комбинации из двух нейронных сетей – генератора и дискриминатора.</a:t>
            </a:r>
            <a:endParaRPr lang="ru-RU" dirty="0"/>
          </a:p>
        </p:txBody>
      </p:sp>
      <p:pic>
        <p:nvPicPr>
          <p:cNvPr id="1030" name="Picture 6" descr="https://neurohive.io/wp-content/uploads/2018/08/GANs-570x2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87" y="2785466"/>
            <a:ext cx="7077626" cy="30918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1532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обучения, </a:t>
            </a:r>
            <a:r>
              <a:rPr lang="en-US" i="1" dirty="0" smtClean="0"/>
              <a:t>WGAN-GP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График метрики </a:t>
            </a:r>
            <a:r>
              <a:rPr lang="en-US" i="1" dirty="0" smtClean="0"/>
              <a:t>FID</a:t>
            </a:r>
            <a:endParaRPr lang="ru-RU" i="1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72816"/>
            <a:ext cx="4387304" cy="438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02DFEE-3DD7-42B4-ACCD-30677C4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smtClean="0"/>
              <a:t>обучения</a:t>
            </a:r>
            <a:r>
              <a:rPr lang="en-US" dirty="0" smtClean="0"/>
              <a:t>, </a:t>
            </a:r>
            <a:r>
              <a:rPr lang="en-US" i="1" dirty="0" smtClean="0"/>
              <a:t>SWAE</a:t>
            </a:r>
            <a:endParaRPr lang="ru-RU" i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CFF141A9-D8B1-4DAE-A521-F4EF94D1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18BBA32-2202-47B3-BC24-51D1CB78DD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6054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 на будущее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Обучить </a:t>
            </a:r>
            <a:r>
              <a:rPr lang="ru-RU" dirty="0" err="1" smtClean="0"/>
              <a:t>автокодер</a:t>
            </a:r>
            <a:r>
              <a:rPr lang="ru-RU" dirty="0" smtClean="0"/>
              <a:t> до нужного состояния.</a:t>
            </a:r>
          </a:p>
          <a:p>
            <a:pPr algn="just"/>
            <a:r>
              <a:rPr lang="ru-RU" dirty="0" smtClean="0"/>
              <a:t>Внедрить </a:t>
            </a:r>
            <a:r>
              <a:rPr lang="ru-RU" dirty="0" err="1" smtClean="0"/>
              <a:t>предобученный</a:t>
            </a:r>
            <a:r>
              <a:rPr lang="ru-RU" dirty="0" smtClean="0"/>
              <a:t> в </a:t>
            </a:r>
            <a:r>
              <a:rPr lang="ru-RU" dirty="0" err="1" smtClean="0"/>
              <a:t>автокодер</a:t>
            </a:r>
            <a:r>
              <a:rPr lang="ru-RU" dirty="0" smtClean="0"/>
              <a:t> и получить ускорение во времени обучения модели.</a:t>
            </a:r>
            <a:endParaRPr lang="ru-RU" dirty="0" smtClean="0"/>
          </a:p>
          <a:p>
            <a:pPr algn="just"/>
            <a:r>
              <a:rPr lang="ru-RU" dirty="0" smtClean="0"/>
              <a:t>Собрать </a:t>
            </a:r>
            <a:r>
              <a:rPr lang="ru-RU" dirty="0"/>
              <a:t>статистику по обучению </a:t>
            </a:r>
            <a:r>
              <a:rPr lang="ru-RU" dirty="0" err="1" smtClean="0"/>
              <a:t>автокодеров</a:t>
            </a:r>
            <a:r>
              <a:rPr lang="ru-RU" dirty="0" smtClean="0"/>
              <a:t>/ГСС.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4246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100" i="1" dirty="0" err="1" smtClean="0"/>
              <a:t>Frechet</a:t>
            </a:r>
            <a:r>
              <a:rPr lang="en-US" sz="1100" i="1" dirty="0" smtClean="0"/>
              <a:t> Inception Distance - </a:t>
            </a:r>
            <a:r>
              <a:rPr lang="de-DE" sz="1100" dirty="0" err="1" smtClean="0"/>
              <a:t>Heusel</a:t>
            </a:r>
            <a:r>
              <a:rPr lang="de-DE" sz="1100" dirty="0" smtClean="0"/>
              <a:t>, M., Ramsauer, H., </a:t>
            </a:r>
            <a:r>
              <a:rPr lang="de-DE" sz="1100" dirty="0" err="1" smtClean="0"/>
              <a:t>Unterthiner</a:t>
            </a:r>
            <a:r>
              <a:rPr lang="de-DE" sz="1100" dirty="0" smtClean="0"/>
              <a:t>, T., </a:t>
            </a:r>
            <a:r>
              <a:rPr lang="de-DE" sz="1100" dirty="0" err="1" smtClean="0"/>
              <a:t>Nessler</a:t>
            </a:r>
            <a:r>
              <a:rPr lang="de-DE" sz="1100" dirty="0" smtClean="0"/>
              <a:t>, B.,</a:t>
            </a:r>
            <a:r>
              <a:rPr lang="ru-RU" sz="1100" dirty="0" smtClean="0"/>
              <a:t> </a:t>
            </a:r>
            <a:r>
              <a:rPr lang="en-US" sz="1100" dirty="0" smtClean="0"/>
              <a:t>and </a:t>
            </a:r>
            <a:r>
              <a:rPr lang="en-US" sz="1100" dirty="0" err="1" smtClean="0"/>
              <a:t>Hochreiter</a:t>
            </a:r>
            <a:r>
              <a:rPr lang="en-US" sz="1100" dirty="0" smtClean="0"/>
              <a:t>, S. GANs Trained by a Two Time-Scale</a:t>
            </a:r>
            <a:r>
              <a:rPr lang="ru-RU" sz="1100" dirty="0" smtClean="0"/>
              <a:t> </a:t>
            </a:r>
            <a:r>
              <a:rPr lang="en-US" sz="1100" dirty="0" smtClean="0"/>
              <a:t>Update Rule Converge to a Local Nash Equilibrium.</a:t>
            </a:r>
            <a:r>
              <a:rPr lang="ru-RU" sz="1100" dirty="0" smtClean="0"/>
              <a:t> </a:t>
            </a:r>
            <a:r>
              <a:rPr lang="en-US" sz="1100" dirty="0" smtClean="0"/>
              <a:t>In </a:t>
            </a:r>
            <a:r>
              <a:rPr lang="en-US" sz="1100" dirty="0" err="1" smtClean="0"/>
              <a:t>Guyon</a:t>
            </a:r>
            <a:r>
              <a:rPr lang="en-US" sz="1100" dirty="0" smtClean="0"/>
              <a:t>, I., </a:t>
            </a:r>
            <a:r>
              <a:rPr lang="en-US" sz="1100" dirty="0" err="1" smtClean="0"/>
              <a:t>Luxburg</a:t>
            </a:r>
            <a:r>
              <a:rPr lang="en-US" sz="1100" dirty="0" smtClean="0"/>
              <a:t>, U. V., </a:t>
            </a:r>
            <a:r>
              <a:rPr lang="en-US" sz="1100" dirty="0" err="1" smtClean="0"/>
              <a:t>Bengio</a:t>
            </a:r>
            <a:r>
              <a:rPr lang="en-US" sz="1100" dirty="0" smtClean="0"/>
              <a:t>, S., Wallach, H.,</a:t>
            </a:r>
            <a:r>
              <a:rPr lang="ru-RU" sz="1100" dirty="0" smtClean="0"/>
              <a:t> </a:t>
            </a:r>
            <a:r>
              <a:rPr lang="en-US" sz="1100" dirty="0" smtClean="0"/>
              <a:t>Fergus, R., </a:t>
            </a:r>
            <a:r>
              <a:rPr lang="en-US" sz="1100" dirty="0" err="1" smtClean="0"/>
              <a:t>Vishwanathan</a:t>
            </a:r>
            <a:r>
              <a:rPr lang="en-US" sz="1100" dirty="0" smtClean="0"/>
              <a:t>, S., and Garnett, R. (eds.),</a:t>
            </a:r>
            <a:r>
              <a:rPr lang="ru-RU" sz="1100" dirty="0" smtClean="0"/>
              <a:t> </a:t>
            </a:r>
            <a:r>
              <a:rPr lang="en-US" sz="1100" dirty="0" smtClean="0"/>
              <a:t>Advances in Neural Information Processing Systems</a:t>
            </a:r>
            <a:r>
              <a:rPr lang="ru-RU" sz="1100" dirty="0" smtClean="0"/>
              <a:t> </a:t>
            </a:r>
            <a:r>
              <a:rPr lang="fr-FR" sz="1100" dirty="0" smtClean="0"/>
              <a:t>30, pp. 6626–6637. Curran Associates, Inc., 2017.</a:t>
            </a:r>
            <a:r>
              <a:rPr lang="ru-RU" sz="1100" dirty="0" smtClean="0"/>
              <a:t> </a:t>
            </a:r>
            <a:r>
              <a:rPr lang="en-US" sz="1100" dirty="0" smtClean="0"/>
              <a:t>URL </a:t>
            </a:r>
            <a:r>
              <a:rPr lang="en-US" sz="1100" dirty="0" smtClean="0">
                <a:solidFill>
                  <a:srgbClr val="001473"/>
                </a:solidFill>
                <a:latin typeface="NimbusMonL-Regu"/>
                <a:hlinkClick r:id="rId2"/>
              </a:rPr>
              <a:t>http://papers.nips.cc/paper/7240-gans-trained-by-a-two-time-scaleupdate-rule-converge-to-a-local-nashequilibrium.pdf</a:t>
            </a:r>
            <a:r>
              <a:rPr lang="en-US" sz="1100" dirty="0" smtClean="0">
                <a:solidFill>
                  <a:srgbClr val="000000"/>
                </a:solidFill>
                <a:latin typeface="NimbusRomNo9L-Regu"/>
                <a:hlinkClick r:id="rId2"/>
              </a:rPr>
              <a:t>.</a:t>
            </a:r>
            <a:endParaRPr lang="ru-RU" sz="1100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en-US" sz="1100" i="1" dirty="0" smtClean="0">
                <a:solidFill>
                  <a:srgbClr val="000000"/>
                </a:solidFill>
                <a:latin typeface="NimbusRomNo9L-Regu"/>
              </a:rPr>
              <a:t>WGAN-GP</a:t>
            </a:r>
            <a:r>
              <a:rPr lang="en-US" sz="1100" dirty="0" smtClean="0">
                <a:solidFill>
                  <a:srgbClr val="000000"/>
                </a:solidFill>
                <a:latin typeface="NimbusRomNo9L-Regu"/>
              </a:rPr>
              <a:t> - </a:t>
            </a:r>
            <a:r>
              <a:rPr lang="en-US" sz="1100" dirty="0" err="1" smtClean="0"/>
              <a:t>Ishaan</a:t>
            </a:r>
            <a:r>
              <a:rPr lang="en-US" sz="1100" dirty="0" smtClean="0"/>
              <a:t> </a:t>
            </a:r>
            <a:r>
              <a:rPr lang="en-US" sz="1100" dirty="0" err="1" smtClean="0"/>
              <a:t>Gulrajani</a:t>
            </a:r>
            <a:r>
              <a:rPr lang="en-US" sz="1100" dirty="0" smtClean="0"/>
              <a:t>, </a:t>
            </a:r>
            <a:r>
              <a:rPr lang="en-US" sz="1100" dirty="0" err="1" smtClean="0"/>
              <a:t>Faruk</a:t>
            </a:r>
            <a:r>
              <a:rPr lang="en-US" sz="1100" dirty="0" smtClean="0"/>
              <a:t> Ahmed, Martin </a:t>
            </a:r>
            <a:r>
              <a:rPr lang="en-US" sz="1100" dirty="0" err="1" smtClean="0"/>
              <a:t>Arjovsky</a:t>
            </a:r>
            <a:r>
              <a:rPr lang="en-US" sz="1100" dirty="0" smtClean="0"/>
              <a:t>, Vincent </a:t>
            </a:r>
            <a:r>
              <a:rPr lang="en-US" sz="1100" dirty="0" err="1" smtClean="0"/>
              <a:t>Dumoulin</a:t>
            </a:r>
            <a:r>
              <a:rPr lang="en-US" sz="1100" dirty="0" smtClean="0"/>
              <a:t>, Aaron </a:t>
            </a:r>
            <a:r>
              <a:rPr lang="en-US" sz="1100" dirty="0" err="1" smtClean="0"/>
              <a:t>Courville</a:t>
            </a:r>
            <a:r>
              <a:rPr lang="en-US" sz="1100" dirty="0" smtClean="0"/>
              <a:t>, Improved Training of Wasserstein GANs, </a:t>
            </a:r>
            <a:r>
              <a:rPr lang="en-US" sz="1100" dirty="0" smtClean="0">
                <a:solidFill>
                  <a:srgbClr val="000000"/>
                </a:solidFill>
                <a:latin typeface="NimbusRomNo9L-Regu"/>
                <a:hlinkClick r:id="rId3"/>
              </a:rPr>
              <a:t>https://arxiv.org/pdf/1704.00028</a:t>
            </a:r>
            <a:endParaRPr lang="en-US" sz="1100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en-US" sz="1100" i="1" dirty="0" smtClean="0">
                <a:solidFill>
                  <a:srgbClr val="000000"/>
                </a:solidFill>
                <a:latin typeface="NimbusRomNo9L-Regu"/>
              </a:rPr>
              <a:t>SWAE - </a:t>
            </a:r>
            <a:r>
              <a:rPr lang="en-US" sz="1100" dirty="0" err="1" smtClean="0">
                <a:solidFill>
                  <a:srgbClr val="000000"/>
                </a:solidFill>
                <a:latin typeface="NimbusRomNo9L-Regu"/>
              </a:rPr>
              <a:t>Soheil</a:t>
            </a:r>
            <a:r>
              <a:rPr lang="en-US" sz="1100" dirty="0" smtClean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NimbusRomNo9L-Regu"/>
              </a:rPr>
              <a:t>Kolouri</a:t>
            </a:r>
            <a:r>
              <a:rPr lang="en-US" sz="1100" dirty="0" smtClean="0">
                <a:solidFill>
                  <a:srgbClr val="000000"/>
                </a:solidFill>
                <a:latin typeface="NimbusRomNo9L-Regu"/>
              </a:rPr>
              <a:t>, Phillip E. Pope, Charles E. Martin, Gustavo K. Rohde, Sliced Wasserstein </a:t>
            </a:r>
            <a:r>
              <a:rPr lang="en-US" sz="1100" dirty="0" err="1" smtClean="0">
                <a:solidFill>
                  <a:srgbClr val="000000"/>
                </a:solidFill>
                <a:latin typeface="NimbusRomNo9L-Regu"/>
              </a:rPr>
              <a:t>Autoencoders</a:t>
            </a:r>
            <a:r>
              <a:rPr lang="en-US" sz="1100" dirty="0" smtClean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1100" dirty="0" smtClean="0">
                <a:solidFill>
                  <a:srgbClr val="000000"/>
                </a:solidFill>
                <a:latin typeface="NimbusRomNo9L-Regu"/>
                <a:hlinkClick r:id="rId4"/>
              </a:rPr>
              <a:t>https://openreview.net/forum?id=H1xaJn05FQ</a:t>
            </a:r>
            <a:endParaRPr lang="ru-RU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ГСС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Дискриминатор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43010" name="AutoShape 2" descr="A diagram of a generative adversarial network. At the center of the&#10;          diagram is a box labeled 'discriminator'. Two branches feed into this&#10;          box from the left.  The top branch starts at the upper left of the&#10;          diagram with a box labeled 'real world images'. An arrow leads&#10;          from this cylinder to a box labeled 'Sample'. An arrow from the box&#10;          labeled 'Sample' feeds into the 'Discriminator' box. The bottom branch&#10;          feeds into the 'Discriminator' box starting with a box labeled 'Random&#10;          Input'. An arrow leads from the 'Random Input' box to a box labeled&#10;          'Generator'. An arrow leads from the 'Generator' box to a second&#10;          'Sample' box. An arrow leads from the 'Sample' box to the&#10;          'Discriminator box. On the right side of the Discriminator&#10;          box, two arrows lead to two&#10;          boxes on the right side of the diagram. One arrow leads to a box&#10;          labeled 'Discriminator loss'. The other arrow leads to a box labeled&#10;          'Generator loss'. A yellow box labeled with a left-pointing arrow and&#10;          the word 'Backpropagation' is drawn around the&#10;          discriminator box and the discriminator loss box to&#10;          indicate that backpropagation operates on the portion of the&#10;          system enclosed in the yellow box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 descr="gan_diagram_discrimin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412776"/>
            <a:ext cx="5535179" cy="2447549"/>
          </a:xfrm>
          <a:prstGeom prst="rect">
            <a:avLst/>
          </a:prstGeom>
        </p:spPr>
      </p:pic>
      <p:pic>
        <p:nvPicPr>
          <p:cNvPr id="7" name="Рисунок 6" descr="gan_diagram_genera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4077072"/>
            <a:ext cx="5498603" cy="25542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ГСС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Априорная вероятность шума – </a:t>
            </a:r>
            <a:endParaRPr lang="en-US" dirty="0" smtClean="0"/>
          </a:p>
          <a:p>
            <a:r>
              <a:rPr lang="ru-RU" dirty="0" smtClean="0"/>
              <a:t>Генератор – </a:t>
            </a:r>
          </a:p>
          <a:p>
            <a:r>
              <a:rPr lang="ru-RU" dirty="0" smtClean="0"/>
              <a:t>Дискриминатор – </a:t>
            </a:r>
          </a:p>
          <a:p>
            <a:pPr algn="just"/>
            <a:r>
              <a:rPr lang="ru-RU" dirty="0" smtClean="0"/>
              <a:t>Во время обучения дискриминатора стараемся максимизировать вероятность правильной идентификации.</a:t>
            </a:r>
          </a:p>
          <a:p>
            <a:pPr algn="just"/>
            <a:r>
              <a:rPr lang="ru-RU" dirty="0" smtClean="0"/>
              <a:t>Во время обучения генератора пытаемся минимизировать </a:t>
            </a:r>
          </a:p>
          <a:p>
            <a:endParaRPr lang="ru-RU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6875" y="1268760"/>
            <a:ext cx="695325" cy="40957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1772816"/>
            <a:ext cx="1028700" cy="44767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276872"/>
            <a:ext cx="1076325" cy="40957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04" y="5157192"/>
            <a:ext cx="8982075" cy="619125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4293096"/>
            <a:ext cx="2381250" cy="60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ГСС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Интуитивно обучение выглядит следующим образом: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Синяя линия – дискриминирующее распределение.</a:t>
            </a:r>
          </a:p>
          <a:p>
            <a:pPr algn="just"/>
            <a:r>
              <a:rPr lang="ru-RU" dirty="0" smtClean="0"/>
              <a:t>Черная линия – распределение тренировочного сета.</a:t>
            </a:r>
          </a:p>
          <a:p>
            <a:pPr algn="just"/>
            <a:r>
              <a:rPr lang="ru-RU" dirty="0" smtClean="0"/>
              <a:t>Зеленая линия – распределение генератора.</a:t>
            </a:r>
            <a:endParaRPr lang="ru-RU" dirty="0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62484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ГСС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i="1" dirty="0" smtClean="0"/>
              <a:t>Non-convergence – </a:t>
            </a:r>
            <a:r>
              <a:rPr lang="ru-RU" dirty="0" err="1" smtClean="0"/>
              <a:t>несходимость</a:t>
            </a:r>
            <a:r>
              <a:rPr lang="ru-RU" dirty="0" smtClean="0"/>
              <a:t>, параметры модели дестабилизируются и не сходятся.</a:t>
            </a:r>
          </a:p>
          <a:p>
            <a:pPr algn="just"/>
            <a:r>
              <a:rPr lang="en-US" i="1" dirty="0" smtClean="0"/>
              <a:t>Mode collapse – </a:t>
            </a:r>
            <a:r>
              <a:rPr lang="ru-RU" dirty="0" smtClean="0"/>
              <a:t>схлопывание мод распределения, генератор «</a:t>
            </a:r>
            <a:r>
              <a:rPr lang="ru-RU" dirty="0" err="1" smtClean="0"/>
              <a:t>коллапсирует</a:t>
            </a:r>
            <a:r>
              <a:rPr lang="ru-RU" dirty="0" smtClean="0"/>
              <a:t>», т.е выдает ограниченное количество разных образцов.</a:t>
            </a:r>
          </a:p>
          <a:p>
            <a:pPr algn="just"/>
            <a:r>
              <a:rPr lang="en-US" i="1" dirty="0" smtClean="0"/>
              <a:t>D</a:t>
            </a:r>
            <a:r>
              <a:rPr lang="ru-RU" i="1" dirty="0" err="1" smtClean="0"/>
              <a:t>iminished</a:t>
            </a:r>
            <a:r>
              <a:rPr lang="ru-RU" i="1" dirty="0" smtClean="0"/>
              <a:t> </a:t>
            </a:r>
            <a:r>
              <a:rPr lang="ru-RU" i="1" dirty="0" err="1" smtClean="0"/>
              <a:t>gradien</a:t>
            </a:r>
            <a:r>
              <a:rPr lang="en-US" i="1" dirty="0" smtClean="0"/>
              <a:t>t – </a:t>
            </a:r>
            <a:r>
              <a:rPr lang="ru-RU" dirty="0" smtClean="0"/>
              <a:t>исчезающий градиент</a:t>
            </a:r>
            <a:r>
              <a:rPr lang="en-US" dirty="0" smtClean="0"/>
              <a:t>, </a:t>
            </a:r>
            <a:r>
              <a:rPr lang="ru-RU" dirty="0" smtClean="0"/>
              <a:t>дискриминатор становится слишком "сильным", а градиент генератора исчезает и обучение не происходит.</a:t>
            </a:r>
          </a:p>
          <a:p>
            <a:pPr algn="just"/>
            <a:r>
              <a:rPr lang="en-US" i="1" dirty="0" err="1" smtClean="0"/>
              <a:t>Hyperparameters</a:t>
            </a:r>
            <a:r>
              <a:rPr lang="en-US" i="1" dirty="0" smtClean="0"/>
              <a:t> sensitivity – </a:t>
            </a:r>
            <a:r>
              <a:rPr lang="ru-RU" dirty="0" smtClean="0"/>
              <a:t>высокая чувствительность к </a:t>
            </a:r>
            <a:r>
              <a:rPr lang="ru-RU" dirty="0" err="1" smtClean="0"/>
              <a:t>гиперпараметрам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Автокодеры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err="1" smtClean="0"/>
              <a:t>Автокодеры</a:t>
            </a:r>
            <a:r>
              <a:rPr lang="ru-RU" dirty="0" smtClean="0"/>
              <a:t> – нейронные сети прямого распространения, которые восстанавливают входной сигнал на выходе.</a:t>
            </a:r>
            <a:endParaRPr lang="ru-RU" dirty="0"/>
          </a:p>
        </p:txBody>
      </p:sp>
      <p:pic>
        <p:nvPicPr>
          <p:cNvPr id="45058" name="Picture 2" descr="https://habrastorage.org/web/cf6/228/613/cf6228613fdc4f8fb819cbd41bb677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564904"/>
            <a:ext cx="3789312" cy="3568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Автокодеры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err="1" smtClean="0"/>
              <a:t>Автокодеры</a:t>
            </a:r>
            <a:r>
              <a:rPr lang="ru-RU" dirty="0" smtClean="0"/>
              <a:t> состоят из двух частей: </a:t>
            </a:r>
            <a:r>
              <a:rPr lang="ru-RU" dirty="0" err="1" smtClean="0"/>
              <a:t>энкодера</a:t>
            </a:r>
            <a:r>
              <a:rPr lang="ru-RU" dirty="0" smtClean="0"/>
              <a:t> </a:t>
            </a:r>
            <a:r>
              <a:rPr lang="en-US" i="1" dirty="0" smtClean="0"/>
              <a:t>g</a:t>
            </a:r>
            <a:r>
              <a:rPr lang="ru-RU" dirty="0" smtClean="0"/>
              <a:t> и декодера </a:t>
            </a:r>
            <a:r>
              <a:rPr lang="en-US" i="1" dirty="0" smtClean="0"/>
              <a:t>f</a:t>
            </a:r>
            <a:r>
              <a:rPr lang="ru-RU" dirty="0" smtClean="0"/>
              <a:t>. </a:t>
            </a:r>
            <a:r>
              <a:rPr lang="ru-RU" dirty="0" err="1" smtClean="0"/>
              <a:t>Энкодер</a:t>
            </a:r>
            <a:r>
              <a:rPr lang="ru-RU" dirty="0" smtClean="0"/>
              <a:t> переводит входной сигнал в его представление (</a:t>
            </a:r>
            <a:r>
              <a:rPr lang="ru-RU" i="1" dirty="0" smtClean="0"/>
              <a:t>код</a:t>
            </a:r>
            <a:r>
              <a:rPr lang="ru-RU" dirty="0" smtClean="0"/>
              <a:t>): </a:t>
            </a:r>
            <a:r>
              <a:rPr lang="en-US" i="1" dirty="0" smtClean="0"/>
              <a:t>h = g(x)</a:t>
            </a:r>
            <a:r>
              <a:rPr lang="ru-RU" dirty="0" smtClean="0"/>
              <a:t>, а декодер восстанавливает сигнал по его </a:t>
            </a:r>
            <a:r>
              <a:rPr lang="ru-RU" i="1" dirty="0" smtClean="0"/>
              <a:t>коду</a:t>
            </a:r>
            <a:r>
              <a:rPr lang="ru-RU" dirty="0" smtClean="0"/>
              <a:t>: </a:t>
            </a:r>
            <a:r>
              <a:rPr lang="en-US" i="1" dirty="0" smtClean="0"/>
              <a:t>x = f(h)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err="1" smtClean="0"/>
              <a:t>Автоэнкодер</a:t>
            </a:r>
            <a:r>
              <a:rPr lang="ru-RU" dirty="0" smtClean="0"/>
              <a:t>, изменяя </a:t>
            </a:r>
            <a:r>
              <a:rPr lang="en-US" i="1" dirty="0" smtClean="0"/>
              <a:t>f</a:t>
            </a:r>
            <a:r>
              <a:rPr lang="ru-RU" dirty="0" smtClean="0"/>
              <a:t> и </a:t>
            </a:r>
            <a:r>
              <a:rPr lang="en-US" i="1" dirty="0" smtClean="0"/>
              <a:t>g</a:t>
            </a:r>
            <a:r>
              <a:rPr lang="ru-RU" dirty="0" smtClean="0"/>
              <a:t>, стремится выучить тождественную функцию </a:t>
            </a:r>
            <a:r>
              <a:rPr lang="en-US" i="1" dirty="0" smtClean="0"/>
              <a:t>x = f(g(x))</a:t>
            </a:r>
            <a:r>
              <a:rPr lang="ru-RU" dirty="0" smtClean="0"/>
              <a:t>, </a:t>
            </a:r>
            <a:r>
              <a:rPr lang="ru-RU" dirty="0" err="1" smtClean="0"/>
              <a:t>минимизируя</a:t>
            </a:r>
            <a:r>
              <a:rPr lang="ru-RU" dirty="0" smtClean="0"/>
              <a:t> какой-то функционал ошибки</a:t>
            </a:r>
            <a:r>
              <a:rPr lang="en-US" dirty="0" smtClean="0"/>
              <a:t>:</a:t>
            </a:r>
            <a:endParaRPr lang="ru-RU" i="1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4293096"/>
            <a:ext cx="2828925" cy="600075"/>
          </a:xfrm>
          <a:prstGeom prst="rect">
            <a:avLst/>
          </a:prstGeom>
          <a:noFill/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1057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ГСС</a:t>
            </a:r>
            <a:r>
              <a:rPr lang="en-US" dirty="0"/>
              <a:t> </a:t>
            </a:r>
            <a:r>
              <a:rPr lang="ru-RU" dirty="0"/>
              <a:t>требуют </a:t>
            </a:r>
            <a:r>
              <a:rPr lang="ru-RU" dirty="0" smtClean="0"/>
              <a:t>очень много </a:t>
            </a:r>
            <a:r>
              <a:rPr lang="ru-RU" dirty="0"/>
              <a:t>времени на тренировку</a:t>
            </a:r>
            <a:r>
              <a:rPr lang="ru-RU" dirty="0" smtClean="0"/>
              <a:t>.</a:t>
            </a:r>
          </a:p>
          <a:p>
            <a:pPr algn="just"/>
            <a:r>
              <a:rPr lang="ru-RU" dirty="0" err="1" smtClean="0"/>
              <a:t>Автокодеры</a:t>
            </a:r>
            <a:r>
              <a:rPr lang="ru-RU" dirty="0" smtClean="0"/>
              <a:t>, по </a:t>
            </a:r>
            <a:r>
              <a:rPr lang="ru-RU" dirty="0" err="1" smtClean="0"/>
              <a:t>сранению</a:t>
            </a:r>
            <a:r>
              <a:rPr lang="ru-RU" dirty="0" smtClean="0"/>
              <a:t> с ГСС, обучаются быстрее.</a:t>
            </a:r>
            <a:endParaRPr lang="ru-RU" dirty="0"/>
          </a:p>
          <a:p>
            <a:pPr algn="just"/>
            <a:r>
              <a:rPr lang="ru-RU" dirty="0"/>
              <a:t>Можно использовать </a:t>
            </a:r>
            <a:r>
              <a:rPr lang="ru-RU" dirty="0" err="1"/>
              <a:t>предобученный</a:t>
            </a:r>
            <a:r>
              <a:rPr lang="ru-RU" dirty="0"/>
              <a:t> </a:t>
            </a:r>
            <a:r>
              <a:rPr lang="ru-RU" i="1" dirty="0"/>
              <a:t>декодер</a:t>
            </a:r>
            <a:r>
              <a:rPr lang="ru-RU" dirty="0"/>
              <a:t> из </a:t>
            </a:r>
            <a:r>
              <a:rPr lang="ru-RU" dirty="0" err="1" smtClean="0"/>
              <a:t>автокодера</a:t>
            </a:r>
            <a:r>
              <a:rPr lang="ru-RU" dirty="0" smtClean="0"/>
              <a:t> в качестве </a:t>
            </a:r>
            <a:r>
              <a:rPr lang="ru-RU" i="1" dirty="0" smtClean="0"/>
              <a:t>генератора</a:t>
            </a:r>
            <a:r>
              <a:rPr lang="ru-RU" dirty="0" smtClean="0"/>
              <a:t> в ГСС. </a:t>
            </a:r>
            <a:endParaRPr lang="ru-RU" i="1" dirty="0"/>
          </a:p>
        </p:txBody>
      </p:sp>
    </p:spTree>
    <p:extLst>
      <p:ext uri="{BB962C8B-B14F-4D97-AF65-F5344CB8AC3E}">
        <p14:creationId xmlns="" xmlns:p14="http://schemas.microsoft.com/office/powerpoint/2010/main" val="93415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218399</TotalTime>
  <Words>674</Words>
  <Application>Microsoft Office PowerPoint</Application>
  <PresentationFormat>Экран (4:3)</PresentationFormat>
  <Paragraphs>123</Paragraphs>
  <Slides>23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Начальная</vt:lpstr>
      <vt:lpstr>Руководитель: Чуканов В.С.  Исполнитель: Денисов П.П. </vt:lpstr>
      <vt:lpstr>Генеративно-состязательные сети (ГСС)</vt:lpstr>
      <vt:lpstr>Обучение ГСС</vt:lpstr>
      <vt:lpstr>Обучение ГСС</vt:lpstr>
      <vt:lpstr>Обучение ГСС</vt:lpstr>
      <vt:lpstr>Проблемы ГСС</vt:lpstr>
      <vt:lpstr>Автокодеры</vt:lpstr>
      <vt:lpstr>Автокодеры</vt:lpstr>
      <vt:lpstr>Идея</vt:lpstr>
      <vt:lpstr>Оценка качества выходных изображений</vt:lpstr>
      <vt:lpstr>Frechet Inception Distance</vt:lpstr>
      <vt:lpstr>Данные для эксперимента</vt:lpstr>
      <vt:lpstr>Данные для эксперимента</vt:lpstr>
      <vt:lpstr>Sliced Wasserstein Autoencoder (SWAE)</vt:lpstr>
      <vt:lpstr>Sliced Wasserstein Distance</vt:lpstr>
      <vt:lpstr>Процесс обучения</vt:lpstr>
      <vt:lpstr>Процесс обучения</vt:lpstr>
      <vt:lpstr>Результаты обучения, WGAN-GP</vt:lpstr>
      <vt:lpstr>Результаты обучения, WGAN-GP</vt:lpstr>
      <vt:lpstr>Результаты обучения, WGAN-GP</vt:lpstr>
      <vt:lpstr>Результаты обучения, SWAE</vt:lpstr>
      <vt:lpstr>План работ на будущее</vt:lpstr>
      <vt:lpstr>Список литературы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User</cp:lastModifiedBy>
  <cp:revision>1378</cp:revision>
  <dcterms:created xsi:type="dcterms:W3CDTF">2012-06-29T11:30:28Z</dcterms:created>
  <dcterms:modified xsi:type="dcterms:W3CDTF">2020-03-23T11:28:10Z</dcterms:modified>
</cp:coreProperties>
</file>