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1329ef9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81329ef9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1329ef9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81329ef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1329ef9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1329ef9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1329ef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1329ef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1329ef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1329ef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1329ef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1329ef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1329ef9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1329ef9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1329ef9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1329ef9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1329ef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1329ef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1329ef9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1329ef9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1329ef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1329ef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81329ef9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81329ef9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Cyclistic Bike-share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987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PRESENTED BY: PIUS MUTUMA KIMATHI.</a:t>
            </a:r>
            <a:endParaRPr b="1" sz="1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LAST UPDATED: March 3rd, 2021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24175" y="1318650"/>
            <a:ext cx="809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Finding: Start time of the Rides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24175" y="2078875"/>
            <a:ext cx="3392700" cy="26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number of rides by start time was at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5 PM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both annual members and casual riders.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lowest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start time of rides was at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midnight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where no rides occurred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both annual members and 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100" y="2078875"/>
            <a:ext cx="5142774" cy="25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94500" y="1318650"/>
            <a:ext cx="822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Finding: End Time of the Rides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94500" y="2078875"/>
            <a:ext cx="33822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number of rides by end time was at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5 PM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both annual members and casual riders.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lowest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end time of rides was at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midnight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where no rides occurred in both annual members and casual riders.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559" y="2078875"/>
            <a:ext cx="5351965" cy="2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highest number of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occurred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during the </a:t>
            </a:r>
            <a:r>
              <a:rPr lang="en" sz="1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Summer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August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both types of riders.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lowest number of rides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occurred during the </a:t>
            </a:r>
            <a:r>
              <a:rPr lang="en" sz="1400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Winter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400">
                <a:solidFill>
                  <a:srgbClr val="783F04"/>
                </a:solidFill>
                <a:latin typeface="Roboto"/>
                <a:ea typeface="Roboto"/>
                <a:cs typeface="Roboto"/>
                <a:sym typeface="Roboto"/>
              </a:rPr>
              <a:t>February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Both riders had their </a:t>
            </a:r>
            <a:r>
              <a:rPr lang="en" sz="1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daily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en" sz="1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evening hours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Casual riders had more rides on </a:t>
            </a:r>
            <a:r>
              <a:rPr lang="en" sz="14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Saturday and Sunday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which was more than the Annual members.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Both riders preferred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use the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docked type of bike.</a:t>
            </a:r>
            <a:endParaRPr sz="1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Marketing memberships to casual riders could begin on weekends from 4 PM to 6 PM at most popular locations for casual riders.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Membership to casual riders could be promoted with weekend-only memberships as their number of rides surge on weekends.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about user demographics, and the goal of cycling could help improve the analysis.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about the choice of the membership in casual riders could help develop ways to make necessary changes.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edium"/>
              <a:buAutoNum type="arabicPeriod"/>
            </a:pPr>
            <a:r>
              <a:rPr lang="en"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Purpose Statement</a:t>
            </a:r>
            <a:endParaRPr sz="16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edium"/>
              <a:buAutoNum type="arabicPeriod"/>
            </a:pPr>
            <a:r>
              <a:rPr lang="en"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Story</a:t>
            </a:r>
            <a:endParaRPr sz="16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edium"/>
              <a:buAutoNum type="arabicPeriod"/>
            </a:pPr>
            <a:r>
              <a:rPr lang="en"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Conclusion</a:t>
            </a:r>
            <a:endParaRPr sz="16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edium"/>
              <a:buAutoNum type="arabicPeriod"/>
            </a:pPr>
            <a:r>
              <a:rPr lang="en"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Appendix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Analyse how </a:t>
            </a:r>
            <a:r>
              <a:rPr lang="en" sz="1800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annual members</a:t>
            </a: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lang="en" sz="1800">
                <a:solidFill>
                  <a:srgbClr val="274E13"/>
                </a:solidFill>
                <a:latin typeface="Roboto Medium"/>
                <a:ea typeface="Roboto Medium"/>
                <a:cs typeface="Roboto Medium"/>
                <a:sym typeface="Roboto Medium"/>
              </a:rPr>
              <a:t>casual riders</a:t>
            </a:r>
            <a:r>
              <a:rPr lang="en" sz="1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use Cyclistic bikes </a:t>
            </a:r>
            <a:r>
              <a:rPr lang="en" sz="1800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differently</a:t>
            </a:r>
            <a:endParaRPr sz="1800">
              <a:solidFill>
                <a:srgbClr val="98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2016, Cyclistic launched a successful bike-share offering. The bikes can be unlocked from one station and returned to any other station in the system anytime.</a:t>
            </a:r>
            <a:endParaRPr sz="21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Customers who purchase single-ride or full-day passes are referred to as </a:t>
            </a:r>
            <a:r>
              <a:rPr lang="en" sz="2100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Casual Riders. </a:t>
            </a:r>
            <a:r>
              <a:rPr lang="en" sz="21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Customers who purchase annual memberships are </a:t>
            </a:r>
            <a:r>
              <a:rPr lang="en" sz="2100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Cyclistic member</a:t>
            </a:r>
            <a:endParaRPr sz="2100">
              <a:solidFill>
                <a:srgbClr val="CC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48525" y="1318650"/>
            <a:ext cx="869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 The Types of Members by Ride Count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48525" y="2078875"/>
            <a:ext cx="4397400" cy="28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total number of rides is higher in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than the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a total ride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 by ride ID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1,935,525.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a total ride count by ride ID of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1,347,838.</a:t>
            </a:r>
            <a:endParaRPr sz="1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78875"/>
            <a:ext cx="4397479" cy="2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80950" y="1318650"/>
            <a:ext cx="813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 Count of Rides per Day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80950" y="2078875"/>
            <a:ext cx="37752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total rides per day is higher in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than the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riders.</a:t>
            </a:r>
            <a:endParaRPr sz="14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highest count of daily rides was on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September 5, 2020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16,654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riders.</a:t>
            </a:r>
            <a:endParaRPr sz="14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lowest was on </a:t>
            </a:r>
            <a:r>
              <a:rPr lang="en" sz="1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May 31, 2020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15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50" y="2006250"/>
            <a:ext cx="444851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43025" y="1318650"/>
            <a:ext cx="816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 Total Rides by Members and the Bike Type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02575" y="1853850"/>
            <a:ext cx="3500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annual members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preferred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use the </a:t>
            </a:r>
            <a:r>
              <a:rPr lang="en" sz="1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docked bike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the least used type of bike being the </a:t>
            </a:r>
            <a:r>
              <a:rPr lang="en" sz="1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classic bike.</a:t>
            </a:r>
            <a:endParaRPr sz="14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casual members used the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docked bike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more than the </a:t>
            </a:r>
            <a:r>
              <a:rPr lang="en" sz="1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electric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4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classic bike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The least used bike type was the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classic bike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Docked bike types are locked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are released by computer control. The bike can be unlocked by paying for it.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75" y="1923825"/>
            <a:ext cx="5105426" cy="30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59325" y="1318650"/>
            <a:ext cx="8558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Finding: Average Weekly Rides per Day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59325" y="1999550"/>
            <a:ext cx="39765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most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Saturdays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the total rides on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Sundays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slightly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higher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low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other days of the week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were higher during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weekends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225" y="1903050"/>
            <a:ext cx="4603375" cy="297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78200" y="1318575"/>
            <a:ext cx="822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Finding: Weekly Rides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6600" y="1853775"/>
            <a:ext cx="42792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more weekly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the rides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peaking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on 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week of August 16, 2020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78,283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their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weekly ride on 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week of  August 16, 2020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69,607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owest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weekly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was on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February 14, 2021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560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4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The </a:t>
            </a:r>
            <a:r>
              <a:rPr lang="en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had their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lowest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weekly rides on the </a:t>
            </a:r>
            <a:r>
              <a:rPr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same week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en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3260 rides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00" y="1987876"/>
            <a:ext cx="4678275" cy="30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