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3" r:id="rId8"/>
    <p:sldId id="265" r:id="rId9"/>
    <p:sldId id="259" r:id="rId10"/>
    <p:sldId id="262" r:id="rId11"/>
    <p:sldId id="268" r:id="rId12"/>
    <p:sldId id="267" r:id="rId13"/>
    <p:sldId id="270" r:id="rId14"/>
    <p:sldId id="269" r:id="rId15"/>
    <p:sldId id="266" r:id="rId16"/>
    <p:sldId id="272" r:id="rId17"/>
    <p:sldId id="271"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B5FC-6CC2-4CD2-8868-7DE13D117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88F01-7AAD-4582-BE09-E4F4F9084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27993B-A27E-4066-B125-54BAC7818A34}"/>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5" name="Footer Placeholder 4">
            <a:extLst>
              <a:ext uri="{FF2B5EF4-FFF2-40B4-BE49-F238E27FC236}">
                <a16:creationId xmlns:a16="http://schemas.microsoft.com/office/drawing/2014/main" id="{1D6E0767-FD81-47B1-B45D-5C2ECDA24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95EBD-863B-4A25-9C12-D4A9E23B399F}"/>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55087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D895-B028-4290-A016-F561F3E460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5914B8-B7EA-4A26-8431-BC7D25172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6CE1A-D404-4E9B-9FFA-DE9B4651D9CC}"/>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5" name="Footer Placeholder 4">
            <a:extLst>
              <a:ext uri="{FF2B5EF4-FFF2-40B4-BE49-F238E27FC236}">
                <a16:creationId xmlns:a16="http://schemas.microsoft.com/office/drawing/2014/main" id="{7E0E7A9C-8BBD-4572-9B5C-373F3125B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D09ED-75C7-4CB3-B729-ED937580FA62}"/>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212391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DDAA5-DBA7-4A0A-9F5F-E0198C964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3F5690-C1B3-4196-A1A9-2CDAAAC49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00C1D-4ACE-4094-879A-47BBCC578F75}"/>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5" name="Footer Placeholder 4">
            <a:extLst>
              <a:ext uri="{FF2B5EF4-FFF2-40B4-BE49-F238E27FC236}">
                <a16:creationId xmlns:a16="http://schemas.microsoft.com/office/drawing/2014/main" id="{F3C3B16E-601A-4C83-8773-CB29F3099E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F5B66-4FAA-4AF0-BF19-09510E2DCDD6}"/>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427053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F2DF-9BE3-4AF7-8A94-07450D2A5C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816B40-94BB-4718-B5A1-DAFA214047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06164-6ABC-45B3-8289-56D57FF9BDED}"/>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5" name="Footer Placeholder 4">
            <a:extLst>
              <a:ext uri="{FF2B5EF4-FFF2-40B4-BE49-F238E27FC236}">
                <a16:creationId xmlns:a16="http://schemas.microsoft.com/office/drawing/2014/main" id="{81DE55DB-59E9-4D4C-8356-A51FA9E57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85F3F-3DF8-430A-993A-DA4ACC0784AD}"/>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52089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A0BC-41DC-4B8E-99EE-A6D92CE141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4DB0C6-73FC-4732-BA05-675DCEAD2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9180E-E3B5-4858-87FF-21E278EE7A73}"/>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5" name="Footer Placeholder 4">
            <a:extLst>
              <a:ext uri="{FF2B5EF4-FFF2-40B4-BE49-F238E27FC236}">
                <a16:creationId xmlns:a16="http://schemas.microsoft.com/office/drawing/2014/main" id="{E2464124-0BF1-4577-8ED3-9A96EA37B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A9DC1-1CCE-47FE-9287-B78ED3D2D452}"/>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17223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1A07-300F-4E7A-8F59-9DBC29B8A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C0B62E-504E-4E3A-966B-AB0739D458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401635-6A8B-4C10-9380-1291AD9A9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6A1E13-4E48-4414-9C4F-EDE0345FA712}"/>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6" name="Footer Placeholder 5">
            <a:extLst>
              <a:ext uri="{FF2B5EF4-FFF2-40B4-BE49-F238E27FC236}">
                <a16:creationId xmlns:a16="http://schemas.microsoft.com/office/drawing/2014/main" id="{38A9A628-D655-4CCD-974D-F750B5BF50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1E005-4049-4B61-A8A6-5127FEE030A1}"/>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325993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31C7-762E-4475-8FF5-A1DC0A56D6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156721-83B6-48FF-AEAC-8F7D98379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E3924-AB72-4728-9B64-4CA9D4A42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BCD274-4ED9-46E7-BD92-594E008D9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5A3478-8B0B-42A8-9BCD-B56F0F149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D7C7C8-26F2-4984-BD62-4FF936657632}"/>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8" name="Footer Placeholder 7">
            <a:extLst>
              <a:ext uri="{FF2B5EF4-FFF2-40B4-BE49-F238E27FC236}">
                <a16:creationId xmlns:a16="http://schemas.microsoft.com/office/drawing/2014/main" id="{1DEBF873-6547-4051-8923-2718639226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94D01D-8B17-49CF-A0DF-BB6F6CC00F80}"/>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67381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E3EC-301E-4495-8673-8FD5336B55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F52BF1-BA84-4D41-9CA9-F48E1606D679}"/>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4" name="Footer Placeholder 3">
            <a:extLst>
              <a:ext uri="{FF2B5EF4-FFF2-40B4-BE49-F238E27FC236}">
                <a16:creationId xmlns:a16="http://schemas.microsoft.com/office/drawing/2014/main" id="{56804C85-A15F-48CA-8AF5-9B83CEFD05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7B3AD-205F-4BDD-9DCB-C103EC4E74F6}"/>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24981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D93521-272C-4FD9-88E8-B646D496B4B3}"/>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3" name="Footer Placeholder 2">
            <a:extLst>
              <a:ext uri="{FF2B5EF4-FFF2-40B4-BE49-F238E27FC236}">
                <a16:creationId xmlns:a16="http://schemas.microsoft.com/office/drawing/2014/main" id="{A02B62AF-F06A-4CB9-B334-8DDE900535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E58000-380A-4F4D-BB73-1C3A456D3439}"/>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158409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13E9-3017-44BE-A0A6-8DA3360B7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D52F31-B2B8-4E40-A768-04646FC8B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826983-CF15-4185-9DE1-F82A4A6B6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ABCC9-61C5-4DA1-8543-177BB09CB805}"/>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6" name="Footer Placeholder 5">
            <a:extLst>
              <a:ext uri="{FF2B5EF4-FFF2-40B4-BE49-F238E27FC236}">
                <a16:creationId xmlns:a16="http://schemas.microsoft.com/office/drawing/2014/main" id="{44C41950-B848-4EC4-9679-A5996CC627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D111A-F1DC-4BE5-9FB3-36755884E626}"/>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252741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8C7A-6AA6-4EB6-86FB-D1119637D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FB516-96BE-4870-9CA0-C292ADCBE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BA58D5-A797-416B-8988-96E4949DF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D070A-BA8A-4F61-9938-CFB6F8A9C342}"/>
              </a:ext>
            </a:extLst>
          </p:cNvPr>
          <p:cNvSpPr>
            <a:spLocks noGrp="1"/>
          </p:cNvSpPr>
          <p:nvPr>
            <p:ph type="dt" sz="half" idx="10"/>
          </p:nvPr>
        </p:nvSpPr>
        <p:spPr/>
        <p:txBody>
          <a:bodyPr/>
          <a:lstStyle/>
          <a:p>
            <a:fld id="{A92BF47C-A734-4CC1-BDAF-0B68CE6569F2}" type="datetimeFigureOut">
              <a:rPr lang="en-IN" smtClean="0"/>
              <a:t>21-05-2020</a:t>
            </a:fld>
            <a:endParaRPr lang="en-IN"/>
          </a:p>
        </p:txBody>
      </p:sp>
      <p:sp>
        <p:nvSpPr>
          <p:cNvPr id="6" name="Footer Placeholder 5">
            <a:extLst>
              <a:ext uri="{FF2B5EF4-FFF2-40B4-BE49-F238E27FC236}">
                <a16:creationId xmlns:a16="http://schemas.microsoft.com/office/drawing/2014/main" id="{C61B7E90-E32D-4DEC-AAD7-CF8EF6BDF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82DC1-AFEC-4934-8487-22F5B1FBABCE}"/>
              </a:ext>
            </a:extLst>
          </p:cNvPr>
          <p:cNvSpPr>
            <a:spLocks noGrp="1"/>
          </p:cNvSpPr>
          <p:nvPr>
            <p:ph type="sldNum" sz="quarter" idx="12"/>
          </p:nvPr>
        </p:nvSpPr>
        <p:spPr/>
        <p:txBody>
          <a:bodyPr/>
          <a:lstStyle/>
          <a:p>
            <a:fld id="{0772625F-B805-41C3-B10F-847D82E87554}" type="slidenum">
              <a:rPr lang="en-IN" smtClean="0"/>
              <a:t>‹#›</a:t>
            </a:fld>
            <a:endParaRPr lang="en-IN"/>
          </a:p>
        </p:txBody>
      </p:sp>
    </p:spTree>
    <p:extLst>
      <p:ext uri="{BB962C8B-B14F-4D97-AF65-F5344CB8AC3E}">
        <p14:creationId xmlns:p14="http://schemas.microsoft.com/office/powerpoint/2010/main" val="292073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BDDC8-4ED0-4834-B042-B88A8DCB1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C5D408-3DD9-446B-A95E-D7A4A643B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3BDCC-9F61-4DCC-9C40-A0095D9F9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BF47C-A734-4CC1-BDAF-0B68CE6569F2}" type="datetimeFigureOut">
              <a:rPr lang="en-IN" smtClean="0"/>
              <a:t>21-05-2020</a:t>
            </a:fld>
            <a:endParaRPr lang="en-IN"/>
          </a:p>
        </p:txBody>
      </p:sp>
      <p:sp>
        <p:nvSpPr>
          <p:cNvPr id="5" name="Footer Placeholder 4">
            <a:extLst>
              <a:ext uri="{FF2B5EF4-FFF2-40B4-BE49-F238E27FC236}">
                <a16:creationId xmlns:a16="http://schemas.microsoft.com/office/drawing/2014/main" id="{BC3C1464-2EE6-474A-8B07-2D348C22E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140E15-731D-4788-A73E-2C35AA128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2625F-B805-41C3-B10F-847D82E87554}" type="slidenum">
              <a:rPr lang="en-IN" smtClean="0"/>
              <a:t>‹#›</a:t>
            </a:fld>
            <a:endParaRPr lang="en-IN"/>
          </a:p>
        </p:txBody>
      </p:sp>
    </p:spTree>
    <p:extLst>
      <p:ext uri="{BB962C8B-B14F-4D97-AF65-F5344CB8AC3E}">
        <p14:creationId xmlns:p14="http://schemas.microsoft.com/office/powerpoint/2010/main" val="242274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lastic.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localhost:8080/notfound"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hyperlink" Target="https://www.magalix.com/blog/kubernetes-services-101-the-pods-interfaces" TargetMode="Externa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hyperlink" Target="https://www.magalix.com/blog/kubernetes-patterns-the-reflection-pattern" TargetMode="External"/><Relationship Id="rId3" Type="http://schemas.openxmlformats.org/officeDocument/2006/relationships/hyperlink" Target="https://www.magalix.com/blog/kubernetes-statefulsets-101-state-of-the-pods" TargetMode="Externa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https://www.magalix.com/blog/kubernetes-storage-101" TargetMode="External"/><Relationship Id="rId10" Type="http://schemas.openxmlformats.org/officeDocument/2006/relationships/hyperlink" Target="https://www.magalix.com/blog/kubernetes-patterns-the-init-container-pattern" TargetMode="External"/><Relationship Id="rId4" Type="http://schemas.openxmlformats.org/officeDocument/2006/relationships/hyperlink" Target="https://www.magalix.com/blog/kubernetes-cluster-networking-101" TargetMode="External"/><Relationship Id="rId9" Type="http://schemas.openxmlformats.org/officeDocument/2006/relationships/hyperlink" Target="https://kubernetes.io/docs/concepts/storage/volumes/"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hyperlink" Target="https://www.elastic.co/guide/en/logstash/current/plugins-filters-grok.html" TargetMode="External"/><Relationship Id="rId3" Type="http://schemas.openxmlformats.org/officeDocument/2006/relationships/hyperlink" Target="https://www.magalix.com/blog/kubernetes-deployments-101" TargetMode="External"/><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hyperlink" Target="https://www.magalix.com/blog/kubernetes-services-101-the-pods-interfaces" TargetMode="External"/><Relationship Id="rId4" Type="http://schemas.openxmlformats.org/officeDocument/2006/relationships/hyperlink" Target="https://www.magalix.com/blog/the-configmap-pattern" TargetMode="External"/><Relationship Id="rId9" Type="http://schemas.openxmlformats.org/officeDocument/2006/relationships/hyperlink" Target="https://logz.io/blog/logstash-grok/"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hyperlink" Target="https://www.magalix.com/blog/kubernetes-daemonsets-101" TargetMode="Externa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hyperlink" Target="http://node_port:32010/" TargetMode="Externa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8F6574-9E55-4A06-8E49-0381C927D713}"/>
              </a:ext>
            </a:extLst>
          </p:cNvPr>
          <p:cNvSpPr/>
          <p:nvPr/>
        </p:nvSpPr>
        <p:spPr>
          <a:xfrm>
            <a:off x="1064456" y="808617"/>
            <a:ext cx="10274104" cy="3139321"/>
          </a:xfrm>
          <a:prstGeom prst="rect">
            <a:avLst/>
          </a:prstGeom>
        </p:spPr>
        <p:txBody>
          <a:bodyPr wrap="square">
            <a:spAutoFit/>
          </a:bodyPr>
          <a:lstStyle/>
          <a:p>
            <a:r>
              <a:rPr lang="en-US" b="0" i="0" dirty="0">
                <a:effectLst/>
                <a:latin typeface="WeissenhofGrotesk-Regular"/>
              </a:rPr>
              <a:t>The ELK stack is a popular log aggregation and visualization solution that is maintained by </a:t>
            </a:r>
            <a:r>
              <a:rPr lang="en-US" b="0" i="0" u="none" strike="noStrike" dirty="0" err="1">
                <a:solidFill>
                  <a:srgbClr val="16A085"/>
                </a:solidFill>
                <a:effectLst/>
                <a:latin typeface="WeissenhofGrotesk-Regular"/>
                <a:hlinkClick r:id="rId2"/>
              </a:rPr>
              <a:t>elasticsearch</a:t>
            </a:r>
            <a:r>
              <a:rPr lang="en-US" b="0" i="0" dirty="0">
                <a:effectLst/>
                <a:latin typeface="WeissenhofGrotesk-Regular"/>
              </a:rPr>
              <a:t>. The word “ELK” is an abbreviation for the following components:</a:t>
            </a:r>
          </a:p>
          <a:p>
            <a:endParaRPr lang="en-US" b="0" i="0" dirty="0">
              <a:effectLst/>
              <a:latin typeface="WeissenhofGrotesk-Regular"/>
            </a:endParaRPr>
          </a:p>
          <a:p>
            <a:r>
              <a:rPr lang="en-US" b="1" i="0" u="sng" dirty="0" err="1">
                <a:effectLst/>
                <a:latin typeface="WeissenhofGrotesk-Regular"/>
              </a:rPr>
              <a:t>E</a:t>
            </a:r>
            <a:r>
              <a:rPr lang="en-US" b="0" i="0" dirty="0" err="1">
                <a:effectLst/>
                <a:latin typeface="WeissenhofGrotesk-Regular"/>
              </a:rPr>
              <a:t>lasticSearch</a:t>
            </a:r>
            <a:r>
              <a:rPr lang="en-US" b="0" i="0" dirty="0">
                <a:effectLst/>
                <a:latin typeface="WeissenhofGrotesk-Regular"/>
              </a:rPr>
              <a:t>: this is where the data gets stored.</a:t>
            </a:r>
          </a:p>
          <a:p>
            <a:endParaRPr lang="en-US" b="0" i="0" dirty="0">
              <a:effectLst/>
              <a:latin typeface="WeissenhofGrotesk-Regular"/>
            </a:endParaRPr>
          </a:p>
          <a:p>
            <a:r>
              <a:rPr lang="en-US" b="1" i="0" u="sng" dirty="0">
                <a:effectLst/>
                <a:latin typeface="WeissenhofGrotesk-Regular"/>
              </a:rPr>
              <a:t>L</a:t>
            </a:r>
            <a:r>
              <a:rPr lang="en-US" b="0" i="0" dirty="0">
                <a:effectLst/>
                <a:latin typeface="WeissenhofGrotesk-Regular"/>
              </a:rPr>
              <a:t>ogstash: the program responsible for transforming logs to a format that is suitable for being stored in the </a:t>
            </a:r>
            <a:r>
              <a:rPr lang="en-US" b="0" i="0" dirty="0" err="1">
                <a:effectLst/>
                <a:latin typeface="WeissenhofGrotesk-Regular"/>
              </a:rPr>
              <a:t>ElasticSearch</a:t>
            </a:r>
            <a:r>
              <a:rPr lang="en-US" b="0" i="0" dirty="0">
                <a:effectLst/>
                <a:latin typeface="WeissenhofGrotesk-Regular"/>
              </a:rPr>
              <a:t> database.</a:t>
            </a:r>
          </a:p>
          <a:p>
            <a:endParaRPr lang="en-US" b="0" i="0" dirty="0">
              <a:effectLst/>
              <a:latin typeface="WeissenhofGrotesk-Regular"/>
            </a:endParaRPr>
          </a:p>
          <a:p>
            <a:r>
              <a:rPr lang="en-US" b="1" i="0" u="sng" dirty="0">
                <a:effectLst/>
                <a:latin typeface="WeissenhofGrotesk-Regular"/>
              </a:rPr>
              <a:t>K</a:t>
            </a:r>
            <a:r>
              <a:rPr lang="en-US" b="0" i="0" dirty="0">
                <a:effectLst/>
                <a:latin typeface="WeissenhofGrotesk-Regular"/>
              </a:rPr>
              <a:t>ibana: where you can communicate with the Elasticsearch API, run complex queries and visualize them to get more insight into the data. You can also use Kibana to set and send alerts when a threshold is crossed. For example, you can get notified when the number of 5xx errors in Apache logs exceeds a certain limit.</a:t>
            </a:r>
          </a:p>
        </p:txBody>
      </p:sp>
    </p:spTree>
    <p:extLst>
      <p:ext uri="{BB962C8B-B14F-4D97-AF65-F5344CB8AC3E}">
        <p14:creationId xmlns:p14="http://schemas.microsoft.com/office/powerpoint/2010/main" val="313075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D9CCD-EB44-4DAC-B331-D2BF97A0B8CF}"/>
              </a:ext>
            </a:extLst>
          </p:cNvPr>
          <p:cNvPicPr>
            <a:picLocks noChangeAspect="1"/>
          </p:cNvPicPr>
          <p:nvPr/>
        </p:nvPicPr>
        <p:blipFill>
          <a:blip r:embed="rId2"/>
          <a:stretch>
            <a:fillRect/>
          </a:stretch>
        </p:blipFill>
        <p:spPr>
          <a:xfrm>
            <a:off x="0" y="1086954"/>
            <a:ext cx="12192000" cy="5331205"/>
          </a:xfrm>
          <a:prstGeom prst="rect">
            <a:avLst/>
          </a:prstGeom>
        </p:spPr>
      </p:pic>
      <p:sp>
        <p:nvSpPr>
          <p:cNvPr id="3" name="Rectangle 2">
            <a:extLst>
              <a:ext uri="{FF2B5EF4-FFF2-40B4-BE49-F238E27FC236}">
                <a16:creationId xmlns:a16="http://schemas.microsoft.com/office/drawing/2014/main" id="{351CB69C-D41F-47B1-BE0A-57E35AAF4316}"/>
              </a:ext>
            </a:extLst>
          </p:cNvPr>
          <p:cNvSpPr/>
          <p:nvPr/>
        </p:nvSpPr>
        <p:spPr>
          <a:xfrm>
            <a:off x="334297" y="274145"/>
            <a:ext cx="10741742" cy="369332"/>
          </a:xfrm>
          <a:prstGeom prst="rect">
            <a:avLst/>
          </a:prstGeom>
        </p:spPr>
        <p:txBody>
          <a:bodyPr wrap="square">
            <a:spAutoFit/>
          </a:bodyPr>
          <a:lstStyle/>
          <a:p>
            <a:r>
              <a:rPr lang="en-US" b="0" i="0" dirty="0">
                <a:effectLst/>
                <a:latin typeface="WeissenhofGrotesk-Regular"/>
              </a:rPr>
              <a:t>Select @timestamp as the Time Filter field name and click “Create index pattern”.</a:t>
            </a:r>
            <a:endParaRPr lang="en-IN" dirty="0"/>
          </a:p>
        </p:txBody>
      </p:sp>
    </p:spTree>
    <p:extLst>
      <p:ext uri="{BB962C8B-B14F-4D97-AF65-F5344CB8AC3E}">
        <p14:creationId xmlns:p14="http://schemas.microsoft.com/office/powerpoint/2010/main" val="403451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1E391-6183-4F24-BF7F-5DC1AE61F317}"/>
              </a:ext>
            </a:extLst>
          </p:cNvPr>
          <p:cNvPicPr>
            <a:picLocks noChangeAspect="1"/>
          </p:cNvPicPr>
          <p:nvPr/>
        </p:nvPicPr>
        <p:blipFill>
          <a:blip r:embed="rId2"/>
          <a:stretch>
            <a:fillRect/>
          </a:stretch>
        </p:blipFill>
        <p:spPr>
          <a:xfrm>
            <a:off x="0" y="168123"/>
            <a:ext cx="12192000" cy="5283795"/>
          </a:xfrm>
          <a:prstGeom prst="rect">
            <a:avLst/>
          </a:prstGeom>
        </p:spPr>
      </p:pic>
      <p:sp>
        <p:nvSpPr>
          <p:cNvPr id="3" name="Rectangle 2">
            <a:extLst>
              <a:ext uri="{FF2B5EF4-FFF2-40B4-BE49-F238E27FC236}">
                <a16:creationId xmlns:a16="http://schemas.microsoft.com/office/drawing/2014/main" id="{EF143F79-5CCB-449F-A51E-8AA96936590B}"/>
              </a:ext>
            </a:extLst>
          </p:cNvPr>
          <p:cNvSpPr/>
          <p:nvPr/>
        </p:nvSpPr>
        <p:spPr>
          <a:xfrm>
            <a:off x="276665" y="5766547"/>
            <a:ext cx="11104098" cy="923330"/>
          </a:xfrm>
          <a:prstGeom prst="rect">
            <a:avLst/>
          </a:prstGeom>
        </p:spPr>
        <p:txBody>
          <a:bodyPr wrap="square">
            <a:spAutoFit/>
          </a:bodyPr>
          <a:lstStyle/>
          <a:p>
            <a:r>
              <a:rPr lang="en-US" b="0" i="0" dirty="0">
                <a:effectLst/>
                <a:latin typeface="WeissenhofGrotesk-Regular"/>
              </a:rPr>
              <a:t>That’s a lot of data! The reason is that </a:t>
            </a:r>
            <a:r>
              <a:rPr lang="en-US" b="0" i="0" dirty="0" err="1">
                <a:effectLst/>
                <a:latin typeface="WeissenhofGrotesk-Regular"/>
              </a:rPr>
              <a:t>Filebeat</a:t>
            </a:r>
            <a:r>
              <a:rPr lang="en-US" b="0" i="0" dirty="0">
                <a:effectLst/>
                <a:latin typeface="WeissenhofGrotesk-Regular"/>
              </a:rPr>
              <a:t> is shipping all the log data that the node is generating about the containers running inside it. Let’s make things more interesting by deploying a sample web server and demonstrating how we can grab its logs collectively from multiple pods.</a:t>
            </a:r>
            <a:endParaRPr lang="en-IN" dirty="0"/>
          </a:p>
        </p:txBody>
      </p:sp>
    </p:spTree>
    <p:extLst>
      <p:ext uri="{BB962C8B-B14F-4D97-AF65-F5344CB8AC3E}">
        <p14:creationId xmlns:p14="http://schemas.microsoft.com/office/powerpoint/2010/main" val="284710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84FABA-85B9-45A1-9710-CB85F54771AC}"/>
              </a:ext>
            </a:extLst>
          </p:cNvPr>
          <p:cNvSpPr/>
          <p:nvPr/>
        </p:nvSpPr>
        <p:spPr>
          <a:xfrm>
            <a:off x="290731" y="281581"/>
            <a:ext cx="11624603" cy="1754326"/>
          </a:xfrm>
          <a:prstGeom prst="rect">
            <a:avLst/>
          </a:prstGeom>
        </p:spPr>
        <p:txBody>
          <a:bodyPr wrap="square">
            <a:spAutoFit/>
          </a:bodyPr>
          <a:lstStyle/>
          <a:p>
            <a:r>
              <a:rPr lang="en-US" b="1" i="0" dirty="0">
                <a:solidFill>
                  <a:srgbClr val="000000"/>
                </a:solidFill>
                <a:effectLst/>
                <a:latin typeface="WeissenhofGrotesk-Regular"/>
              </a:rPr>
              <a:t>Deploying A Sample Application: Apache Webserver</a:t>
            </a:r>
          </a:p>
          <a:p>
            <a:r>
              <a:rPr lang="en-US" b="0" i="0" dirty="0">
                <a:effectLst/>
                <a:latin typeface="WeissenhofGrotesk-Regular"/>
              </a:rPr>
              <a:t>Applications should be designed so that they log their output and error messages to STDOUT and STDERR. As mentioned earlier, Docker (and Kubernetes in clustered environments) automatically keep a copy of those logs on the node, so that agents like </a:t>
            </a:r>
            <a:r>
              <a:rPr lang="en-US" b="0" i="0" dirty="0" err="1">
                <a:effectLst/>
                <a:latin typeface="WeissenhofGrotesk-Regular"/>
              </a:rPr>
              <a:t>Filebeat</a:t>
            </a:r>
            <a:r>
              <a:rPr lang="en-US" b="0" i="0" dirty="0">
                <a:effectLst/>
                <a:latin typeface="WeissenhofGrotesk-Regular"/>
              </a:rPr>
              <a:t> can ship them together with the node logs. The Apache image (httpd) follows this logging pattern so we’ll deploy it as a sample application. The following definition file contains the Deployment and Service resources necessary to bring the webserver up on multiple pods:</a:t>
            </a:r>
          </a:p>
        </p:txBody>
      </p:sp>
      <p:sp>
        <p:nvSpPr>
          <p:cNvPr id="3" name="Rectangle 2">
            <a:extLst>
              <a:ext uri="{FF2B5EF4-FFF2-40B4-BE49-F238E27FC236}">
                <a16:creationId xmlns:a16="http://schemas.microsoft.com/office/drawing/2014/main" id="{2608780A-E8F9-41E9-A8A0-BCEF1772162F}"/>
              </a:ext>
            </a:extLst>
          </p:cNvPr>
          <p:cNvSpPr/>
          <p:nvPr/>
        </p:nvSpPr>
        <p:spPr>
          <a:xfrm>
            <a:off x="403273" y="2169831"/>
            <a:ext cx="11061895" cy="923330"/>
          </a:xfrm>
          <a:prstGeom prst="rect">
            <a:avLst/>
          </a:prstGeom>
        </p:spPr>
        <p:txBody>
          <a:bodyPr wrap="square">
            <a:spAutoFit/>
          </a:bodyPr>
          <a:lstStyle/>
          <a:p>
            <a:r>
              <a:rPr lang="en-US" dirty="0">
                <a:solidFill>
                  <a:prstClr val="black"/>
                </a:solidFill>
                <a:latin typeface="Lucida Console" panose="020B0609040504020204" pitchFamily="49" charset="0"/>
              </a:rPr>
              <a:t>root@ip-172-31-7-128:~# </a:t>
            </a:r>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apply -f </a:t>
            </a:r>
            <a:r>
              <a:rPr lang="en-US" dirty="0" err="1">
                <a:solidFill>
                  <a:prstClr val="black"/>
                </a:solidFill>
                <a:latin typeface="Lucida Console" panose="020B0609040504020204" pitchFamily="49" charset="0"/>
              </a:rPr>
              <a:t>apache.yml</a:t>
            </a:r>
            <a:endParaRPr lang="en-US" dirty="0">
              <a:solidFill>
                <a:prstClr val="black"/>
              </a:solidFill>
              <a:latin typeface="Lucida Console" panose="020B0609040504020204" pitchFamily="49" charset="0"/>
            </a:endParaRPr>
          </a:p>
          <a:p>
            <a:r>
              <a:rPr lang="en-IN" dirty="0" err="1">
                <a:solidFill>
                  <a:prstClr val="black"/>
                </a:solidFill>
                <a:latin typeface="Lucida Console" panose="020B0609040504020204" pitchFamily="49" charset="0"/>
              </a:rPr>
              <a:t>deployment.apps</a:t>
            </a:r>
            <a:r>
              <a:rPr lang="en-IN" dirty="0">
                <a:solidFill>
                  <a:prstClr val="black"/>
                </a:solidFill>
                <a:latin typeface="Lucida Console" panose="020B0609040504020204" pitchFamily="49" charset="0"/>
              </a:rPr>
              <a:t>/webserver-deployment created</a:t>
            </a:r>
          </a:p>
          <a:p>
            <a:r>
              <a:rPr lang="en-IN" dirty="0">
                <a:solidFill>
                  <a:prstClr val="black"/>
                </a:solidFill>
                <a:latin typeface="Lucida Console" panose="020B0609040504020204" pitchFamily="49" charset="0"/>
              </a:rPr>
              <a:t>service/webserver created</a:t>
            </a:r>
          </a:p>
        </p:txBody>
      </p:sp>
      <p:pic>
        <p:nvPicPr>
          <p:cNvPr id="4" name="Picture 3">
            <a:extLst>
              <a:ext uri="{FF2B5EF4-FFF2-40B4-BE49-F238E27FC236}">
                <a16:creationId xmlns:a16="http://schemas.microsoft.com/office/drawing/2014/main" id="{6C19FA7C-88A9-4EBB-AF75-11040CC956F9}"/>
              </a:ext>
            </a:extLst>
          </p:cNvPr>
          <p:cNvPicPr>
            <a:picLocks noChangeAspect="1"/>
          </p:cNvPicPr>
          <p:nvPr/>
        </p:nvPicPr>
        <p:blipFill>
          <a:blip r:embed="rId3"/>
          <a:stretch>
            <a:fillRect/>
          </a:stretch>
        </p:blipFill>
        <p:spPr>
          <a:xfrm>
            <a:off x="403273" y="3227085"/>
            <a:ext cx="9458325" cy="2162175"/>
          </a:xfrm>
          <a:prstGeom prst="rect">
            <a:avLst/>
          </a:prstGeom>
        </p:spPr>
      </p:pic>
      <p:pic>
        <p:nvPicPr>
          <p:cNvPr id="5" name="Picture 4">
            <a:extLst>
              <a:ext uri="{FF2B5EF4-FFF2-40B4-BE49-F238E27FC236}">
                <a16:creationId xmlns:a16="http://schemas.microsoft.com/office/drawing/2014/main" id="{BEA3224A-2552-4F50-8F80-503DAE9F8E76}"/>
              </a:ext>
            </a:extLst>
          </p:cNvPr>
          <p:cNvPicPr>
            <a:picLocks noChangeAspect="1"/>
          </p:cNvPicPr>
          <p:nvPr/>
        </p:nvPicPr>
        <p:blipFill>
          <a:blip r:embed="rId4"/>
          <a:stretch>
            <a:fillRect/>
          </a:stretch>
        </p:blipFill>
        <p:spPr>
          <a:xfrm>
            <a:off x="403273" y="5523184"/>
            <a:ext cx="7229475" cy="1228725"/>
          </a:xfrm>
          <a:prstGeom prst="rect">
            <a:avLst/>
          </a:prstGeom>
        </p:spPr>
      </p:pic>
      <p:graphicFrame>
        <p:nvGraphicFramePr>
          <p:cNvPr id="6" name="Object 5">
            <a:extLst>
              <a:ext uri="{FF2B5EF4-FFF2-40B4-BE49-F238E27FC236}">
                <a16:creationId xmlns:a16="http://schemas.microsoft.com/office/drawing/2014/main" id="{988B3EAA-A199-4639-8981-6836B2094962}"/>
              </a:ext>
            </a:extLst>
          </p:cNvPr>
          <p:cNvGraphicFramePr>
            <a:graphicFrameLocks noChangeAspect="1"/>
          </p:cNvGraphicFramePr>
          <p:nvPr>
            <p:extLst>
              <p:ext uri="{D42A27DB-BD31-4B8C-83A1-F6EECF244321}">
                <p14:modId xmlns:p14="http://schemas.microsoft.com/office/powerpoint/2010/main" val="3958460827"/>
              </p:ext>
            </p:extLst>
          </p:nvPr>
        </p:nvGraphicFramePr>
        <p:xfrm>
          <a:off x="9861598" y="2083693"/>
          <a:ext cx="1209676" cy="930001"/>
        </p:xfrm>
        <a:graphic>
          <a:graphicData uri="http://schemas.openxmlformats.org/presentationml/2006/ole">
            <mc:AlternateContent xmlns:mc="http://schemas.openxmlformats.org/markup-compatibility/2006">
              <mc:Choice xmlns:v="urn:schemas-microsoft-com:vml" Requires="v">
                <p:oleObj spid="_x0000_s8197" name="Packager Shell Object" showAsIcon="1" r:id="rId5" imgW="569880" imgH="437760" progId="Package">
                  <p:embed/>
                </p:oleObj>
              </mc:Choice>
              <mc:Fallback>
                <p:oleObj name="Packager Shell Object" showAsIcon="1" r:id="rId5" imgW="569880" imgH="437760" progId="Package">
                  <p:embed/>
                  <p:pic>
                    <p:nvPicPr>
                      <p:cNvPr id="0" name=""/>
                      <p:cNvPicPr/>
                      <p:nvPr/>
                    </p:nvPicPr>
                    <p:blipFill>
                      <a:blip r:embed="rId6"/>
                      <a:stretch>
                        <a:fillRect/>
                      </a:stretch>
                    </p:blipFill>
                    <p:spPr>
                      <a:xfrm>
                        <a:off x="9861598" y="2083693"/>
                        <a:ext cx="1209676" cy="930001"/>
                      </a:xfrm>
                      <a:prstGeom prst="rect">
                        <a:avLst/>
                      </a:prstGeom>
                    </p:spPr>
                  </p:pic>
                </p:oleObj>
              </mc:Fallback>
            </mc:AlternateContent>
          </a:graphicData>
        </a:graphic>
      </p:graphicFrame>
    </p:spTree>
    <p:extLst>
      <p:ext uri="{BB962C8B-B14F-4D97-AF65-F5344CB8AC3E}">
        <p14:creationId xmlns:p14="http://schemas.microsoft.com/office/powerpoint/2010/main" val="371760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82D4C-EC50-4BD8-BB15-7CAE4CB22BBC}"/>
              </a:ext>
            </a:extLst>
          </p:cNvPr>
          <p:cNvSpPr/>
          <p:nvPr/>
        </p:nvSpPr>
        <p:spPr>
          <a:xfrm>
            <a:off x="209958" y="219780"/>
            <a:ext cx="2251001" cy="369332"/>
          </a:xfrm>
          <a:prstGeom prst="rect">
            <a:avLst/>
          </a:prstGeom>
        </p:spPr>
        <p:txBody>
          <a:bodyPr wrap="none">
            <a:spAutoFit/>
          </a:bodyPr>
          <a:lstStyle/>
          <a:p>
            <a:r>
              <a:rPr lang="en-IN" b="1" i="0" dirty="0">
                <a:solidFill>
                  <a:srgbClr val="000000"/>
                </a:solidFill>
                <a:effectLst/>
                <a:latin typeface="WeissenhofGrotesk-Medium"/>
              </a:rPr>
              <a:t>Testing The Workflow</a:t>
            </a:r>
          </a:p>
        </p:txBody>
      </p:sp>
      <p:sp>
        <p:nvSpPr>
          <p:cNvPr id="3" name="Rectangle 2">
            <a:extLst>
              <a:ext uri="{FF2B5EF4-FFF2-40B4-BE49-F238E27FC236}">
                <a16:creationId xmlns:a16="http://schemas.microsoft.com/office/drawing/2014/main" id="{06A68082-0698-4556-B8A4-EB956EC1195B}"/>
              </a:ext>
            </a:extLst>
          </p:cNvPr>
          <p:cNvSpPr/>
          <p:nvPr/>
        </p:nvSpPr>
        <p:spPr>
          <a:xfrm>
            <a:off x="361069" y="589112"/>
            <a:ext cx="11497995" cy="923330"/>
          </a:xfrm>
          <a:prstGeom prst="rect">
            <a:avLst/>
          </a:prstGeom>
        </p:spPr>
        <p:txBody>
          <a:bodyPr wrap="square">
            <a:spAutoFit/>
          </a:bodyPr>
          <a:lstStyle/>
          <a:p>
            <a:r>
              <a:rPr lang="en-US" b="0" i="0" dirty="0">
                <a:effectLst/>
                <a:latin typeface="WeissenhofGrotesk-Regular"/>
              </a:rPr>
              <a:t>By now you should have five components running on your cluster: Apache, </a:t>
            </a:r>
            <a:r>
              <a:rPr lang="en-US" b="0" i="0" dirty="0" err="1">
                <a:effectLst/>
                <a:latin typeface="WeissenhofGrotesk-Regular"/>
              </a:rPr>
              <a:t>Filebeat</a:t>
            </a:r>
            <a:r>
              <a:rPr lang="en-US" b="0" i="0" dirty="0">
                <a:effectLst/>
                <a:latin typeface="WeissenhofGrotesk-Regular"/>
              </a:rPr>
              <a:t>, Logstash, Elasticsearch, and Kibana. In the previous step, you made a few requests to the web server, let’s see how we can track this in Kibana.</a:t>
            </a:r>
          </a:p>
          <a:p>
            <a:r>
              <a:rPr lang="en-US" b="0" i="0" dirty="0">
                <a:effectLst/>
                <a:latin typeface="WeissenhofGrotesk-Regular"/>
              </a:rPr>
              <a:t>Open the dashboard and make sure you cover at least the past hour as shown:</a:t>
            </a:r>
          </a:p>
        </p:txBody>
      </p:sp>
      <p:pic>
        <p:nvPicPr>
          <p:cNvPr id="4" name="Picture 3">
            <a:extLst>
              <a:ext uri="{FF2B5EF4-FFF2-40B4-BE49-F238E27FC236}">
                <a16:creationId xmlns:a16="http://schemas.microsoft.com/office/drawing/2014/main" id="{00D9DBEF-C227-4193-8FE1-D0D3B40BFE1D}"/>
              </a:ext>
            </a:extLst>
          </p:cNvPr>
          <p:cNvPicPr>
            <a:picLocks noChangeAspect="1"/>
          </p:cNvPicPr>
          <p:nvPr/>
        </p:nvPicPr>
        <p:blipFill>
          <a:blip r:embed="rId2"/>
          <a:stretch>
            <a:fillRect/>
          </a:stretch>
        </p:blipFill>
        <p:spPr>
          <a:xfrm>
            <a:off x="361068" y="1765578"/>
            <a:ext cx="11443929" cy="3354980"/>
          </a:xfrm>
          <a:prstGeom prst="rect">
            <a:avLst/>
          </a:prstGeom>
        </p:spPr>
      </p:pic>
      <p:sp>
        <p:nvSpPr>
          <p:cNvPr id="5" name="Rectangle 4">
            <a:extLst>
              <a:ext uri="{FF2B5EF4-FFF2-40B4-BE49-F238E27FC236}">
                <a16:creationId xmlns:a16="http://schemas.microsoft.com/office/drawing/2014/main" id="{B8899098-BCEA-4796-80F6-EF0670B36ECD}"/>
              </a:ext>
            </a:extLst>
          </p:cNvPr>
          <p:cNvSpPr/>
          <p:nvPr/>
        </p:nvSpPr>
        <p:spPr>
          <a:xfrm>
            <a:off x="361068" y="5622557"/>
            <a:ext cx="10840065" cy="646331"/>
          </a:xfrm>
          <a:prstGeom prst="rect">
            <a:avLst/>
          </a:prstGeom>
        </p:spPr>
        <p:txBody>
          <a:bodyPr wrap="square">
            <a:spAutoFit/>
          </a:bodyPr>
          <a:lstStyle/>
          <a:p>
            <a:r>
              <a:rPr lang="en-US" b="0" i="0" dirty="0">
                <a:effectLst/>
                <a:latin typeface="WeissenhofGrotesk-Regular"/>
              </a:rPr>
              <a:t>If you click on “Add a filter” on the left, you can see a lot of possible tags that you can use to select the log messages that we are interested in:</a:t>
            </a:r>
            <a:endParaRPr lang="en-IN" dirty="0"/>
          </a:p>
        </p:txBody>
      </p:sp>
    </p:spTree>
    <p:extLst>
      <p:ext uri="{BB962C8B-B14F-4D97-AF65-F5344CB8AC3E}">
        <p14:creationId xmlns:p14="http://schemas.microsoft.com/office/powerpoint/2010/main" val="288688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A0792-8B78-41B0-B12E-F6CF5B24CE5E}"/>
              </a:ext>
            </a:extLst>
          </p:cNvPr>
          <p:cNvPicPr>
            <a:picLocks noChangeAspect="1"/>
          </p:cNvPicPr>
          <p:nvPr/>
        </p:nvPicPr>
        <p:blipFill>
          <a:blip r:embed="rId2"/>
          <a:stretch>
            <a:fillRect/>
          </a:stretch>
        </p:blipFill>
        <p:spPr>
          <a:xfrm>
            <a:off x="0" y="868995"/>
            <a:ext cx="12192000" cy="4323595"/>
          </a:xfrm>
          <a:prstGeom prst="rect">
            <a:avLst/>
          </a:prstGeom>
        </p:spPr>
      </p:pic>
      <p:sp>
        <p:nvSpPr>
          <p:cNvPr id="4" name="Rectangle 3">
            <a:extLst>
              <a:ext uri="{FF2B5EF4-FFF2-40B4-BE49-F238E27FC236}">
                <a16:creationId xmlns:a16="http://schemas.microsoft.com/office/drawing/2014/main" id="{82B3B178-B600-4CD1-9F36-5B9E5623A3A6}"/>
              </a:ext>
            </a:extLst>
          </p:cNvPr>
          <p:cNvSpPr/>
          <p:nvPr/>
        </p:nvSpPr>
        <p:spPr>
          <a:xfrm>
            <a:off x="260555" y="229900"/>
            <a:ext cx="10992464" cy="369332"/>
          </a:xfrm>
          <a:prstGeom prst="rect">
            <a:avLst/>
          </a:prstGeom>
        </p:spPr>
        <p:txBody>
          <a:bodyPr wrap="square">
            <a:spAutoFit/>
          </a:bodyPr>
          <a:lstStyle/>
          <a:p>
            <a:r>
              <a:rPr lang="en-US" b="0" i="0" dirty="0">
                <a:effectLst/>
                <a:latin typeface="WeissenhofGrotesk-Regular"/>
              </a:rPr>
              <a:t>Since our web server pod had the label app=web, we can select that in our filters as shown:</a:t>
            </a:r>
            <a:endParaRPr lang="en-IN" dirty="0"/>
          </a:p>
        </p:txBody>
      </p:sp>
    </p:spTree>
    <p:extLst>
      <p:ext uri="{BB962C8B-B14F-4D97-AF65-F5344CB8AC3E}">
        <p14:creationId xmlns:p14="http://schemas.microsoft.com/office/powerpoint/2010/main" val="214385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83FA48-D9D0-495D-9949-9E7E589C3ABE}"/>
              </a:ext>
            </a:extLst>
          </p:cNvPr>
          <p:cNvPicPr>
            <a:picLocks noChangeAspect="1"/>
          </p:cNvPicPr>
          <p:nvPr/>
        </p:nvPicPr>
        <p:blipFill>
          <a:blip r:embed="rId2"/>
          <a:stretch>
            <a:fillRect/>
          </a:stretch>
        </p:blipFill>
        <p:spPr>
          <a:xfrm>
            <a:off x="0" y="248249"/>
            <a:ext cx="12192000" cy="4588971"/>
          </a:xfrm>
          <a:prstGeom prst="rect">
            <a:avLst/>
          </a:prstGeom>
        </p:spPr>
      </p:pic>
    </p:spTree>
    <p:extLst>
      <p:ext uri="{BB962C8B-B14F-4D97-AF65-F5344CB8AC3E}">
        <p14:creationId xmlns:p14="http://schemas.microsoft.com/office/powerpoint/2010/main" val="219201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34D3F8-17BF-421F-9CF5-26A872DB5045}"/>
              </a:ext>
            </a:extLst>
          </p:cNvPr>
          <p:cNvSpPr/>
          <p:nvPr/>
        </p:nvSpPr>
        <p:spPr>
          <a:xfrm>
            <a:off x="220392" y="267513"/>
            <a:ext cx="11779349" cy="1754326"/>
          </a:xfrm>
          <a:prstGeom prst="rect">
            <a:avLst/>
          </a:prstGeom>
        </p:spPr>
        <p:txBody>
          <a:bodyPr wrap="square">
            <a:spAutoFit/>
          </a:bodyPr>
          <a:lstStyle/>
          <a:p>
            <a:r>
              <a:rPr lang="en-US" b="0" i="0" dirty="0">
                <a:effectLst/>
                <a:latin typeface="WeissenhofGrotesk-Regular"/>
              </a:rPr>
              <a:t>Note that the graph is displaying the number of times the log message matches our filter (that it is coming from the resource with label app=web) and when.</a:t>
            </a:r>
          </a:p>
          <a:p>
            <a:r>
              <a:rPr lang="en-US" b="0" i="0" dirty="0">
                <a:effectLst/>
                <a:latin typeface="WeissenhofGrotesk-Regular"/>
              </a:rPr>
              <a:t>The message tag is displaying the exact logline that was output by Apache. But this is not very useful as we can always get the same output using the </a:t>
            </a:r>
            <a:r>
              <a:rPr lang="en-US" b="0" i="0" dirty="0" err="1">
                <a:effectLst/>
                <a:latin typeface="WeissenhofGrotesk-Regular"/>
              </a:rPr>
              <a:t>kubectl</a:t>
            </a:r>
            <a:r>
              <a:rPr lang="en-US" b="0" i="0" dirty="0">
                <a:effectLst/>
                <a:latin typeface="WeissenhofGrotesk-Regular"/>
              </a:rPr>
              <a:t> log command. The real power of the ELK stack comes from the ability to aggregate several logs from different sources. So, for example, we can count all the 404 errors that occurred in the last hour on all pods that serve our application, even a specific pod. Let’s test that.</a:t>
            </a:r>
          </a:p>
        </p:txBody>
      </p:sp>
      <p:sp>
        <p:nvSpPr>
          <p:cNvPr id="3" name="Rectangle 2">
            <a:extLst>
              <a:ext uri="{FF2B5EF4-FFF2-40B4-BE49-F238E27FC236}">
                <a16:creationId xmlns:a16="http://schemas.microsoft.com/office/drawing/2014/main" id="{5AACDD3C-840A-4FC9-8837-C072DA3F92B3}"/>
              </a:ext>
            </a:extLst>
          </p:cNvPr>
          <p:cNvSpPr/>
          <p:nvPr/>
        </p:nvSpPr>
        <p:spPr>
          <a:xfrm>
            <a:off x="389206" y="2258593"/>
            <a:ext cx="10963422" cy="1200329"/>
          </a:xfrm>
          <a:prstGeom prst="rect">
            <a:avLst/>
          </a:prstGeom>
        </p:spPr>
        <p:txBody>
          <a:bodyPr wrap="square">
            <a:spAutoFit/>
          </a:bodyPr>
          <a:lstStyle/>
          <a:p>
            <a:r>
              <a:rPr lang="en-US" b="0" i="0" dirty="0">
                <a:effectLst/>
                <a:latin typeface="WeissenhofGrotesk-Regular"/>
              </a:rPr>
              <a:t>In your browser, generate several requests to </a:t>
            </a:r>
            <a:r>
              <a:rPr lang="en-US" b="0" i="0" u="none" strike="noStrike" dirty="0">
                <a:solidFill>
                  <a:srgbClr val="16A085"/>
                </a:solidFill>
                <a:effectLst/>
                <a:latin typeface="WeissenhofGrotesk-Regular"/>
                <a:hlinkClick r:id="rId2"/>
              </a:rPr>
              <a:t>http://IP:8080/notfound</a:t>
            </a:r>
            <a:r>
              <a:rPr lang="en-US" b="0" i="0" dirty="0">
                <a:effectLst/>
                <a:latin typeface="WeissenhofGrotesk-Regular"/>
              </a:rPr>
              <a:t>. We do not have a file in our web directory called </a:t>
            </a:r>
            <a:r>
              <a:rPr lang="en-US" b="0" i="0" dirty="0" err="1">
                <a:effectLst/>
                <a:latin typeface="WeissenhofGrotesk-Regular"/>
              </a:rPr>
              <a:t>notfound</a:t>
            </a:r>
            <a:r>
              <a:rPr lang="en-US" b="0" i="0" dirty="0">
                <a:effectLst/>
                <a:latin typeface="WeissenhofGrotesk-Regular"/>
              </a:rPr>
              <a:t>, so Apache will simply generate the appropriate 404 messages that the requested resource was not found on the server.</a:t>
            </a:r>
          </a:p>
          <a:p>
            <a:r>
              <a:rPr lang="en-US" b="0" i="0" dirty="0">
                <a:effectLst/>
                <a:latin typeface="WeissenhofGrotesk-Regular"/>
              </a:rPr>
              <a:t>On Kibana, and while you still have the previous filter set, add the following filter</a:t>
            </a:r>
          </a:p>
        </p:txBody>
      </p:sp>
      <p:pic>
        <p:nvPicPr>
          <p:cNvPr id="4" name="Picture 3">
            <a:extLst>
              <a:ext uri="{FF2B5EF4-FFF2-40B4-BE49-F238E27FC236}">
                <a16:creationId xmlns:a16="http://schemas.microsoft.com/office/drawing/2014/main" id="{64F798D5-1960-4550-8571-9E72EF1A8A02}"/>
              </a:ext>
            </a:extLst>
          </p:cNvPr>
          <p:cNvPicPr>
            <a:picLocks noChangeAspect="1"/>
          </p:cNvPicPr>
          <p:nvPr/>
        </p:nvPicPr>
        <p:blipFill>
          <a:blip r:embed="rId3"/>
          <a:stretch>
            <a:fillRect/>
          </a:stretch>
        </p:blipFill>
        <p:spPr>
          <a:xfrm>
            <a:off x="220392" y="3912663"/>
            <a:ext cx="11779349" cy="1846997"/>
          </a:xfrm>
          <a:prstGeom prst="rect">
            <a:avLst/>
          </a:prstGeom>
        </p:spPr>
      </p:pic>
    </p:spTree>
    <p:extLst>
      <p:ext uri="{BB962C8B-B14F-4D97-AF65-F5344CB8AC3E}">
        <p14:creationId xmlns:p14="http://schemas.microsoft.com/office/powerpoint/2010/main" val="230264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3D17AE-F5C3-494B-A11F-1BFDBBC8ECAE}"/>
              </a:ext>
            </a:extLst>
          </p:cNvPr>
          <p:cNvPicPr>
            <a:picLocks noChangeAspect="1"/>
          </p:cNvPicPr>
          <p:nvPr/>
        </p:nvPicPr>
        <p:blipFill>
          <a:blip r:embed="rId2"/>
          <a:stretch>
            <a:fillRect/>
          </a:stretch>
        </p:blipFill>
        <p:spPr>
          <a:xfrm>
            <a:off x="0" y="883110"/>
            <a:ext cx="12192000" cy="5091779"/>
          </a:xfrm>
          <a:prstGeom prst="rect">
            <a:avLst/>
          </a:prstGeom>
        </p:spPr>
      </p:pic>
    </p:spTree>
    <p:extLst>
      <p:ext uri="{BB962C8B-B14F-4D97-AF65-F5344CB8AC3E}">
        <p14:creationId xmlns:p14="http://schemas.microsoft.com/office/powerpoint/2010/main" val="265038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F42F03-DA34-4AB4-A411-A9F604CC9844}"/>
              </a:ext>
            </a:extLst>
          </p:cNvPr>
          <p:cNvPicPr>
            <a:picLocks noChangeAspect="1"/>
          </p:cNvPicPr>
          <p:nvPr/>
        </p:nvPicPr>
        <p:blipFill>
          <a:blip r:embed="rId2"/>
          <a:stretch>
            <a:fillRect/>
          </a:stretch>
        </p:blipFill>
        <p:spPr>
          <a:xfrm>
            <a:off x="0" y="178360"/>
            <a:ext cx="12192000" cy="4587619"/>
          </a:xfrm>
          <a:prstGeom prst="rect">
            <a:avLst/>
          </a:prstGeom>
        </p:spPr>
      </p:pic>
      <p:sp>
        <p:nvSpPr>
          <p:cNvPr id="3" name="Rectangle 2">
            <a:extLst>
              <a:ext uri="{FF2B5EF4-FFF2-40B4-BE49-F238E27FC236}">
                <a16:creationId xmlns:a16="http://schemas.microsoft.com/office/drawing/2014/main" id="{C83A9BE9-B7FC-4085-AB90-125CAA7BA8A0}"/>
              </a:ext>
            </a:extLst>
          </p:cNvPr>
          <p:cNvSpPr/>
          <p:nvPr/>
        </p:nvSpPr>
        <p:spPr>
          <a:xfrm>
            <a:off x="334296" y="5553934"/>
            <a:ext cx="11523407" cy="923330"/>
          </a:xfrm>
          <a:prstGeom prst="rect">
            <a:avLst/>
          </a:prstGeom>
        </p:spPr>
        <p:txBody>
          <a:bodyPr wrap="square">
            <a:spAutoFit/>
          </a:bodyPr>
          <a:lstStyle/>
          <a:p>
            <a:r>
              <a:rPr lang="en-US" b="0" i="0" dirty="0">
                <a:effectLst/>
                <a:latin typeface="WeissenhofGrotesk-Regular"/>
              </a:rPr>
              <a:t>The graph displays the number of 404 messages that occurred and their time of occurrence. The logline has the message itself specifying which file was requested and was not found. You also have additional data that you can use for narrowing down the selection even further like the node name, the container name, and the pod name.</a:t>
            </a:r>
            <a:endParaRPr lang="en-IN" dirty="0"/>
          </a:p>
        </p:txBody>
      </p:sp>
    </p:spTree>
    <p:extLst>
      <p:ext uri="{BB962C8B-B14F-4D97-AF65-F5344CB8AC3E}">
        <p14:creationId xmlns:p14="http://schemas.microsoft.com/office/powerpoint/2010/main" val="369086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09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F84EB37F-CD6E-4717-ADA6-D87253304E9E}"/>
              </a:ext>
            </a:extLst>
          </p:cNvPr>
          <p:cNvGraphicFramePr>
            <a:graphicFrameLocks noChangeAspect="1"/>
          </p:cNvGraphicFramePr>
          <p:nvPr>
            <p:extLst>
              <p:ext uri="{D42A27DB-BD31-4B8C-83A1-F6EECF244321}">
                <p14:modId xmlns:p14="http://schemas.microsoft.com/office/powerpoint/2010/main" val="3670567709"/>
              </p:ext>
            </p:extLst>
          </p:nvPr>
        </p:nvGraphicFramePr>
        <p:xfrm>
          <a:off x="1597392" y="2701901"/>
          <a:ext cx="1040763" cy="1096376"/>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3" imgW="415440" imgH="437760" progId="Package">
                  <p:embed/>
                </p:oleObj>
              </mc:Choice>
              <mc:Fallback>
                <p:oleObj name="Packager Shell Object" showAsIcon="1" r:id="rId3" imgW="415440" imgH="437760" progId="Package">
                  <p:embed/>
                  <p:pic>
                    <p:nvPicPr>
                      <p:cNvPr id="0" name=""/>
                      <p:cNvPicPr/>
                      <p:nvPr/>
                    </p:nvPicPr>
                    <p:blipFill>
                      <a:blip r:embed="rId4"/>
                      <a:stretch>
                        <a:fillRect/>
                      </a:stretch>
                    </p:blipFill>
                    <p:spPr>
                      <a:xfrm>
                        <a:off x="1597392" y="2701901"/>
                        <a:ext cx="1040763" cy="1096376"/>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FB3C5659-8287-4B7E-BA5D-0B4119C46AD2}"/>
              </a:ext>
            </a:extLst>
          </p:cNvPr>
          <p:cNvSpPr/>
          <p:nvPr/>
        </p:nvSpPr>
        <p:spPr>
          <a:xfrm>
            <a:off x="572085" y="556403"/>
            <a:ext cx="10921219" cy="1477328"/>
          </a:xfrm>
          <a:prstGeom prst="rect">
            <a:avLst/>
          </a:prstGeom>
        </p:spPr>
        <p:txBody>
          <a:bodyPr wrap="square">
            <a:spAutoFit/>
          </a:bodyPr>
          <a:lstStyle/>
          <a:p>
            <a:r>
              <a:rPr lang="en-US" b="1" i="0" dirty="0">
                <a:solidFill>
                  <a:srgbClr val="000000"/>
                </a:solidFill>
                <a:effectLst/>
                <a:latin typeface="WeissenhofGrotesk-Regular"/>
              </a:rPr>
              <a:t>Installing Elasticsearch</a:t>
            </a:r>
          </a:p>
          <a:p>
            <a:r>
              <a:rPr lang="en-US" b="0" i="0" dirty="0">
                <a:effectLst/>
                <a:latin typeface="WeissenhofGrotesk-Regular"/>
              </a:rPr>
              <a:t>We start by installing the Elasticsearch component. We are going to create a service account to be used by the component. We don’t want to give it admin access, it only needs read access to </a:t>
            </a:r>
            <a:r>
              <a:rPr lang="en-US" b="0" i="0" u="none" strike="noStrike" dirty="0">
                <a:solidFill>
                  <a:srgbClr val="16A085"/>
                </a:solidFill>
                <a:effectLst/>
                <a:latin typeface="WeissenhofGrotesk-Regular"/>
                <a:hlinkClick r:id="rId5"/>
              </a:rPr>
              <a:t>services</a:t>
            </a:r>
            <a:r>
              <a:rPr lang="en-US" b="0" i="0" dirty="0">
                <a:effectLst/>
                <a:latin typeface="WeissenhofGrotesk-Regular"/>
              </a:rPr>
              <a:t>, namespaces, and endpoints. Let’s start by creating the necessary resources to activate this account: the service account, the cluster role, and the cluster role binding:</a:t>
            </a:r>
          </a:p>
        </p:txBody>
      </p:sp>
      <p:pic>
        <p:nvPicPr>
          <p:cNvPr id="9" name="Picture 8">
            <a:extLst>
              <a:ext uri="{FF2B5EF4-FFF2-40B4-BE49-F238E27FC236}">
                <a16:creationId xmlns:a16="http://schemas.microsoft.com/office/drawing/2014/main" id="{79E6CBEA-DC59-42A4-8CE5-22B4705D21A1}"/>
              </a:ext>
            </a:extLst>
          </p:cNvPr>
          <p:cNvPicPr>
            <a:picLocks noChangeAspect="1"/>
          </p:cNvPicPr>
          <p:nvPr/>
        </p:nvPicPr>
        <p:blipFill>
          <a:blip r:embed="rId6"/>
          <a:stretch>
            <a:fillRect/>
          </a:stretch>
        </p:blipFill>
        <p:spPr>
          <a:xfrm>
            <a:off x="572085" y="4120369"/>
            <a:ext cx="9553575" cy="952500"/>
          </a:xfrm>
          <a:prstGeom prst="rect">
            <a:avLst/>
          </a:prstGeom>
        </p:spPr>
      </p:pic>
    </p:spTree>
    <p:extLst>
      <p:ext uri="{BB962C8B-B14F-4D97-AF65-F5344CB8AC3E}">
        <p14:creationId xmlns:p14="http://schemas.microsoft.com/office/powerpoint/2010/main" val="228749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68392-1A25-4581-AB35-585E5316B679}"/>
              </a:ext>
            </a:extLst>
          </p:cNvPr>
          <p:cNvSpPr/>
          <p:nvPr/>
        </p:nvSpPr>
        <p:spPr>
          <a:xfrm>
            <a:off x="543950" y="409193"/>
            <a:ext cx="11160369" cy="646331"/>
          </a:xfrm>
          <a:prstGeom prst="rect">
            <a:avLst/>
          </a:prstGeom>
        </p:spPr>
        <p:txBody>
          <a:bodyPr wrap="square">
            <a:spAutoFit/>
          </a:bodyPr>
          <a:lstStyle/>
          <a:p>
            <a:r>
              <a:rPr lang="en-US" b="0" i="0" dirty="0">
                <a:effectLst/>
                <a:latin typeface="WeissenhofGrotesk-Regular"/>
              </a:rPr>
              <a:t>we need to deploy the actual Elasticsearch cluster. We use a </a:t>
            </a:r>
            <a:r>
              <a:rPr lang="en-US" b="0" i="0" u="none" strike="noStrike" dirty="0" err="1">
                <a:solidFill>
                  <a:srgbClr val="16A085"/>
                </a:solidFill>
                <a:effectLst/>
                <a:latin typeface="WeissenhofGrotesk-Regular"/>
                <a:hlinkClick r:id="rId3"/>
              </a:rPr>
              <a:t>Statefulset</a:t>
            </a:r>
            <a:r>
              <a:rPr lang="en-US" b="0" i="0" dirty="0">
                <a:effectLst/>
                <a:latin typeface="WeissenhofGrotesk-Regular"/>
              </a:rPr>
              <a:t> for this purpose because we need </a:t>
            </a:r>
            <a:r>
              <a:rPr lang="en-US" b="0" i="0" dirty="0" err="1">
                <a:effectLst/>
                <a:latin typeface="WeissenhofGrotesk-Regular"/>
              </a:rPr>
              <a:t>elasticsearch</a:t>
            </a:r>
            <a:r>
              <a:rPr lang="en-US" b="0" i="0" dirty="0">
                <a:effectLst/>
                <a:latin typeface="WeissenhofGrotesk-Regular"/>
              </a:rPr>
              <a:t> to have well-defined hostnames, </a:t>
            </a:r>
            <a:r>
              <a:rPr lang="en-US" b="0" i="0" u="none" strike="noStrike" dirty="0">
                <a:solidFill>
                  <a:srgbClr val="16A085"/>
                </a:solidFill>
                <a:effectLst/>
                <a:latin typeface="WeissenhofGrotesk-Regular"/>
                <a:hlinkClick r:id="rId4"/>
              </a:rPr>
              <a:t>network</a:t>
            </a:r>
            <a:r>
              <a:rPr lang="en-US" b="0" i="0" dirty="0">
                <a:effectLst/>
                <a:latin typeface="WeissenhofGrotesk-Regular"/>
              </a:rPr>
              <a:t> and </a:t>
            </a:r>
            <a:r>
              <a:rPr lang="en-US" b="0" i="0" u="none" strike="noStrike" dirty="0">
                <a:solidFill>
                  <a:srgbClr val="16A085"/>
                </a:solidFill>
                <a:effectLst/>
                <a:latin typeface="WeissenhofGrotesk-Regular"/>
                <a:hlinkClick r:id="rId5"/>
              </a:rPr>
              <a:t>storage</a:t>
            </a:r>
            <a:r>
              <a:rPr lang="en-US" b="0" i="0" dirty="0">
                <a:effectLst/>
                <a:latin typeface="WeissenhofGrotesk-Regular"/>
              </a:rPr>
              <a:t>. Our </a:t>
            </a:r>
            <a:r>
              <a:rPr lang="en-US" b="0" i="0" dirty="0" err="1">
                <a:effectLst/>
                <a:latin typeface="WeissenhofGrotesk-Regular"/>
              </a:rPr>
              <a:t>Statefulset</a:t>
            </a:r>
            <a:r>
              <a:rPr lang="en-US" b="0" i="0" dirty="0">
                <a:effectLst/>
                <a:latin typeface="WeissenhofGrotesk-Regular"/>
              </a:rPr>
              <a:t> definition may look as follows:</a:t>
            </a:r>
            <a:endParaRPr lang="en-IN" dirty="0"/>
          </a:p>
        </p:txBody>
      </p:sp>
      <p:graphicFrame>
        <p:nvGraphicFramePr>
          <p:cNvPr id="3" name="Object 2">
            <a:extLst>
              <a:ext uri="{FF2B5EF4-FFF2-40B4-BE49-F238E27FC236}">
                <a16:creationId xmlns:a16="http://schemas.microsoft.com/office/drawing/2014/main" id="{9C01B486-86CB-4FAC-BD09-B76FEDCF9C4D}"/>
              </a:ext>
            </a:extLst>
          </p:cNvPr>
          <p:cNvGraphicFramePr>
            <a:graphicFrameLocks noChangeAspect="1"/>
          </p:cNvGraphicFramePr>
          <p:nvPr>
            <p:extLst>
              <p:ext uri="{D42A27DB-BD31-4B8C-83A1-F6EECF244321}">
                <p14:modId xmlns:p14="http://schemas.microsoft.com/office/powerpoint/2010/main" val="2468434270"/>
              </p:ext>
            </p:extLst>
          </p:nvPr>
        </p:nvGraphicFramePr>
        <p:xfrm>
          <a:off x="3463437" y="1561514"/>
          <a:ext cx="2846132" cy="1463040"/>
        </p:xfrm>
        <a:graphic>
          <a:graphicData uri="http://schemas.openxmlformats.org/presentationml/2006/ole">
            <mc:AlternateContent xmlns:mc="http://schemas.openxmlformats.org/markup-compatibility/2006">
              <mc:Choice xmlns:v="urn:schemas-microsoft-com:vml" Requires="v">
                <p:oleObj spid="_x0000_s2056" name="Packager Shell Object" showAsIcon="1" r:id="rId6" imgW="1465920" imgH="437760" progId="Package">
                  <p:embed/>
                </p:oleObj>
              </mc:Choice>
              <mc:Fallback>
                <p:oleObj name="Packager Shell Object" showAsIcon="1" r:id="rId6" imgW="1465920" imgH="437760" progId="Package">
                  <p:embed/>
                  <p:pic>
                    <p:nvPicPr>
                      <p:cNvPr id="0" name=""/>
                      <p:cNvPicPr/>
                      <p:nvPr/>
                    </p:nvPicPr>
                    <p:blipFill>
                      <a:blip r:embed="rId7"/>
                      <a:stretch>
                        <a:fillRect/>
                      </a:stretch>
                    </p:blipFill>
                    <p:spPr>
                      <a:xfrm>
                        <a:off x="3463437" y="1561514"/>
                        <a:ext cx="2846132" cy="1463040"/>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409C2B4F-1707-4470-BB18-4B1569A70FA6}"/>
              </a:ext>
            </a:extLst>
          </p:cNvPr>
          <p:cNvSpPr/>
          <p:nvPr/>
        </p:nvSpPr>
        <p:spPr>
          <a:xfrm>
            <a:off x="543950" y="3712091"/>
            <a:ext cx="10499188" cy="2308324"/>
          </a:xfrm>
          <a:prstGeom prst="rect">
            <a:avLst/>
          </a:prstGeom>
        </p:spPr>
        <p:txBody>
          <a:bodyPr wrap="square">
            <a:spAutoFit/>
          </a:bodyPr>
          <a:lstStyle/>
          <a:p>
            <a:r>
              <a:rPr lang="en-US" b="1" i="0" u="sng" dirty="0">
                <a:effectLst/>
                <a:latin typeface="WeissenhofGrotesk-Regular"/>
              </a:rPr>
              <a:t>Lines 35-39:</a:t>
            </a:r>
            <a:r>
              <a:rPr lang="en-US" b="0" i="0" dirty="0">
                <a:effectLst/>
                <a:latin typeface="WeissenhofGrotesk-Regular"/>
              </a:rPr>
              <a:t> We inject the namespace that Elasticsearch is using through an environment variable, NAMESPACE. We are using the </a:t>
            </a:r>
            <a:r>
              <a:rPr lang="en-US" b="0" i="0" u="none" strike="noStrike" dirty="0">
                <a:solidFill>
                  <a:srgbClr val="16A085"/>
                </a:solidFill>
                <a:effectLst/>
                <a:latin typeface="WeissenhofGrotesk-Regular"/>
                <a:hlinkClick r:id="rId8"/>
              </a:rPr>
              <a:t>downward API</a:t>
            </a:r>
            <a:r>
              <a:rPr lang="en-US" b="0" i="0" dirty="0">
                <a:effectLst/>
                <a:latin typeface="WeissenhofGrotesk-Regular"/>
              </a:rPr>
              <a:t> to grab the name of the current namespace.</a:t>
            </a:r>
          </a:p>
          <a:p>
            <a:r>
              <a:rPr lang="en-US" b="1" i="0" u="sng" dirty="0">
                <a:effectLst/>
                <a:latin typeface="WeissenhofGrotesk-Regular"/>
              </a:rPr>
              <a:t>Lines 40-42:</a:t>
            </a:r>
            <a:r>
              <a:rPr lang="en-US" b="0" i="0" dirty="0">
                <a:effectLst/>
                <a:latin typeface="WeissenhofGrotesk-Regular"/>
              </a:rPr>
              <a:t> we are using the </a:t>
            </a:r>
            <a:r>
              <a:rPr lang="en-US" b="0" i="0" u="none" strike="noStrike" dirty="0" err="1">
                <a:solidFill>
                  <a:srgbClr val="16A085"/>
                </a:solidFill>
                <a:effectLst/>
                <a:latin typeface="WeissenhofGrotesk-Regular"/>
                <a:hlinkClick r:id="rId9"/>
              </a:rPr>
              <a:t>emptyDir</a:t>
            </a:r>
            <a:r>
              <a:rPr lang="en-US" b="0" i="0" dirty="0">
                <a:effectLst/>
                <a:latin typeface="WeissenhofGrotesk-Regular"/>
              </a:rPr>
              <a:t> volume type. In a real scenario, you may want to use persistent volumes.</a:t>
            </a:r>
          </a:p>
          <a:p>
            <a:r>
              <a:rPr lang="en-US" b="1" i="0" u="sng" dirty="0">
                <a:effectLst/>
                <a:latin typeface="WeissenhofGrotesk-Regular"/>
              </a:rPr>
              <a:t>Lines 43-48:</a:t>
            </a:r>
            <a:r>
              <a:rPr lang="en-US" b="0" i="0" dirty="0">
                <a:effectLst/>
                <a:latin typeface="WeissenhofGrotesk-Regular"/>
              </a:rPr>
              <a:t> Notice that Elasticsearch requires that you set the </a:t>
            </a:r>
            <a:r>
              <a:rPr lang="en-US" b="0" i="0" dirty="0" err="1">
                <a:effectLst/>
                <a:latin typeface="WeissenhofGrotesk-Regular"/>
              </a:rPr>
              <a:t>vm.max_map_count</a:t>
            </a:r>
            <a:r>
              <a:rPr lang="en-US" b="0" i="0" dirty="0">
                <a:effectLst/>
                <a:latin typeface="WeissenhofGrotesk-Regular"/>
              </a:rPr>
              <a:t> Linux kernel parameter to be at least 262144. So, we use an </a:t>
            </a:r>
            <a:r>
              <a:rPr lang="en-US" b="0" i="0" u="none" strike="noStrike" dirty="0" err="1">
                <a:solidFill>
                  <a:srgbClr val="16A085"/>
                </a:solidFill>
                <a:effectLst/>
                <a:latin typeface="WeissenhofGrotesk-Regular"/>
                <a:hlinkClick r:id="rId10"/>
              </a:rPr>
              <a:t>init</a:t>
            </a:r>
            <a:r>
              <a:rPr lang="en-US" b="0" i="0" u="none" strike="noStrike" dirty="0">
                <a:solidFill>
                  <a:srgbClr val="16A085"/>
                </a:solidFill>
                <a:effectLst/>
                <a:latin typeface="WeissenhofGrotesk-Regular"/>
                <a:hlinkClick r:id="rId10"/>
              </a:rPr>
              <a:t> container</a:t>
            </a:r>
            <a:r>
              <a:rPr lang="en-US" b="0" i="0" dirty="0">
                <a:effectLst/>
                <a:latin typeface="WeissenhofGrotesk-Regular"/>
              </a:rPr>
              <a:t> that sets this parameter for us before the application starts. Setting kernel parameters requires that the container has root privilege and access to modify kernel parameters. So, we set the privileged parameter to true.</a:t>
            </a:r>
          </a:p>
        </p:txBody>
      </p:sp>
    </p:spTree>
    <p:extLst>
      <p:ext uri="{BB962C8B-B14F-4D97-AF65-F5344CB8AC3E}">
        <p14:creationId xmlns:p14="http://schemas.microsoft.com/office/powerpoint/2010/main" val="54835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F39E09-664D-44C9-9696-C7775C164FC2}"/>
              </a:ext>
            </a:extLst>
          </p:cNvPr>
          <p:cNvSpPr/>
          <p:nvPr/>
        </p:nvSpPr>
        <p:spPr>
          <a:xfrm>
            <a:off x="473611" y="449218"/>
            <a:ext cx="10808677" cy="646331"/>
          </a:xfrm>
          <a:prstGeom prst="rect">
            <a:avLst/>
          </a:prstGeom>
        </p:spPr>
        <p:txBody>
          <a:bodyPr wrap="square">
            <a:spAutoFit/>
          </a:bodyPr>
          <a:lstStyle/>
          <a:p>
            <a:r>
              <a:rPr lang="en-US" b="0" i="0" dirty="0">
                <a:effectLst/>
                <a:latin typeface="WeissenhofGrotesk-Regular"/>
              </a:rPr>
              <a:t>The last part we need here is the Service through which we can access the Elasticsearch databases. Add the following to a YAML file and apply it:</a:t>
            </a:r>
            <a:endParaRPr lang="en-IN" dirty="0"/>
          </a:p>
        </p:txBody>
      </p:sp>
      <p:graphicFrame>
        <p:nvGraphicFramePr>
          <p:cNvPr id="3" name="Object 2">
            <a:extLst>
              <a:ext uri="{FF2B5EF4-FFF2-40B4-BE49-F238E27FC236}">
                <a16:creationId xmlns:a16="http://schemas.microsoft.com/office/drawing/2014/main" id="{FA149B82-7556-443A-A921-CB0E6E913F56}"/>
              </a:ext>
            </a:extLst>
          </p:cNvPr>
          <p:cNvGraphicFramePr>
            <a:graphicFrameLocks noChangeAspect="1"/>
          </p:cNvGraphicFramePr>
          <p:nvPr>
            <p:extLst>
              <p:ext uri="{D42A27DB-BD31-4B8C-83A1-F6EECF244321}">
                <p14:modId xmlns:p14="http://schemas.microsoft.com/office/powerpoint/2010/main" val="1293570906"/>
              </p:ext>
            </p:extLst>
          </p:nvPr>
        </p:nvGraphicFramePr>
        <p:xfrm>
          <a:off x="2095011" y="1674960"/>
          <a:ext cx="1138560" cy="913496"/>
        </p:xfrm>
        <a:graphic>
          <a:graphicData uri="http://schemas.openxmlformats.org/presentationml/2006/ole">
            <mc:AlternateContent xmlns:mc="http://schemas.openxmlformats.org/markup-compatibility/2006">
              <mc:Choice xmlns:v="urn:schemas-microsoft-com:vml" Requires="v">
                <p:oleObj spid="_x0000_s3079" name="Packager Shell Object" showAsIcon="1" r:id="rId3" imgW="545760" imgH="437760" progId="Package">
                  <p:embed/>
                </p:oleObj>
              </mc:Choice>
              <mc:Fallback>
                <p:oleObj name="Packager Shell Object" showAsIcon="1" r:id="rId3" imgW="545760" imgH="437760" progId="Package">
                  <p:embed/>
                  <p:pic>
                    <p:nvPicPr>
                      <p:cNvPr id="0" name=""/>
                      <p:cNvPicPr/>
                      <p:nvPr/>
                    </p:nvPicPr>
                    <p:blipFill>
                      <a:blip r:embed="rId4"/>
                      <a:stretch>
                        <a:fillRect/>
                      </a:stretch>
                    </p:blipFill>
                    <p:spPr>
                      <a:xfrm>
                        <a:off x="2095011" y="1674960"/>
                        <a:ext cx="1138560" cy="913496"/>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DC63F01C-4DC3-4C41-AE2A-8A3CCABD44DA}"/>
              </a:ext>
            </a:extLst>
          </p:cNvPr>
          <p:cNvSpPr/>
          <p:nvPr/>
        </p:nvSpPr>
        <p:spPr>
          <a:xfrm>
            <a:off x="361070" y="2847258"/>
            <a:ext cx="11160370" cy="1477328"/>
          </a:xfrm>
          <a:prstGeom prst="rect">
            <a:avLst/>
          </a:prstGeom>
        </p:spPr>
        <p:txBody>
          <a:bodyPr wrap="square">
            <a:spAutoFit/>
          </a:bodyPr>
          <a:lstStyle/>
          <a:p>
            <a:r>
              <a:rPr lang="en-US" b="0" i="0" dirty="0">
                <a:effectLst/>
                <a:latin typeface="WeissenhofGrotesk-Regular"/>
              </a:rPr>
              <a:t>Notice that we didn’t specify any means for external access through this Service. The Service type is </a:t>
            </a:r>
            <a:r>
              <a:rPr lang="en-US" b="0" i="0" dirty="0" err="1">
                <a:effectLst/>
                <a:latin typeface="WeissenhofGrotesk-Regular"/>
              </a:rPr>
              <a:t>clusterIP</a:t>
            </a:r>
            <a:r>
              <a:rPr lang="en-US" b="0" i="0" dirty="0">
                <a:effectLst/>
                <a:latin typeface="WeissenhofGrotesk-Regular"/>
              </a:rPr>
              <a:t> which means that it is accessible only from within the cluster.</a:t>
            </a:r>
          </a:p>
          <a:p>
            <a:endParaRPr lang="en-US" b="0" i="0" dirty="0">
              <a:effectLst/>
              <a:latin typeface="WeissenhofGrotesk-Regular"/>
            </a:endParaRPr>
          </a:p>
          <a:p>
            <a:r>
              <a:rPr lang="en-US" b="0" i="0" dirty="0">
                <a:effectLst/>
                <a:latin typeface="WeissenhofGrotesk-Regular"/>
              </a:rPr>
              <a:t>Let’s apply that last definition to create the service. You should now be able to view the default welcome message of Elasticsearch by using port forwarding as follows:</a:t>
            </a:r>
          </a:p>
        </p:txBody>
      </p:sp>
      <p:sp>
        <p:nvSpPr>
          <p:cNvPr id="5" name="Rectangle 4">
            <a:extLst>
              <a:ext uri="{FF2B5EF4-FFF2-40B4-BE49-F238E27FC236}">
                <a16:creationId xmlns:a16="http://schemas.microsoft.com/office/drawing/2014/main" id="{93166A7A-CEC8-40BD-B28B-09589F550E48}"/>
              </a:ext>
            </a:extLst>
          </p:cNvPr>
          <p:cNvSpPr/>
          <p:nvPr/>
        </p:nvSpPr>
        <p:spPr>
          <a:xfrm>
            <a:off x="473610" y="4583388"/>
            <a:ext cx="10499189" cy="369332"/>
          </a:xfrm>
          <a:prstGeom prst="rect">
            <a:avLst/>
          </a:prstGeom>
        </p:spPr>
        <p:txBody>
          <a:bodyPr wrap="square">
            <a:spAutoFit/>
          </a:bodyPr>
          <a:lstStyle/>
          <a:p>
            <a:r>
              <a:rPr lang="en-IN" dirty="0" err="1"/>
              <a:t>kubectl</a:t>
            </a:r>
            <a:r>
              <a:rPr lang="en-IN" dirty="0"/>
              <a:t> port-forward -n </a:t>
            </a:r>
            <a:r>
              <a:rPr lang="en-IN" dirty="0" err="1"/>
              <a:t>kube</a:t>
            </a:r>
            <a:r>
              <a:rPr lang="en-IN" dirty="0"/>
              <a:t>-system svc/</a:t>
            </a:r>
            <a:r>
              <a:rPr lang="en-IN" dirty="0" err="1"/>
              <a:t>elasticsearch</a:t>
            </a:r>
            <a:r>
              <a:rPr lang="en-IN" dirty="0"/>
              <a:t>-logging 9200:9200</a:t>
            </a:r>
          </a:p>
        </p:txBody>
      </p:sp>
      <p:sp>
        <p:nvSpPr>
          <p:cNvPr id="6" name="Rectangle 5">
            <a:extLst>
              <a:ext uri="{FF2B5EF4-FFF2-40B4-BE49-F238E27FC236}">
                <a16:creationId xmlns:a16="http://schemas.microsoft.com/office/drawing/2014/main" id="{FBFE6AAF-1458-441D-9605-0C4D4E7F7BE8}"/>
              </a:ext>
            </a:extLst>
          </p:cNvPr>
          <p:cNvSpPr/>
          <p:nvPr/>
        </p:nvSpPr>
        <p:spPr>
          <a:xfrm>
            <a:off x="473610" y="5429964"/>
            <a:ext cx="10597664" cy="646331"/>
          </a:xfrm>
          <a:prstGeom prst="rect">
            <a:avLst/>
          </a:prstGeom>
        </p:spPr>
        <p:txBody>
          <a:bodyPr wrap="square">
            <a:spAutoFit/>
          </a:bodyPr>
          <a:lstStyle/>
          <a:p>
            <a:r>
              <a:rPr lang="en-US" b="0" i="0" dirty="0">
                <a:effectLst/>
                <a:latin typeface="WeissenhofGrotesk-Regular"/>
              </a:rPr>
              <a:t>Now, you can use curl or just open your browser and navigate to localhost:9200. For example, curl localhost:9200</a:t>
            </a:r>
            <a:endParaRPr lang="en-IN" dirty="0"/>
          </a:p>
        </p:txBody>
      </p:sp>
    </p:spTree>
    <p:extLst>
      <p:ext uri="{BB962C8B-B14F-4D97-AF65-F5344CB8AC3E}">
        <p14:creationId xmlns:p14="http://schemas.microsoft.com/office/powerpoint/2010/main" val="301461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13A729-05CC-4F94-83DE-8E9E532C85FF}"/>
              </a:ext>
            </a:extLst>
          </p:cNvPr>
          <p:cNvSpPr/>
          <p:nvPr/>
        </p:nvSpPr>
        <p:spPr>
          <a:xfrm>
            <a:off x="501748" y="279403"/>
            <a:ext cx="11497994" cy="1477328"/>
          </a:xfrm>
          <a:prstGeom prst="rect">
            <a:avLst/>
          </a:prstGeom>
        </p:spPr>
        <p:txBody>
          <a:bodyPr wrap="square">
            <a:spAutoFit/>
          </a:bodyPr>
          <a:lstStyle/>
          <a:p>
            <a:r>
              <a:rPr lang="en-US" b="1" i="0" dirty="0">
                <a:solidFill>
                  <a:srgbClr val="000000"/>
                </a:solidFill>
                <a:effectLst/>
                <a:latin typeface="WeissenhofGrotesk-Regular"/>
              </a:rPr>
              <a:t>Installing Logstash</a:t>
            </a:r>
          </a:p>
          <a:p>
            <a:r>
              <a:rPr lang="en-US" b="0" i="0" dirty="0">
                <a:effectLst/>
                <a:latin typeface="WeissenhofGrotesk-Regular"/>
              </a:rPr>
              <a:t>Logstash acts as an adapter that receives the raw logs, and formats it in a way that Elasticsearch understands. The tricky part about Logstash lies in its configuration. The rest is just a </a:t>
            </a:r>
            <a:r>
              <a:rPr lang="en-US" b="0" i="0" u="none" strike="noStrike" dirty="0">
                <a:solidFill>
                  <a:srgbClr val="16A085"/>
                </a:solidFill>
                <a:effectLst/>
                <a:latin typeface="WeissenhofGrotesk-Regular"/>
                <a:hlinkClick r:id="rId3"/>
              </a:rPr>
              <a:t>deployment</a:t>
            </a:r>
            <a:r>
              <a:rPr lang="en-US" b="0" i="0" dirty="0">
                <a:effectLst/>
                <a:latin typeface="WeissenhofGrotesk-Regular"/>
              </a:rPr>
              <a:t> that mounts the configuration file as a </a:t>
            </a:r>
            <a:r>
              <a:rPr lang="en-US" b="0" i="0" u="none" strike="noStrike" dirty="0" err="1">
                <a:solidFill>
                  <a:srgbClr val="16A085"/>
                </a:solidFill>
                <a:effectLst/>
                <a:latin typeface="WeissenhofGrotesk-Regular"/>
                <a:hlinkClick r:id="rId4"/>
              </a:rPr>
              <a:t>configMap</a:t>
            </a:r>
            <a:r>
              <a:rPr lang="en-US" b="0" i="0" dirty="0">
                <a:effectLst/>
                <a:latin typeface="WeissenhofGrotesk-Regular"/>
              </a:rPr>
              <a:t> and a </a:t>
            </a:r>
            <a:r>
              <a:rPr lang="en-US" b="0" i="0" u="none" strike="noStrike" dirty="0">
                <a:solidFill>
                  <a:srgbClr val="16A085"/>
                </a:solidFill>
                <a:effectLst/>
                <a:latin typeface="WeissenhofGrotesk-Regular"/>
                <a:hlinkClick r:id="rId5"/>
              </a:rPr>
              <a:t>Service</a:t>
            </a:r>
            <a:r>
              <a:rPr lang="en-US" b="0" i="0" dirty="0">
                <a:effectLst/>
                <a:latin typeface="WeissenhofGrotesk-Regular"/>
              </a:rPr>
              <a:t> that exposes Logstash to other cluster pods. So, let’s spend a few minutes with the </a:t>
            </a:r>
            <a:r>
              <a:rPr lang="en-US" b="0" i="0" dirty="0" err="1">
                <a:effectLst/>
                <a:latin typeface="WeissenhofGrotesk-Regular"/>
              </a:rPr>
              <a:t>configMap</a:t>
            </a:r>
            <a:r>
              <a:rPr lang="en-US" b="0" i="0" dirty="0">
                <a:effectLst/>
                <a:latin typeface="WeissenhofGrotesk-Regular"/>
              </a:rPr>
              <a:t>. Create a new file called </a:t>
            </a:r>
            <a:r>
              <a:rPr lang="en-US" b="0" i="0" dirty="0" err="1">
                <a:effectLst/>
                <a:latin typeface="WeissenhofGrotesk-Regular"/>
              </a:rPr>
              <a:t>logstash-config.yml</a:t>
            </a:r>
            <a:r>
              <a:rPr lang="en-US" b="0" i="0" dirty="0">
                <a:effectLst/>
                <a:latin typeface="WeissenhofGrotesk-Regular"/>
              </a:rPr>
              <a:t> and add the following lines to it:</a:t>
            </a:r>
          </a:p>
        </p:txBody>
      </p:sp>
      <p:graphicFrame>
        <p:nvGraphicFramePr>
          <p:cNvPr id="4" name="Object 3">
            <a:extLst>
              <a:ext uri="{FF2B5EF4-FFF2-40B4-BE49-F238E27FC236}">
                <a16:creationId xmlns:a16="http://schemas.microsoft.com/office/drawing/2014/main" id="{DD2D4D3C-B28D-4CCF-8B1D-DE1DA2BA84BB}"/>
              </a:ext>
            </a:extLst>
          </p:cNvPr>
          <p:cNvGraphicFramePr>
            <a:graphicFrameLocks noChangeAspect="1"/>
          </p:cNvGraphicFramePr>
          <p:nvPr>
            <p:extLst>
              <p:ext uri="{D42A27DB-BD31-4B8C-83A1-F6EECF244321}">
                <p14:modId xmlns:p14="http://schemas.microsoft.com/office/powerpoint/2010/main" val="3620798956"/>
              </p:ext>
            </p:extLst>
          </p:nvPr>
        </p:nvGraphicFramePr>
        <p:xfrm>
          <a:off x="3191730" y="1998516"/>
          <a:ext cx="2105183" cy="899428"/>
        </p:xfrm>
        <a:graphic>
          <a:graphicData uri="http://schemas.openxmlformats.org/presentationml/2006/ole">
            <mc:AlternateContent xmlns:mc="http://schemas.openxmlformats.org/markup-compatibility/2006">
              <mc:Choice xmlns:v="urn:schemas-microsoft-com:vml" Requires="v">
                <p:oleObj spid="_x0000_s4104" name="Packager Shell Object" showAsIcon="1" r:id="rId6" imgW="1026000" imgH="437760" progId="Package">
                  <p:embed/>
                </p:oleObj>
              </mc:Choice>
              <mc:Fallback>
                <p:oleObj name="Packager Shell Object" showAsIcon="1" r:id="rId6" imgW="1026000" imgH="437760" progId="Package">
                  <p:embed/>
                  <p:pic>
                    <p:nvPicPr>
                      <p:cNvPr id="0" name=""/>
                      <p:cNvPicPr/>
                      <p:nvPr/>
                    </p:nvPicPr>
                    <p:blipFill>
                      <a:blip r:embed="rId7"/>
                      <a:stretch>
                        <a:fillRect/>
                      </a:stretch>
                    </p:blipFill>
                    <p:spPr>
                      <a:xfrm>
                        <a:off x="3191730" y="1998516"/>
                        <a:ext cx="2105183" cy="89942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986CE254-7C90-4866-886F-1703478CD11B}"/>
              </a:ext>
            </a:extLst>
          </p:cNvPr>
          <p:cNvSpPr/>
          <p:nvPr/>
        </p:nvSpPr>
        <p:spPr>
          <a:xfrm>
            <a:off x="257907" y="3153797"/>
            <a:ext cx="11676185" cy="3539430"/>
          </a:xfrm>
          <a:prstGeom prst="rect">
            <a:avLst/>
          </a:prstGeom>
        </p:spPr>
        <p:txBody>
          <a:bodyPr wrap="square">
            <a:spAutoFit/>
          </a:bodyPr>
          <a:lstStyle/>
          <a:p>
            <a:r>
              <a:rPr lang="en-US" sz="1400" b="0" i="0" dirty="0">
                <a:effectLst/>
                <a:latin typeface="WeissenhofGrotesk-Regular"/>
              </a:rPr>
              <a:t>The </a:t>
            </a:r>
            <a:r>
              <a:rPr lang="en-US" sz="1400" b="0" i="0" dirty="0" err="1">
                <a:effectLst/>
                <a:latin typeface="WeissenhofGrotesk-Regular"/>
              </a:rPr>
              <a:t>configMap</a:t>
            </a:r>
            <a:r>
              <a:rPr lang="en-US" sz="1400" b="0" i="0" dirty="0">
                <a:effectLst/>
                <a:latin typeface="WeissenhofGrotesk-Regular"/>
              </a:rPr>
              <a:t> contains two files: </a:t>
            </a:r>
            <a:r>
              <a:rPr lang="en-US" sz="1400" b="0" i="0" dirty="0" err="1">
                <a:effectLst/>
                <a:latin typeface="WeissenhofGrotesk-Regular"/>
              </a:rPr>
              <a:t>logstash.yml</a:t>
            </a:r>
            <a:r>
              <a:rPr lang="en-US" sz="1400" b="0" i="0" dirty="0">
                <a:effectLst/>
                <a:latin typeface="WeissenhofGrotesk-Regular"/>
              </a:rPr>
              <a:t> and </a:t>
            </a:r>
            <a:r>
              <a:rPr lang="en-US" sz="1400" b="0" i="0" dirty="0" err="1">
                <a:effectLst/>
                <a:latin typeface="WeissenhofGrotesk-Regular"/>
              </a:rPr>
              <a:t>logstash.conf</a:t>
            </a:r>
            <a:r>
              <a:rPr lang="en-US" sz="1400" b="0" i="0" dirty="0">
                <a:effectLst/>
                <a:latin typeface="WeissenhofGrotesk-Regular"/>
              </a:rPr>
              <a:t>. The first file has just two lines: it defines the network address on which Logstash will listen, we specified 0.0.0.0 to denote that it needs to listen on all available interfaces. The second line specified where Logstash should find its configuration file which is /</a:t>
            </a:r>
            <a:r>
              <a:rPr lang="en-US" sz="1400" b="0" i="0" dirty="0" err="1">
                <a:effectLst/>
                <a:latin typeface="WeissenhofGrotesk-Regular"/>
              </a:rPr>
              <a:t>usr</a:t>
            </a:r>
            <a:r>
              <a:rPr lang="en-US" sz="1400" b="0" i="0" dirty="0">
                <a:effectLst/>
                <a:latin typeface="WeissenhofGrotesk-Regular"/>
              </a:rPr>
              <a:t>/share/</a:t>
            </a:r>
            <a:r>
              <a:rPr lang="en-US" sz="1400" b="0" i="0" dirty="0" err="1">
                <a:effectLst/>
                <a:latin typeface="WeissenhofGrotesk-Regular"/>
              </a:rPr>
              <a:t>logstash</a:t>
            </a:r>
            <a:r>
              <a:rPr lang="en-US" sz="1400" b="0" i="0" dirty="0">
                <a:effectLst/>
                <a:latin typeface="WeissenhofGrotesk-Regular"/>
              </a:rPr>
              <a:t>/pipeline. This configuration path is where the second file (</a:t>
            </a:r>
            <a:r>
              <a:rPr lang="en-US" sz="1400" b="0" i="0" dirty="0" err="1">
                <a:effectLst/>
                <a:latin typeface="WeissenhofGrotesk-Regular"/>
              </a:rPr>
              <a:t>logstash.conf</a:t>
            </a:r>
            <a:r>
              <a:rPr lang="en-US" sz="1400" b="0" i="0" dirty="0">
                <a:effectLst/>
                <a:latin typeface="WeissenhofGrotesk-Regular"/>
              </a:rPr>
              <a:t>) resides. That second file is what instructs Logstash about how to parse the incoming log files. Let’s have a look at the interesting parts of this file:</a:t>
            </a:r>
          </a:p>
          <a:p>
            <a:pPr>
              <a:buFont typeface="Arial" panose="020B0604020202020204" pitchFamily="34" charset="0"/>
              <a:buChar char="•"/>
            </a:pPr>
            <a:r>
              <a:rPr lang="en-US" sz="1400" b="0" i="0" dirty="0">
                <a:solidFill>
                  <a:srgbClr val="7F8C8D"/>
                </a:solidFill>
                <a:effectLst/>
                <a:latin typeface="WeissenhofGrotesk-Regular"/>
              </a:rPr>
              <a:t>The input stanza instructs Logstash as to where it should get its data. The daemon will be listening at port 5044 and an agent (</a:t>
            </a:r>
            <a:r>
              <a:rPr lang="en-US" sz="1400" b="0" i="0" dirty="0" err="1">
                <a:solidFill>
                  <a:srgbClr val="7F8C8D"/>
                </a:solidFill>
                <a:effectLst/>
                <a:latin typeface="WeissenhofGrotesk-Regular"/>
              </a:rPr>
              <a:t>Filebeat</a:t>
            </a:r>
            <a:r>
              <a:rPr lang="en-US" sz="1400" b="0" i="0" dirty="0">
                <a:solidFill>
                  <a:srgbClr val="7F8C8D"/>
                </a:solidFill>
                <a:effectLst/>
                <a:latin typeface="WeissenhofGrotesk-Regular"/>
              </a:rPr>
              <a:t> in our case) will push logs to this port.</a:t>
            </a:r>
          </a:p>
          <a:p>
            <a:pPr>
              <a:buFont typeface="Arial" panose="020B0604020202020204" pitchFamily="34" charset="0"/>
              <a:buChar char="•"/>
            </a:pPr>
            <a:r>
              <a:rPr lang="en-US" sz="1400" b="0" i="0" dirty="0">
                <a:solidFill>
                  <a:srgbClr val="7F8C8D"/>
                </a:solidFill>
                <a:effectLst/>
                <a:latin typeface="WeissenhofGrotesk-Regular"/>
              </a:rPr>
              <a:t>The filter stanza is where we specify how logs should be interpreted. Logstash uses filters to parse and transform log files to a format understandable by Elasticsearch. In our example, we are using </a:t>
            </a:r>
            <a:r>
              <a:rPr lang="en-US" sz="1400" b="0" i="0" u="none" strike="noStrike" dirty="0">
                <a:solidFill>
                  <a:srgbClr val="16A085"/>
                </a:solidFill>
                <a:effectLst/>
                <a:latin typeface="WeissenhofGrotesk-Regular"/>
                <a:hlinkClick r:id="rId8"/>
              </a:rPr>
              <a:t>grok</a:t>
            </a:r>
            <a:r>
              <a:rPr lang="en-US" sz="1400" b="0" i="0" dirty="0">
                <a:solidFill>
                  <a:srgbClr val="7F8C8D"/>
                </a:solidFill>
                <a:effectLst/>
                <a:latin typeface="WeissenhofGrotesk-Regular"/>
              </a:rPr>
              <a:t>. Explaining how the Grok filter works is beyond the scope of this article but you can read more about it </a:t>
            </a:r>
            <a:r>
              <a:rPr lang="en-US" sz="1400" b="0" i="0" u="none" strike="noStrike" dirty="0">
                <a:solidFill>
                  <a:srgbClr val="16A085"/>
                </a:solidFill>
                <a:effectLst/>
                <a:latin typeface="WeissenhofGrotesk-Regular"/>
                <a:hlinkClick r:id="rId9"/>
              </a:rPr>
              <a:t>here</a:t>
            </a:r>
            <a:r>
              <a:rPr lang="en-US" sz="1400" b="0" i="0" dirty="0">
                <a:solidFill>
                  <a:srgbClr val="7F8C8D"/>
                </a:solidFill>
                <a:effectLst/>
                <a:latin typeface="WeissenhofGrotesk-Regular"/>
              </a:rPr>
              <a:t>. We are using one of the options available for Grok out of the box, which is used for parsing Apache logs in the combined format (COMBINEDAPACHELOG). Since it’s a popular log format, grok can automatically extract key information from each line and convert it to JSON format.</a:t>
            </a:r>
          </a:p>
          <a:p>
            <a:pPr>
              <a:buFont typeface="Arial" panose="020B0604020202020204" pitchFamily="34" charset="0"/>
              <a:buChar char="•"/>
            </a:pPr>
            <a:r>
              <a:rPr lang="en-US" sz="1400" b="0" i="0" dirty="0">
                <a:solidFill>
                  <a:srgbClr val="7F8C8D"/>
                </a:solidFill>
                <a:effectLst/>
                <a:latin typeface="WeissenhofGrotesk-Regular"/>
              </a:rPr>
              <a:t>The date stanza is used for adding a timestamp to each logline. You can use the timestamp to configure exactly how the timestamp would appear.</a:t>
            </a:r>
          </a:p>
          <a:p>
            <a:pPr>
              <a:buFont typeface="Arial" panose="020B0604020202020204" pitchFamily="34" charset="0"/>
              <a:buChar char="•"/>
            </a:pPr>
            <a:r>
              <a:rPr lang="en-US" sz="1400" b="0" i="0" dirty="0">
                <a:solidFill>
                  <a:srgbClr val="7F8C8D"/>
                </a:solidFill>
                <a:effectLst/>
                <a:latin typeface="WeissenhofGrotesk-Regular"/>
              </a:rPr>
              <a:t>The </a:t>
            </a:r>
            <a:r>
              <a:rPr lang="en-US" sz="1400" b="0" i="0" dirty="0" err="1">
                <a:solidFill>
                  <a:srgbClr val="7F8C8D"/>
                </a:solidFill>
                <a:effectLst/>
                <a:latin typeface="WeissenhofGrotesk-Regular"/>
              </a:rPr>
              <a:t>geoip</a:t>
            </a:r>
            <a:r>
              <a:rPr lang="en-US" sz="1400" b="0" i="0" dirty="0">
                <a:solidFill>
                  <a:srgbClr val="7F8C8D"/>
                </a:solidFill>
                <a:effectLst/>
                <a:latin typeface="WeissenhofGrotesk-Regular"/>
              </a:rPr>
              <a:t> part is used to add the client’s IP address to the log so that we know where it is coming from.</a:t>
            </a:r>
          </a:p>
          <a:p>
            <a:pPr>
              <a:buFont typeface="Arial" panose="020B0604020202020204" pitchFamily="34" charset="0"/>
              <a:buChar char="•"/>
            </a:pPr>
            <a:r>
              <a:rPr lang="en-US" sz="1400" b="0" i="0" dirty="0">
                <a:solidFill>
                  <a:srgbClr val="7F8C8D"/>
                </a:solidFill>
                <a:effectLst/>
                <a:latin typeface="WeissenhofGrotesk-Regular"/>
              </a:rPr>
              <a:t>The output part defines the target, where Logstash should forward the parsed log data. In our lab, we want Logstash to forward it to the Elasticsearch cluster. We specify the service name without the need to add the namespace and the rest of the URL (like in </a:t>
            </a:r>
            <a:r>
              <a:rPr lang="en-US" sz="1400" b="0" i="0" dirty="0" err="1">
                <a:solidFill>
                  <a:srgbClr val="7F8C8D"/>
                </a:solidFill>
                <a:effectLst/>
                <a:latin typeface="WeissenhofGrotesk-Regular"/>
              </a:rPr>
              <a:t>elasticsearch-logging.kube-system.svc.cluster.local</a:t>
            </a:r>
            <a:r>
              <a:rPr lang="en-US" sz="1400" b="0" i="0" dirty="0">
                <a:solidFill>
                  <a:srgbClr val="7F8C8D"/>
                </a:solidFill>
                <a:effectLst/>
                <a:latin typeface="WeissenhofGrotesk-Regular"/>
              </a:rPr>
              <a:t>) because both resources are in the same namespace.</a:t>
            </a:r>
          </a:p>
          <a:p>
            <a:r>
              <a:rPr lang="en-US" sz="1400" b="0" i="0" dirty="0">
                <a:effectLst/>
                <a:latin typeface="WeissenhofGrotesk-Regular"/>
              </a:rPr>
              <a:t>Let’s apply this </a:t>
            </a:r>
            <a:r>
              <a:rPr lang="en-US" sz="1400" b="0" i="0" dirty="0" err="1">
                <a:effectLst/>
                <a:latin typeface="WeissenhofGrotesk-Regular"/>
              </a:rPr>
              <a:t>configMap</a:t>
            </a:r>
            <a:r>
              <a:rPr lang="en-US" sz="1400" b="0" i="0" dirty="0">
                <a:effectLst/>
                <a:latin typeface="WeissenhofGrotesk-Regular"/>
              </a:rPr>
              <a:t> and create the necessary deployment.</a:t>
            </a:r>
          </a:p>
        </p:txBody>
      </p:sp>
    </p:spTree>
    <p:extLst>
      <p:ext uri="{BB962C8B-B14F-4D97-AF65-F5344CB8AC3E}">
        <p14:creationId xmlns:p14="http://schemas.microsoft.com/office/powerpoint/2010/main" val="235517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33E3047-2600-403F-B415-BA1532FC409C}"/>
              </a:ext>
            </a:extLst>
          </p:cNvPr>
          <p:cNvGraphicFramePr>
            <a:graphicFrameLocks noChangeAspect="1"/>
          </p:cNvGraphicFramePr>
          <p:nvPr>
            <p:extLst>
              <p:ext uri="{D42A27DB-BD31-4B8C-83A1-F6EECF244321}">
                <p14:modId xmlns:p14="http://schemas.microsoft.com/office/powerpoint/2010/main" val="538713926"/>
              </p:ext>
            </p:extLst>
          </p:nvPr>
        </p:nvGraphicFramePr>
        <p:xfrm>
          <a:off x="1212727" y="956602"/>
          <a:ext cx="2655887" cy="1289674"/>
        </p:xfrm>
        <a:graphic>
          <a:graphicData uri="http://schemas.openxmlformats.org/presentationml/2006/ole">
            <mc:AlternateContent xmlns:mc="http://schemas.openxmlformats.org/markup-compatibility/2006">
              <mc:Choice xmlns:v="urn:schemas-microsoft-com:vml" Requires="v">
                <p:oleObj spid="_x0000_s5136" name="Packager Shell Object" showAsIcon="1" r:id="rId3" imgW="1042200" imgH="437760" progId="Package">
                  <p:embed/>
                </p:oleObj>
              </mc:Choice>
              <mc:Fallback>
                <p:oleObj name="Packager Shell Object" showAsIcon="1" r:id="rId3" imgW="1042200" imgH="437760" progId="Package">
                  <p:embed/>
                  <p:pic>
                    <p:nvPicPr>
                      <p:cNvPr id="0" name=""/>
                      <p:cNvPicPr/>
                      <p:nvPr/>
                    </p:nvPicPr>
                    <p:blipFill>
                      <a:blip r:embed="rId4"/>
                      <a:stretch>
                        <a:fillRect/>
                      </a:stretch>
                    </p:blipFill>
                    <p:spPr>
                      <a:xfrm>
                        <a:off x="1212727" y="956602"/>
                        <a:ext cx="2655887" cy="1289674"/>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ECC238F-1FE0-456C-85ED-AE980E7CA451}"/>
              </a:ext>
            </a:extLst>
          </p:cNvPr>
          <p:cNvSpPr/>
          <p:nvPr/>
        </p:nvSpPr>
        <p:spPr>
          <a:xfrm>
            <a:off x="346488" y="360457"/>
            <a:ext cx="4830938" cy="369332"/>
          </a:xfrm>
          <a:prstGeom prst="rect">
            <a:avLst/>
          </a:prstGeom>
        </p:spPr>
        <p:txBody>
          <a:bodyPr wrap="none">
            <a:spAutoFit/>
          </a:bodyPr>
          <a:lstStyle/>
          <a:p>
            <a:r>
              <a:rPr lang="en-US" b="0" i="0" dirty="0">
                <a:effectLst/>
                <a:latin typeface="WeissenhofGrotesk-Regular"/>
              </a:rPr>
              <a:t>Create a new file called </a:t>
            </a:r>
            <a:r>
              <a:rPr lang="en-US" b="0" i="0" dirty="0" err="1">
                <a:effectLst/>
                <a:latin typeface="WeissenhofGrotesk-Regular"/>
              </a:rPr>
              <a:t>logstash-deployment.yml</a:t>
            </a:r>
            <a:r>
              <a:rPr lang="en-US" b="0" i="0" dirty="0">
                <a:effectLst/>
                <a:latin typeface="WeissenhofGrotesk-Regular"/>
              </a:rPr>
              <a:t> </a:t>
            </a:r>
            <a:endParaRPr lang="en-IN" dirty="0"/>
          </a:p>
        </p:txBody>
      </p:sp>
      <p:sp>
        <p:nvSpPr>
          <p:cNvPr id="4" name="Rectangle 3">
            <a:extLst>
              <a:ext uri="{FF2B5EF4-FFF2-40B4-BE49-F238E27FC236}">
                <a16:creationId xmlns:a16="http://schemas.microsoft.com/office/drawing/2014/main" id="{C3547494-5301-42ED-95C4-1E121AE11837}"/>
              </a:ext>
            </a:extLst>
          </p:cNvPr>
          <p:cNvSpPr/>
          <p:nvPr/>
        </p:nvSpPr>
        <p:spPr>
          <a:xfrm>
            <a:off x="346488" y="2749330"/>
            <a:ext cx="9233610" cy="923330"/>
          </a:xfrm>
          <a:prstGeom prst="rect">
            <a:avLst/>
          </a:prstGeom>
        </p:spPr>
        <p:txBody>
          <a:bodyPr wrap="square">
            <a:spAutoFit/>
          </a:bodyPr>
          <a:lstStyle/>
          <a:p>
            <a:r>
              <a:rPr lang="en-US" b="0" i="0" dirty="0">
                <a:effectLst/>
                <a:latin typeface="WeissenhofGrotesk-Regular"/>
              </a:rPr>
              <a:t>he deployment uses the </a:t>
            </a:r>
            <a:r>
              <a:rPr lang="en-US" b="0" i="0" dirty="0" err="1">
                <a:effectLst/>
                <a:latin typeface="WeissenhofGrotesk-Regular"/>
              </a:rPr>
              <a:t>configMap</a:t>
            </a:r>
            <a:r>
              <a:rPr lang="en-US" b="0" i="0" dirty="0">
                <a:effectLst/>
                <a:latin typeface="WeissenhofGrotesk-Regular"/>
              </a:rPr>
              <a:t> we created earlier, the official Logstash image, and declares that it should be reached on port 5044. The last resource we need here is the Service that will make this pod reachable. Create a new file called </a:t>
            </a:r>
            <a:r>
              <a:rPr lang="en-US" b="0" i="0" dirty="0" err="1">
                <a:effectLst/>
                <a:latin typeface="WeissenhofGrotesk-Regular"/>
              </a:rPr>
              <a:t>logstash-service.yml</a:t>
            </a:r>
            <a:endParaRPr lang="en-IN" dirty="0"/>
          </a:p>
        </p:txBody>
      </p:sp>
      <p:graphicFrame>
        <p:nvGraphicFramePr>
          <p:cNvPr id="5" name="Object 4">
            <a:extLst>
              <a:ext uri="{FF2B5EF4-FFF2-40B4-BE49-F238E27FC236}">
                <a16:creationId xmlns:a16="http://schemas.microsoft.com/office/drawing/2014/main" id="{9422DC9B-663C-4E17-B16E-8CDCE8AE4837}"/>
              </a:ext>
            </a:extLst>
          </p:cNvPr>
          <p:cNvGraphicFramePr>
            <a:graphicFrameLocks noChangeAspect="1"/>
          </p:cNvGraphicFramePr>
          <p:nvPr>
            <p:extLst>
              <p:ext uri="{D42A27DB-BD31-4B8C-83A1-F6EECF244321}">
                <p14:modId xmlns:p14="http://schemas.microsoft.com/office/powerpoint/2010/main" val="171934152"/>
              </p:ext>
            </p:extLst>
          </p:nvPr>
        </p:nvGraphicFramePr>
        <p:xfrm>
          <a:off x="1212728" y="4108670"/>
          <a:ext cx="2197923" cy="1208918"/>
        </p:xfrm>
        <a:graphic>
          <a:graphicData uri="http://schemas.openxmlformats.org/presentationml/2006/ole">
            <mc:AlternateContent xmlns:mc="http://schemas.openxmlformats.org/markup-compatibility/2006">
              <mc:Choice xmlns:v="urn:schemas-microsoft-com:vml" Requires="v">
                <p:oleObj spid="_x0000_s5137" name="Packager Shell Object" showAsIcon="1" r:id="rId5" imgW="1042200" imgH="437760" progId="Package">
                  <p:embed/>
                </p:oleObj>
              </mc:Choice>
              <mc:Fallback>
                <p:oleObj name="Packager Shell Object" showAsIcon="1" r:id="rId5" imgW="1042200" imgH="437760" progId="Package">
                  <p:embed/>
                  <p:pic>
                    <p:nvPicPr>
                      <p:cNvPr id="0" name=""/>
                      <p:cNvPicPr/>
                      <p:nvPr/>
                    </p:nvPicPr>
                    <p:blipFill>
                      <a:blip r:embed="rId6"/>
                      <a:stretch>
                        <a:fillRect/>
                      </a:stretch>
                    </p:blipFill>
                    <p:spPr>
                      <a:xfrm>
                        <a:off x="1212728" y="4108670"/>
                        <a:ext cx="2197923" cy="1208918"/>
                      </a:xfrm>
                      <a:prstGeom prst="rect">
                        <a:avLst/>
                      </a:prstGeom>
                    </p:spPr>
                  </p:pic>
                </p:oleObj>
              </mc:Fallback>
            </mc:AlternateContent>
          </a:graphicData>
        </a:graphic>
      </p:graphicFrame>
    </p:spTree>
    <p:extLst>
      <p:ext uri="{BB962C8B-B14F-4D97-AF65-F5344CB8AC3E}">
        <p14:creationId xmlns:p14="http://schemas.microsoft.com/office/powerpoint/2010/main" val="31922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B2D88-6250-4884-A1E9-42EF5119080F}"/>
              </a:ext>
            </a:extLst>
          </p:cNvPr>
          <p:cNvSpPr/>
          <p:nvPr/>
        </p:nvSpPr>
        <p:spPr>
          <a:xfrm>
            <a:off x="347003" y="239377"/>
            <a:ext cx="11399520" cy="1754326"/>
          </a:xfrm>
          <a:prstGeom prst="rect">
            <a:avLst/>
          </a:prstGeom>
        </p:spPr>
        <p:txBody>
          <a:bodyPr wrap="square">
            <a:spAutoFit/>
          </a:bodyPr>
          <a:lstStyle/>
          <a:p>
            <a:r>
              <a:rPr lang="en-US" b="1" i="0" dirty="0">
                <a:solidFill>
                  <a:srgbClr val="000000"/>
                </a:solidFill>
                <a:effectLst/>
                <a:latin typeface="WeissenhofGrotesk-Regular"/>
              </a:rPr>
              <a:t>Installing </a:t>
            </a:r>
            <a:r>
              <a:rPr lang="en-US" b="1" i="0" dirty="0" err="1">
                <a:solidFill>
                  <a:srgbClr val="000000"/>
                </a:solidFill>
                <a:effectLst/>
                <a:latin typeface="WeissenhofGrotesk-Regular"/>
              </a:rPr>
              <a:t>Filebeat</a:t>
            </a:r>
            <a:r>
              <a:rPr lang="en-US" b="1" i="0" dirty="0">
                <a:solidFill>
                  <a:srgbClr val="000000"/>
                </a:solidFill>
                <a:effectLst/>
                <a:latin typeface="WeissenhofGrotesk-Regular"/>
              </a:rPr>
              <a:t> Agent</a:t>
            </a:r>
          </a:p>
          <a:p>
            <a:r>
              <a:rPr lang="en-US" b="0" i="0" dirty="0" err="1">
                <a:effectLst/>
                <a:latin typeface="WeissenhofGrotesk-Regular"/>
              </a:rPr>
              <a:t>Filebeat</a:t>
            </a:r>
            <a:r>
              <a:rPr lang="en-US" b="0" i="0" dirty="0">
                <a:effectLst/>
                <a:latin typeface="WeissenhofGrotesk-Regular"/>
              </a:rPr>
              <a:t> is the agent that we are going to use to ship logs to Logstash. We are using a </a:t>
            </a:r>
            <a:r>
              <a:rPr lang="en-US" b="0" i="0" u="none" strike="noStrike" dirty="0" err="1">
                <a:solidFill>
                  <a:srgbClr val="16A085"/>
                </a:solidFill>
                <a:effectLst/>
                <a:latin typeface="WeissenhofGrotesk-Regular"/>
                <a:hlinkClick r:id="rId3"/>
              </a:rPr>
              <a:t>DaemonSet</a:t>
            </a:r>
            <a:r>
              <a:rPr lang="en-US" b="0" i="0" u="none" strike="noStrike" dirty="0">
                <a:solidFill>
                  <a:srgbClr val="16A085"/>
                </a:solidFill>
                <a:effectLst/>
                <a:latin typeface="WeissenhofGrotesk-Regular"/>
                <a:hlinkClick r:id="rId3"/>
              </a:rPr>
              <a:t> </a:t>
            </a:r>
            <a:r>
              <a:rPr lang="en-US" b="0" i="0" dirty="0">
                <a:effectLst/>
                <a:latin typeface="WeissenhofGrotesk-Regular"/>
              </a:rPr>
              <a:t>for this deployment. A </a:t>
            </a:r>
            <a:r>
              <a:rPr lang="en-US" b="0" i="0" dirty="0" err="1">
                <a:effectLst/>
                <a:latin typeface="WeissenhofGrotesk-Regular"/>
              </a:rPr>
              <a:t>DaemonSet</a:t>
            </a:r>
            <a:r>
              <a:rPr lang="en-US" b="0" i="0" dirty="0">
                <a:effectLst/>
                <a:latin typeface="WeissenhofGrotesk-Regular"/>
              </a:rPr>
              <a:t> ensures that an instance of the Pod is running each node in the cluster. To deploy </a:t>
            </a:r>
            <a:r>
              <a:rPr lang="en-US" b="0" i="0" dirty="0" err="1">
                <a:effectLst/>
                <a:latin typeface="WeissenhofGrotesk-Regular"/>
              </a:rPr>
              <a:t>Filebeat</a:t>
            </a:r>
            <a:r>
              <a:rPr lang="en-US" b="0" i="0" dirty="0">
                <a:effectLst/>
                <a:latin typeface="WeissenhofGrotesk-Regular"/>
              </a:rPr>
              <a:t>, we need to create a service account, a cluster role, and a cluster role binding the same way we did with Elasticsearch. We also need a </a:t>
            </a:r>
            <a:r>
              <a:rPr lang="en-US" b="0" i="0" dirty="0" err="1">
                <a:effectLst/>
                <a:latin typeface="WeissenhofGrotesk-Regular"/>
              </a:rPr>
              <a:t>configMap</a:t>
            </a:r>
            <a:r>
              <a:rPr lang="en-US" b="0" i="0" dirty="0">
                <a:effectLst/>
                <a:latin typeface="WeissenhofGrotesk-Regular"/>
              </a:rPr>
              <a:t> to hold the instructions that </a:t>
            </a:r>
            <a:r>
              <a:rPr lang="en-US" b="0" i="0" dirty="0" err="1">
                <a:effectLst/>
                <a:latin typeface="WeissenhofGrotesk-Regular"/>
              </a:rPr>
              <a:t>Filebeat</a:t>
            </a:r>
            <a:r>
              <a:rPr lang="en-US" b="0" i="0" dirty="0">
                <a:effectLst/>
                <a:latin typeface="WeissenhofGrotesk-Regular"/>
              </a:rPr>
              <a:t> would use to ship logs. I’ve combined all the required resources in one definition file that we’ll discuss:</a:t>
            </a:r>
          </a:p>
        </p:txBody>
      </p:sp>
      <p:graphicFrame>
        <p:nvGraphicFramePr>
          <p:cNvPr id="3" name="Object 2">
            <a:extLst>
              <a:ext uri="{FF2B5EF4-FFF2-40B4-BE49-F238E27FC236}">
                <a16:creationId xmlns:a16="http://schemas.microsoft.com/office/drawing/2014/main" id="{1A0196DD-835E-4727-8827-DCCED56020BB}"/>
              </a:ext>
            </a:extLst>
          </p:cNvPr>
          <p:cNvGraphicFramePr>
            <a:graphicFrameLocks noChangeAspect="1"/>
          </p:cNvGraphicFramePr>
          <p:nvPr>
            <p:extLst>
              <p:ext uri="{D42A27DB-BD31-4B8C-83A1-F6EECF244321}">
                <p14:modId xmlns:p14="http://schemas.microsoft.com/office/powerpoint/2010/main" val="3552440920"/>
              </p:ext>
            </p:extLst>
          </p:nvPr>
        </p:nvGraphicFramePr>
        <p:xfrm>
          <a:off x="1122533" y="2223600"/>
          <a:ext cx="1381515" cy="1047522"/>
        </p:xfrm>
        <a:graphic>
          <a:graphicData uri="http://schemas.openxmlformats.org/presentationml/2006/ole">
            <mc:AlternateContent xmlns:mc="http://schemas.openxmlformats.org/markup-compatibility/2006">
              <mc:Choice xmlns:v="urn:schemas-microsoft-com:vml" Requires="v">
                <p:oleObj spid="_x0000_s6152" name="Packager Shell Object" showAsIcon="1" r:id="rId4" imgW="578160" imgH="437760" progId="Package">
                  <p:embed/>
                </p:oleObj>
              </mc:Choice>
              <mc:Fallback>
                <p:oleObj name="Packager Shell Object" showAsIcon="1" r:id="rId4" imgW="578160" imgH="437760" progId="Package">
                  <p:embed/>
                  <p:pic>
                    <p:nvPicPr>
                      <p:cNvPr id="0" name=""/>
                      <p:cNvPicPr/>
                      <p:nvPr/>
                    </p:nvPicPr>
                    <p:blipFill>
                      <a:blip r:embed="rId5"/>
                      <a:stretch>
                        <a:fillRect/>
                      </a:stretch>
                    </p:blipFill>
                    <p:spPr>
                      <a:xfrm>
                        <a:off x="1122533" y="2223600"/>
                        <a:ext cx="1381515" cy="1047522"/>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4FE89A74-7FB6-4918-AE62-EAEE2E2A041F}"/>
              </a:ext>
            </a:extLst>
          </p:cNvPr>
          <p:cNvSpPr/>
          <p:nvPr/>
        </p:nvSpPr>
        <p:spPr>
          <a:xfrm>
            <a:off x="445477" y="3501019"/>
            <a:ext cx="11301046" cy="2862322"/>
          </a:xfrm>
          <a:prstGeom prst="rect">
            <a:avLst/>
          </a:prstGeom>
        </p:spPr>
        <p:txBody>
          <a:bodyPr wrap="square">
            <a:spAutoFit/>
          </a:bodyPr>
          <a:lstStyle/>
          <a:p>
            <a:r>
              <a:rPr lang="en-US" b="1" i="0" u="sng" dirty="0">
                <a:effectLst/>
                <a:latin typeface="WeissenhofGrotesk-Regular"/>
              </a:rPr>
              <a:t>Lines 1-36:</a:t>
            </a:r>
            <a:r>
              <a:rPr lang="en-US" b="0" i="0" dirty="0">
                <a:effectLst/>
                <a:latin typeface="WeissenhofGrotesk-Regular"/>
              </a:rPr>
              <a:t> We create the necessary service account, cluster role and cluster role binding with read-only access to the resources of interest (pods and namespaces).</a:t>
            </a:r>
          </a:p>
          <a:p>
            <a:r>
              <a:rPr lang="en-US" b="1" i="0" u="sng" dirty="0">
                <a:effectLst/>
                <a:latin typeface="WeissenhofGrotesk-Regular"/>
              </a:rPr>
              <a:t>Lines 57,58:</a:t>
            </a:r>
            <a:r>
              <a:rPr lang="en-US" b="0" i="0" dirty="0">
                <a:effectLst/>
                <a:latin typeface="WeissenhofGrotesk-Regular"/>
              </a:rPr>
              <a:t> in the </a:t>
            </a:r>
            <a:r>
              <a:rPr lang="en-US" b="0" i="0" dirty="0" err="1">
                <a:effectLst/>
                <a:latin typeface="WeissenhofGrotesk-Regular"/>
              </a:rPr>
              <a:t>configMap</a:t>
            </a:r>
            <a:r>
              <a:rPr lang="en-US" b="0" i="0" dirty="0">
                <a:effectLst/>
                <a:latin typeface="WeissenhofGrotesk-Regular"/>
              </a:rPr>
              <a:t> that holds the </a:t>
            </a:r>
            <a:r>
              <a:rPr lang="en-US" b="0" i="0" dirty="0" err="1">
                <a:effectLst/>
                <a:latin typeface="WeissenhofGrotesk-Regular"/>
              </a:rPr>
              <a:t>Filebeat</a:t>
            </a:r>
            <a:r>
              <a:rPr lang="en-US" b="0" i="0" dirty="0">
                <a:effectLst/>
                <a:latin typeface="WeissenhofGrotesk-Regular"/>
              </a:rPr>
              <a:t> configuration, we specify that it needs to ship the log data to Logstash. We’re specifying the Service short URL since both resources live in the same namespace.</a:t>
            </a:r>
          </a:p>
          <a:p>
            <a:r>
              <a:rPr lang="en-US" b="1" i="0" u="sng" dirty="0">
                <a:effectLst/>
                <a:latin typeface="WeissenhofGrotesk-Regular"/>
              </a:rPr>
              <a:t>Lines 119-121:</a:t>
            </a:r>
            <a:r>
              <a:rPr lang="en-US" b="0" i="0" dirty="0">
                <a:effectLst/>
                <a:latin typeface="WeissenhofGrotesk-Regular"/>
              </a:rPr>
              <a:t> Among the mounted filesystems that </a:t>
            </a:r>
            <a:r>
              <a:rPr lang="en-US" b="0" i="0" dirty="0" err="1">
                <a:effectLst/>
                <a:latin typeface="WeissenhofGrotesk-Regular"/>
              </a:rPr>
              <a:t>Filebeat</a:t>
            </a:r>
            <a:r>
              <a:rPr lang="en-US" b="0" i="0" dirty="0">
                <a:effectLst/>
                <a:latin typeface="WeissenhofGrotesk-Regular"/>
              </a:rPr>
              <a:t> will have access to, we are specifying /var/lib/docker/containers. Notice that the volume type of this path is </a:t>
            </a:r>
            <a:r>
              <a:rPr lang="en-US" b="0" i="0" dirty="0" err="1">
                <a:effectLst/>
                <a:latin typeface="WeissenhofGrotesk-Regular"/>
              </a:rPr>
              <a:t>hostPath</a:t>
            </a:r>
            <a:r>
              <a:rPr lang="en-US" b="0" i="0" dirty="0">
                <a:effectLst/>
                <a:latin typeface="WeissenhofGrotesk-Regular"/>
              </a:rPr>
              <a:t> (line 120), which means that </a:t>
            </a:r>
            <a:r>
              <a:rPr lang="en-US" b="0" i="0" dirty="0" err="1">
                <a:effectLst/>
                <a:latin typeface="WeissenhofGrotesk-Regular"/>
              </a:rPr>
              <a:t>Filebeat</a:t>
            </a:r>
            <a:r>
              <a:rPr lang="en-US" b="0" i="0" dirty="0">
                <a:effectLst/>
                <a:latin typeface="WeissenhofGrotesk-Regular"/>
              </a:rPr>
              <a:t> will have access to this path on the node rather than the container. Kubernetes uses this path on the node to write data about the containers, additionally, any STDOUT or STDERR coming from the containers running on the node is directed to this path in JSON format (the standard output and standard error data is still viewable through the </a:t>
            </a:r>
            <a:r>
              <a:rPr lang="en-US" b="0" i="0" dirty="0" err="1">
                <a:effectLst/>
                <a:latin typeface="WeissenhofGrotesk-Regular"/>
              </a:rPr>
              <a:t>kubectl</a:t>
            </a:r>
            <a:r>
              <a:rPr lang="en-US" b="0" i="0" dirty="0">
                <a:effectLst/>
                <a:latin typeface="WeissenhofGrotesk-Regular"/>
              </a:rPr>
              <a:t> logs command, but a copy is kept at that path).</a:t>
            </a:r>
          </a:p>
        </p:txBody>
      </p:sp>
    </p:spTree>
    <p:extLst>
      <p:ext uri="{BB962C8B-B14F-4D97-AF65-F5344CB8AC3E}">
        <p14:creationId xmlns:p14="http://schemas.microsoft.com/office/powerpoint/2010/main" val="107090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EA5735-4D7E-45FD-8167-89ECD5C2E70E}"/>
              </a:ext>
            </a:extLst>
          </p:cNvPr>
          <p:cNvSpPr/>
          <p:nvPr/>
        </p:nvSpPr>
        <p:spPr>
          <a:xfrm>
            <a:off x="248529" y="164685"/>
            <a:ext cx="11512062" cy="1477328"/>
          </a:xfrm>
          <a:prstGeom prst="rect">
            <a:avLst/>
          </a:prstGeom>
        </p:spPr>
        <p:txBody>
          <a:bodyPr wrap="square">
            <a:spAutoFit/>
          </a:bodyPr>
          <a:lstStyle/>
          <a:p>
            <a:r>
              <a:rPr lang="en-US" b="1" i="0" dirty="0">
                <a:solidFill>
                  <a:srgbClr val="000000"/>
                </a:solidFill>
                <a:effectLst/>
                <a:latin typeface="WeissenhofGrotesk-Regular"/>
              </a:rPr>
              <a:t>Installing Kibana</a:t>
            </a:r>
          </a:p>
          <a:p>
            <a:r>
              <a:rPr lang="en-US" b="0" i="0" dirty="0">
                <a:effectLst/>
                <a:latin typeface="WeissenhofGrotesk-Regular"/>
              </a:rPr>
              <a:t>Kibana is just the UI through which you can execute simple and complex queries against the Elasticsearch database. Kibana needs to know the URL through which it can reach Elasticsearch, we’ll add this through an environment variable. No further configuration is needed (as far as this lab is setup) so we are not using a </a:t>
            </a:r>
            <a:r>
              <a:rPr lang="en-US" b="0" i="0" dirty="0" err="1">
                <a:effectLst/>
                <a:latin typeface="WeissenhofGrotesk-Regular"/>
              </a:rPr>
              <a:t>configMap</a:t>
            </a:r>
            <a:r>
              <a:rPr lang="en-US" b="0" i="0" dirty="0">
                <a:effectLst/>
                <a:latin typeface="WeissenhofGrotesk-Regular"/>
              </a:rPr>
              <a:t>. The definition file for Kibana may look as follows:</a:t>
            </a:r>
          </a:p>
        </p:txBody>
      </p:sp>
      <p:graphicFrame>
        <p:nvGraphicFramePr>
          <p:cNvPr id="3" name="Object 2">
            <a:extLst>
              <a:ext uri="{FF2B5EF4-FFF2-40B4-BE49-F238E27FC236}">
                <a16:creationId xmlns:a16="http://schemas.microsoft.com/office/drawing/2014/main" id="{CC3978AD-9613-4A63-8580-66EA3036A47A}"/>
              </a:ext>
            </a:extLst>
          </p:cNvPr>
          <p:cNvGraphicFramePr>
            <a:graphicFrameLocks noChangeAspect="1"/>
          </p:cNvGraphicFramePr>
          <p:nvPr>
            <p:extLst>
              <p:ext uri="{D42A27DB-BD31-4B8C-83A1-F6EECF244321}">
                <p14:modId xmlns:p14="http://schemas.microsoft.com/office/powerpoint/2010/main" val="1461884901"/>
              </p:ext>
            </p:extLst>
          </p:nvPr>
        </p:nvGraphicFramePr>
        <p:xfrm>
          <a:off x="1746494" y="2082922"/>
          <a:ext cx="1151451" cy="937464"/>
        </p:xfrm>
        <a:graphic>
          <a:graphicData uri="http://schemas.openxmlformats.org/presentationml/2006/ole">
            <mc:AlternateContent xmlns:mc="http://schemas.openxmlformats.org/markup-compatibility/2006">
              <mc:Choice xmlns:v="urn:schemas-microsoft-com:vml" Requires="v">
                <p:oleObj spid="_x0000_s7174" name="Packager Shell Object" showAsIcon="1" r:id="rId3" imgW="537480" imgH="437760" progId="Package">
                  <p:embed/>
                </p:oleObj>
              </mc:Choice>
              <mc:Fallback>
                <p:oleObj name="Packager Shell Object" showAsIcon="1" r:id="rId3" imgW="537480" imgH="437760" progId="Package">
                  <p:embed/>
                  <p:pic>
                    <p:nvPicPr>
                      <p:cNvPr id="0" name=""/>
                      <p:cNvPicPr/>
                      <p:nvPr/>
                    </p:nvPicPr>
                    <p:blipFill>
                      <a:blip r:embed="rId4"/>
                      <a:stretch>
                        <a:fillRect/>
                      </a:stretch>
                    </p:blipFill>
                    <p:spPr>
                      <a:xfrm>
                        <a:off x="1746494" y="2082922"/>
                        <a:ext cx="1151451" cy="937464"/>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F6D1779-E745-41F7-B1ED-7706B2643A56}"/>
              </a:ext>
            </a:extLst>
          </p:cNvPr>
          <p:cNvSpPr/>
          <p:nvPr/>
        </p:nvSpPr>
        <p:spPr>
          <a:xfrm>
            <a:off x="248529" y="3190412"/>
            <a:ext cx="11512062" cy="2308324"/>
          </a:xfrm>
          <a:prstGeom prst="rect">
            <a:avLst/>
          </a:prstGeom>
        </p:spPr>
        <p:txBody>
          <a:bodyPr wrap="square">
            <a:spAutoFit/>
          </a:bodyPr>
          <a:lstStyle/>
          <a:p>
            <a:r>
              <a:rPr lang="en-US" b="1" i="0" u="sng" dirty="0">
                <a:effectLst/>
                <a:latin typeface="WeissenhofGrotesk-Regular"/>
              </a:rPr>
              <a:t>Lines 22,23:</a:t>
            </a:r>
            <a:r>
              <a:rPr lang="en-US" b="0" i="0" dirty="0">
                <a:effectLst/>
                <a:latin typeface="WeissenhofGrotesk-Regular"/>
              </a:rPr>
              <a:t> we’re specifying the Elasticsearch URL. As usual, we’re putting the short form of the service URL.</a:t>
            </a:r>
          </a:p>
          <a:p>
            <a:r>
              <a:rPr lang="en-US" b="1" i="0" u="sng" dirty="0">
                <a:effectLst/>
                <a:latin typeface="WeissenhofGrotesk-Regular"/>
              </a:rPr>
              <a:t>Lines 38,43:</a:t>
            </a:r>
            <a:r>
              <a:rPr lang="en-US" b="0" i="0" dirty="0">
                <a:effectLst/>
                <a:latin typeface="WeissenhofGrotesk-Regular"/>
              </a:rPr>
              <a:t> the Service we are creating needs to have external exposure so that we can log in and view the logs. So, we are using the </a:t>
            </a:r>
            <a:r>
              <a:rPr lang="en-US" b="0" i="0" dirty="0" err="1">
                <a:effectLst/>
                <a:latin typeface="WeissenhofGrotesk-Regular"/>
              </a:rPr>
              <a:t>NodePort</a:t>
            </a:r>
            <a:r>
              <a:rPr lang="en-US" b="0" i="0" dirty="0">
                <a:effectLst/>
                <a:latin typeface="WeissenhofGrotesk-Regular"/>
              </a:rPr>
              <a:t> Service type and specifying 32010 as the port number. This port is accessible for any node in your cluster. Note that - depending on your underlying infrastructure or the cloud provider hosting - you may need to enable this port on the firewall.</a:t>
            </a:r>
          </a:p>
          <a:p>
            <a:r>
              <a:rPr lang="en-US" b="0" i="0" dirty="0">
                <a:effectLst/>
                <a:latin typeface="WeissenhofGrotesk-Regular"/>
              </a:rPr>
              <a:t>Apply the above definition to the cluster, wait for a few moments for the pod to get deployed and navigate to </a:t>
            </a:r>
            <a:r>
              <a:rPr lang="en-US" b="0" i="0" u="none" strike="noStrike" dirty="0">
                <a:solidFill>
                  <a:srgbClr val="16A085"/>
                </a:solidFill>
                <a:effectLst/>
                <a:latin typeface="WeissenhofGrotesk-Regular"/>
                <a:hlinkClick r:id="rId5"/>
              </a:rPr>
              <a:t>http://node_port:32010</a:t>
            </a:r>
            <a:r>
              <a:rPr lang="en-US" b="0" i="0" dirty="0">
                <a:effectLst/>
                <a:latin typeface="WeissenhofGrotesk-Regular"/>
              </a:rPr>
              <a:t>. You should see Kibana’s dashboard, click on “Skip” to avoid Kibana adding sample data. Now, click on Discover on the left panel. You should see something similar to the following:</a:t>
            </a:r>
          </a:p>
        </p:txBody>
      </p:sp>
    </p:spTree>
    <p:extLst>
      <p:ext uri="{BB962C8B-B14F-4D97-AF65-F5344CB8AC3E}">
        <p14:creationId xmlns:p14="http://schemas.microsoft.com/office/powerpoint/2010/main" val="14687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F3B71D-F30C-4695-83BB-AC2A3FD439AA}"/>
              </a:ext>
            </a:extLst>
          </p:cNvPr>
          <p:cNvPicPr>
            <a:picLocks noChangeAspect="1"/>
          </p:cNvPicPr>
          <p:nvPr/>
        </p:nvPicPr>
        <p:blipFill>
          <a:blip r:embed="rId2"/>
          <a:stretch>
            <a:fillRect/>
          </a:stretch>
        </p:blipFill>
        <p:spPr>
          <a:xfrm>
            <a:off x="253218" y="1479199"/>
            <a:ext cx="11141612" cy="4592095"/>
          </a:xfrm>
          <a:prstGeom prst="rect">
            <a:avLst/>
          </a:prstGeom>
        </p:spPr>
      </p:pic>
      <p:sp>
        <p:nvSpPr>
          <p:cNvPr id="3" name="Rectangle 2">
            <a:extLst>
              <a:ext uri="{FF2B5EF4-FFF2-40B4-BE49-F238E27FC236}">
                <a16:creationId xmlns:a16="http://schemas.microsoft.com/office/drawing/2014/main" id="{6F849477-DFBB-48FA-A3BD-7B5B2BEA11A1}"/>
              </a:ext>
            </a:extLst>
          </p:cNvPr>
          <p:cNvSpPr/>
          <p:nvPr/>
        </p:nvSpPr>
        <p:spPr>
          <a:xfrm>
            <a:off x="445476" y="238203"/>
            <a:ext cx="10231901" cy="646331"/>
          </a:xfrm>
          <a:prstGeom prst="rect">
            <a:avLst/>
          </a:prstGeom>
        </p:spPr>
        <p:txBody>
          <a:bodyPr wrap="square">
            <a:spAutoFit/>
          </a:bodyPr>
          <a:lstStyle/>
          <a:p>
            <a:r>
              <a:rPr lang="en-US" b="0" i="0" dirty="0">
                <a:effectLst/>
                <a:latin typeface="WeissenhofGrotesk-Regular"/>
              </a:rPr>
              <a:t>Type </a:t>
            </a:r>
            <a:r>
              <a:rPr lang="en-US" b="0" i="0" dirty="0" err="1">
                <a:effectLst/>
                <a:latin typeface="WeissenhofGrotesk-Regular"/>
              </a:rPr>
              <a:t>logstash</a:t>
            </a:r>
            <a:r>
              <a:rPr lang="en-US" b="0" i="0" dirty="0">
                <a:effectLst/>
                <a:latin typeface="WeissenhofGrotesk-Regular"/>
              </a:rPr>
              <a:t>* as the index pattern. This instructs Kibana to query Elasticsearch’s indices that match this pattern. Click “Next step”.</a:t>
            </a:r>
            <a:endParaRPr lang="en-IN" dirty="0"/>
          </a:p>
        </p:txBody>
      </p:sp>
    </p:spTree>
    <p:extLst>
      <p:ext uri="{BB962C8B-B14F-4D97-AF65-F5344CB8AC3E}">
        <p14:creationId xmlns:p14="http://schemas.microsoft.com/office/powerpoint/2010/main" val="3553967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14806</TotalTime>
  <Words>2148</Words>
  <Application>Microsoft Office PowerPoint</Application>
  <PresentationFormat>Widescreen</PresentationFormat>
  <Paragraphs>58</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8" baseType="lpstr">
      <vt:lpstr>Arial</vt:lpstr>
      <vt:lpstr>Calibri</vt:lpstr>
      <vt:lpstr>Calibri Light</vt:lpstr>
      <vt:lpstr>Lucida Console</vt:lpstr>
      <vt:lpstr>WeissenhofGrotesk-Medium</vt:lpstr>
      <vt:lpstr>WeissenhofGrotesk-Regular</vt:lpstr>
      <vt:lpstr>Office Theme</vt:lpstr>
      <vt:lpstr>Packager Shell Object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 Rao Dadi</dc:creator>
  <cp:lastModifiedBy>Sankar</cp:lastModifiedBy>
  <cp:revision>17</cp:revision>
  <dcterms:created xsi:type="dcterms:W3CDTF">2020-05-09T11:48:26Z</dcterms:created>
  <dcterms:modified xsi:type="dcterms:W3CDTF">2020-05-31T17:25:13Z</dcterms:modified>
</cp:coreProperties>
</file>