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8" r:id="rId4"/>
    <p:sldId id="287" r:id="rId5"/>
    <p:sldId id="289" r:id="rId6"/>
    <p:sldId id="290" r:id="rId7"/>
    <p:sldId id="292" r:id="rId8"/>
    <p:sldId id="291" r:id="rId9"/>
    <p:sldId id="293" r:id="rId10"/>
    <p:sldId id="294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Simple </a:t>
          </a:r>
          <a:r>
            <a:rPr lang="en-US" dirty="0" smtClean="0"/>
            <a:t>&amp; Composite attributes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en-US" dirty="0" smtClean="0"/>
            <a:t>Single &amp; Multi – valued attributes</a:t>
          </a:r>
          <a:endParaRPr lang="en-US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dirty="0" smtClean="0"/>
            <a:t>Derived Attributes</a:t>
          </a:r>
          <a:endParaRPr lang="en-US" dirty="0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4945987C-84FF-41D6-B988-74CEA0621CC5}">
      <dgm:prSet phldrT="[Text]"/>
      <dgm:spPr/>
      <dgm:t>
        <a:bodyPr/>
        <a:lstStyle>
          <a:extLst/>
        </a:lstStyle>
        <a:p>
          <a:r>
            <a:rPr lang="en-US" dirty="0" smtClean="0"/>
            <a:t>Prime Attribute</a:t>
          </a:r>
          <a:endParaRPr lang="en-US" dirty="0"/>
        </a:p>
      </dgm:t>
    </dgm:pt>
    <dgm:pt modelId="{AC15EFB7-44D7-404B-8F51-7D4FFBC3D3E1}" type="parTrans" cxnId="{4702BEF6-F686-4920-92F7-DE6D117710EA}">
      <dgm:prSet/>
      <dgm:spPr/>
      <dgm:t>
        <a:bodyPr/>
        <a:lstStyle/>
        <a:p>
          <a:endParaRPr lang="en-US"/>
        </a:p>
      </dgm:t>
    </dgm:pt>
    <dgm:pt modelId="{772A06F1-D7E9-4D41-9E4D-5AB82BB9CD11}" type="sibTrans" cxnId="{4702BEF6-F686-4920-92F7-DE6D117710EA}">
      <dgm:prSet/>
      <dgm:spPr/>
      <dgm:t>
        <a:bodyPr/>
        <a:lstStyle/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8357" custLinFactNeighborX="-13793" custLinFactNeighborY="-6049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7524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7B39BB25-173C-4037-A0E2-EB0B1B2C23F9}" type="pres">
      <dgm:prSet presAssocID="{4945987C-84FF-41D6-B988-74CEA0621CC5}" presName="parentLin" presStyleCnt="0"/>
      <dgm:spPr/>
    </dgm:pt>
    <dgm:pt modelId="{4B45CFDC-683B-4D65-9657-6254DB8F0526}" type="pres">
      <dgm:prSet presAssocID="{4945987C-84FF-41D6-B988-74CEA0621CC5}" presName="parentLeftMargin" presStyleLbl="node1" presStyleIdx="2" presStyleCnt="4" custScaleX="116959" custLinFactNeighborY="-4638"/>
      <dgm:spPr/>
      <dgm:t>
        <a:bodyPr/>
        <a:lstStyle/>
        <a:p>
          <a:endParaRPr lang="en-US"/>
        </a:p>
      </dgm:t>
    </dgm:pt>
    <dgm:pt modelId="{2C685077-78ED-4E92-96F4-E37FE2D1F9FA}" type="pres">
      <dgm:prSet presAssocID="{4945987C-84FF-41D6-B988-74CEA0621CC5}" presName="parentText" presStyleLbl="node1" presStyleIdx="3" presStyleCnt="4" custScaleX="1148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60C91-B6CF-4A0C-B758-A923E8D398D1}" type="pres">
      <dgm:prSet presAssocID="{4945987C-84FF-41D6-B988-74CEA0621CC5}" presName="negativeSpace" presStyleCnt="0"/>
      <dgm:spPr/>
    </dgm:pt>
    <dgm:pt modelId="{B6CE4BFB-C822-4083-9D94-1E36855491DB}" type="pres">
      <dgm:prSet presAssocID="{4945987C-84FF-41D6-B988-74CEA0621CC5}" presName="childText" presStyleLbl="alignAcc1" presStyleIdx="3" presStyleCnt="4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EF783AF2-8587-4437-83BC-13375F59B498}" type="presOf" srcId="{4945987C-84FF-41D6-B988-74CEA0621CC5}" destId="{2C685077-78ED-4E92-96F4-E37FE2D1F9FA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DA845B2A-B812-4100-AE04-C0E8CAB50F04}" type="presOf" srcId="{AC5265C1-0BAB-4984-A634-E4518A8EC253}" destId="{06B5F591-72E0-4CFF-9799-36D4050BD51D}" srcOrd="0" destOrd="0" presId="urn:microsoft.com/office/officeart/2005/8/layout/list1#1"/>
    <dgm:cxn modelId="{A45481A1-C906-4ED2-884F-3F2B092CB86A}" type="presOf" srcId="{AC5265C1-0BAB-4984-A634-E4518A8EC253}" destId="{12E5634D-BCAA-48AB-BADB-754A15E9B7AC}" srcOrd="1" destOrd="0" presId="urn:microsoft.com/office/officeart/2005/8/layout/list1#1"/>
    <dgm:cxn modelId="{68B8111F-79AE-416A-90DE-816C510D46B5}" type="presOf" srcId="{8554BDF9-8515-4677-9942-0171F000F8EB}" destId="{9D58511D-D18C-46E6-ADFB-6CDE1389D37F}" srcOrd="0" destOrd="0" presId="urn:microsoft.com/office/officeart/2005/8/layout/list1#1"/>
    <dgm:cxn modelId="{31D54175-D7D7-460A-A50D-5DE53BAA251A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A898E689-0495-4FE1-91E1-22EE430CB9BD}" type="presOf" srcId="{787546C1-DD5C-4D6E-BFDD-D95A52E781AD}" destId="{F4F466C7-208D-4B4A-A865-9D82D8E9F892}" srcOrd="0" destOrd="0" presId="urn:microsoft.com/office/officeart/2005/8/layout/list1#1"/>
    <dgm:cxn modelId="{4B7FF57C-22C6-4D64-9410-3221A6E7F718}" type="presOf" srcId="{787546C1-DD5C-4D6E-BFDD-D95A52E781AD}" destId="{8BC4E78D-0D98-4ED2-B23A-71FEC19A6436}" srcOrd="1" destOrd="0" presId="urn:microsoft.com/office/officeart/2005/8/layout/list1#1"/>
    <dgm:cxn modelId="{B9ABAB24-BCE4-4126-97A6-692069B8A872}" type="presOf" srcId="{F50BDB3E-817D-4A89-9D71-D9E0B029567B}" destId="{63AA2D3F-331D-492F-82D5-8A2B6C78BAAD}" srcOrd="0" destOrd="0" presId="urn:microsoft.com/office/officeart/2005/8/layout/list1#1"/>
    <dgm:cxn modelId="{BCA76DBD-7AEB-4F43-8276-C3E3809A0D16}" type="presOf" srcId="{4945987C-84FF-41D6-B988-74CEA0621CC5}" destId="{4B45CFDC-683B-4D65-9657-6254DB8F0526}" srcOrd="0" destOrd="0" presId="urn:microsoft.com/office/officeart/2005/8/layout/list1#1"/>
    <dgm:cxn modelId="{4702BEF6-F686-4920-92F7-DE6D117710EA}" srcId="{8554BDF9-8515-4677-9942-0171F000F8EB}" destId="{4945987C-84FF-41D6-B988-74CEA0621CC5}" srcOrd="3" destOrd="0" parTransId="{AC15EFB7-44D7-404B-8F51-7D4FFBC3D3E1}" sibTransId="{772A06F1-D7E9-4D41-9E4D-5AB82BB9CD11}"/>
    <dgm:cxn modelId="{04D89A3D-CFA8-40D9-A6BD-73CAFB9252B8}" type="presParOf" srcId="{9D58511D-D18C-46E6-ADFB-6CDE1389D37F}" destId="{29EC7F92-6143-4EC7-AD17-ECAF75C06DC8}" srcOrd="0" destOrd="0" presId="urn:microsoft.com/office/officeart/2005/8/layout/list1#1"/>
    <dgm:cxn modelId="{4CEA575B-6B28-4065-AD0D-9FB200F5740F}" type="presParOf" srcId="{29EC7F92-6143-4EC7-AD17-ECAF75C06DC8}" destId="{F4F466C7-208D-4B4A-A865-9D82D8E9F892}" srcOrd="0" destOrd="0" presId="urn:microsoft.com/office/officeart/2005/8/layout/list1#1"/>
    <dgm:cxn modelId="{41170EEE-15C6-4E8B-86F2-E81B73F1B637}" type="presParOf" srcId="{29EC7F92-6143-4EC7-AD17-ECAF75C06DC8}" destId="{8BC4E78D-0D98-4ED2-B23A-71FEC19A6436}" srcOrd="1" destOrd="0" presId="urn:microsoft.com/office/officeart/2005/8/layout/list1#1"/>
    <dgm:cxn modelId="{DC6FD23E-6684-4A8E-A609-1C16F1BF145E}" type="presParOf" srcId="{9D58511D-D18C-46E6-ADFB-6CDE1389D37F}" destId="{129CDA7D-4C80-4698-AFD0-7208B5D9749E}" srcOrd="1" destOrd="0" presId="urn:microsoft.com/office/officeart/2005/8/layout/list1#1"/>
    <dgm:cxn modelId="{14CBBD83-0498-445C-987C-8C49A4639C74}" type="presParOf" srcId="{9D58511D-D18C-46E6-ADFB-6CDE1389D37F}" destId="{EBA8CF1F-3B4A-4B6A-8877-CB03CDDAB1E9}" srcOrd="2" destOrd="0" presId="urn:microsoft.com/office/officeart/2005/8/layout/list1#1"/>
    <dgm:cxn modelId="{B3C3AF76-293A-4E87-A3D6-1C09694BE0EA}" type="presParOf" srcId="{9D58511D-D18C-46E6-ADFB-6CDE1389D37F}" destId="{8BC0D01A-9D98-495C-93AA-A7D9631CDDAD}" srcOrd="3" destOrd="0" presId="urn:microsoft.com/office/officeart/2005/8/layout/list1#1"/>
    <dgm:cxn modelId="{1974AB94-8DF0-47DD-AE0C-E7902C609E8A}" type="presParOf" srcId="{9D58511D-D18C-46E6-ADFB-6CDE1389D37F}" destId="{D4434ECF-2146-46AC-B62E-87AB389C995A}" srcOrd="4" destOrd="0" presId="urn:microsoft.com/office/officeart/2005/8/layout/list1#1"/>
    <dgm:cxn modelId="{98EEF7A3-0051-4DE2-AC05-83802EDAF7B3}" type="presParOf" srcId="{D4434ECF-2146-46AC-B62E-87AB389C995A}" destId="{06B5F591-72E0-4CFF-9799-36D4050BD51D}" srcOrd="0" destOrd="0" presId="urn:microsoft.com/office/officeart/2005/8/layout/list1#1"/>
    <dgm:cxn modelId="{A102B2D9-4856-4FAD-A402-FFD1F34CB3CB}" type="presParOf" srcId="{D4434ECF-2146-46AC-B62E-87AB389C995A}" destId="{12E5634D-BCAA-48AB-BADB-754A15E9B7AC}" srcOrd="1" destOrd="0" presId="urn:microsoft.com/office/officeart/2005/8/layout/list1#1"/>
    <dgm:cxn modelId="{DF4017C5-7673-4B65-8B12-370C6AA8EB54}" type="presParOf" srcId="{9D58511D-D18C-46E6-ADFB-6CDE1389D37F}" destId="{3DAA9763-50F6-4CC4-B6DA-0A4C45FFB361}" srcOrd="5" destOrd="0" presId="urn:microsoft.com/office/officeart/2005/8/layout/list1#1"/>
    <dgm:cxn modelId="{D9820424-E3FA-4A0B-A0FC-85BB0B321D2B}" type="presParOf" srcId="{9D58511D-D18C-46E6-ADFB-6CDE1389D37F}" destId="{51228DB3-E7D4-486B-A0C1-9A59D129891F}" srcOrd="6" destOrd="0" presId="urn:microsoft.com/office/officeart/2005/8/layout/list1#1"/>
    <dgm:cxn modelId="{9795E95F-585D-410C-A24B-DA77183BA09E}" type="presParOf" srcId="{9D58511D-D18C-46E6-ADFB-6CDE1389D37F}" destId="{ECC02425-44D1-4F4C-B5D6-13442CA71F2A}" srcOrd="7" destOrd="0" presId="urn:microsoft.com/office/officeart/2005/8/layout/list1#1"/>
    <dgm:cxn modelId="{0D1CE61C-C98E-4E02-8C81-EB4EF1B30C68}" type="presParOf" srcId="{9D58511D-D18C-46E6-ADFB-6CDE1389D37F}" destId="{98CD7476-6A48-4BD0-A0B1-E79081300878}" srcOrd="8" destOrd="0" presId="urn:microsoft.com/office/officeart/2005/8/layout/list1#1"/>
    <dgm:cxn modelId="{18CF7C9A-A985-4C76-B608-3A6D00CC15ED}" type="presParOf" srcId="{98CD7476-6A48-4BD0-A0B1-E79081300878}" destId="{63AA2D3F-331D-492F-82D5-8A2B6C78BAAD}" srcOrd="0" destOrd="0" presId="urn:microsoft.com/office/officeart/2005/8/layout/list1#1"/>
    <dgm:cxn modelId="{B34E09B7-FE0D-4906-85E1-D67BC8BA4FA3}" type="presParOf" srcId="{98CD7476-6A48-4BD0-A0B1-E79081300878}" destId="{2CFD44AC-C5B0-407B-B2EE-07415AFE4DC4}" srcOrd="1" destOrd="0" presId="urn:microsoft.com/office/officeart/2005/8/layout/list1#1"/>
    <dgm:cxn modelId="{638F4FD6-CD82-40CE-9F8D-C26FC8A99209}" type="presParOf" srcId="{9D58511D-D18C-46E6-ADFB-6CDE1389D37F}" destId="{E27A153A-8ADD-4646-B3A3-509A74CD0695}" srcOrd="9" destOrd="0" presId="urn:microsoft.com/office/officeart/2005/8/layout/list1#1"/>
    <dgm:cxn modelId="{F0E0860D-ED9B-4EDD-B958-1C3FDFB70808}" type="presParOf" srcId="{9D58511D-D18C-46E6-ADFB-6CDE1389D37F}" destId="{2DB5D132-AB90-49A4-A479-F0988A86E33E}" srcOrd="10" destOrd="0" presId="urn:microsoft.com/office/officeart/2005/8/layout/list1#1"/>
    <dgm:cxn modelId="{59A5D03F-C893-415B-ABDE-CDF03BFA0E18}" type="presParOf" srcId="{9D58511D-D18C-46E6-ADFB-6CDE1389D37F}" destId="{A5E75685-2820-438A-88AF-159553A570AE}" srcOrd="11" destOrd="0" presId="urn:microsoft.com/office/officeart/2005/8/layout/list1#1"/>
    <dgm:cxn modelId="{D327EA51-670D-4641-BBE8-BD6430EFFE76}" type="presParOf" srcId="{9D58511D-D18C-46E6-ADFB-6CDE1389D37F}" destId="{7B39BB25-173C-4037-A0E2-EB0B1B2C23F9}" srcOrd="12" destOrd="0" presId="urn:microsoft.com/office/officeart/2005/8/layout/list1#1"/>
    <dgm:cxn modelId="{EE2A37B6-925F-4EFD-8D5D-1FA8DDA39BD0}" type="presParOf" srcId="{7B39BB25-173C-4037-A0E2-EB0B1B2C23F9}" destId="{4B45CFDC-683B-4D65-9657-6254DB8F0526}" srcOrd="0" destOrd="0" presId="urn:microsoft.com/office/officeart/2005/8/layout/list1#1"/>
    <dgm:cxn modelId="{C5EDC35A-79A4-4493-A351-6D97362849E8}" type="presParOf" srcId="{7B39BB25-173C-4037-A0E2-EB0B1B2C23F9}" destId="{2C685077-78ED-4E92-96F4-E37FE2D1F9FA}" srcOrd="1" destOrd="0" presId="urn:microsoft.com/office/officeart/2005/8/layout/list1#1"/>
    <dgm:cxn modelId="{37E609EF-0474-4C05-B88B-78460719193B}" type="presParOf" srcId="{9D58511D-D18C-46E6-ADFB-6CDE1389D37F}" destId="{DD960C91-B6CF-4A0C-B758-A923E8D398D1}" srcOrd="13" destOrd="0" presId="urn:microsoft.com/office/officeart/2005/8/layout/list1#1"/>
    <dgm:cxn modelId="{2127FD0E-FDED-4DDD-9970-6258FFD173F1}" type="presParOf" srcId="{9D58511D-D18C-46E6-ADFB-6CDE1389D37F}" destId="{B6CE4BFB-C822-4083-9D94-1E36855491DB}" srcOrd="14" destOrd="0" presId="urn:microsoft.com/office/officeart/2005/8/layout/list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0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0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0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0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0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0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8/16/2022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Tm="0">
    <p:cut/>
  </p:transition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7772400" cy="1059659"/>
          </a:xfrm>
        </p:spPr>
        <p:txBody>
          <a:bodyPr/>
          <a:lstStyle>
            <a:extLst/>
          </a:lstStyle>
          <a:p>
            <a:pPr algn="ctr"/>
            <a:r>
              <a:rPr smtClean="0"/>
              <a:t>dbms  </a:t>
            </a:r>
            <a:r>
              <a:rPr smtClean="0">
                <a:solidFill>
                  <a:schemeClr val="accent1"/>
                </a:solidFill>
              </a:rPr>
              <a:t>attributes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143000" y="4419600"/>
            <a:ext cx="7772400" cy="1059659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algn="r">
              <a:spcBef>
                <a:spcPct val="0"/>
              </a:spcBef>
            </a:pPr>
            <a:r>
              <a:rPr lang="en-US" sz="2000" b="1" cap="all" spc="-150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rPr>
              <a:t> </a:t>
            </a:r>
            <a:endParaRPr lang="en-US" sz="2000" dirty="0" smtClean="0"/>
          </a:p>
          <a:p>
            <a:pPr lvl="0" algn="r">
              <a:spcBef>
                <a:spcPct val="0"/>
              </a:spcBef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2000" dirty="0" smtClean="0"/>
              <a:t> </a:t>
            </a:r>
            <a:r>
              <a:rPr kumimoji="0" lang="en-US" sz="2000" b="1" i="0" u="none" strike="noStrike" kern="1200" cap="all" spc="-150" normalizeH="0" baseline="0" noProof="0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2000" b="1" i="0" u="none" strike="noStrike" kern="1200" cap="all" spc="-150" normalizeH="0" noProof="0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presentation  by  </a:t>
            </a:r>
            <a:r>
              <a:rPr kumimoji="0" lang="en-US" sz="2000" b="1" i="0" u="none" strike="noStrike" kern="1200" cap="all" spc="-150" normalizeH="0" noProof="0" dirty="0" smtClean="0">
                <a:ln/>
                <a:solidFill>
                  <a:srgbClr val="00B0F0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Prakash  niroula</a:t>
            </a:r>
            <a:endParaRPr kumimoji="0" lang="en-US" sz="2000" b="1" i="0" u="none" strike="noStrike" kern="1200" cap="all" spc="-150" normalizeH="0" baseline="0" noProof="0" dirty="0">
              <a:ln/>
              <a:solidFill>
                <a:srgbClr val="00B0F0"/>
              </a:solidFill>
              <a:effectLst>
                <a:reflection blurRad="12700" stA="50000" endPos="50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3124200"/>
            <a:ext cx="2819400" cy="45719"/>
          </a:xfrm>
          <a:prstGeom prst="rect">
            <a:avLst/>
          </a:prstGeom>
          <a:solidFill>
            <a:srgbClr val="FFFF0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28600"/>
            <a:ext cx="53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990600" y="3581400"/>
            <a:ext cx="7772400" cy="1059659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algn="ctr">
              <a:spcBef>
                <a:spcPct val="0"/>
              </a:spcBef>
            </a:pPr>
            <a:r>
              <a:rPr lang="en-US" sz="2300" b="1" cap="all" spc="-150" dirty="0" smtClean="0">
                <a:ln/>
                <a:solidFill>
                  <a:schemeClr val="tx2"/>
                </a:solidFill>
                <a:effectLst>
                  <a:reflection blurRad="12700" stA="50000" endPos="50000" dir="5400000" sy="-100000" rotWithShape="0"/>
                </a:effectLst>
                <a:latin typeface="Bahnschrift SemiBold SemiConden" pitchFamily="34" charset="0"/>
                <a:ea typeface="+mj-ea"/>
                <a:cs typeface="+mj-cs"/>
              </a:rPr>
              <a:t>A </a:t>
            </a:r>
            <a:r>
              <a:rPr lang="en-US" sz="2300" b="1" cap="all" spc="-150" dirty="0" smtClean="0">
                <a:ln/>
                <a:solidFill>
                  <a:srgbClr val="00B0F0"/>
                </a:solidFill>
                <a:effectLst>
                  <a:reflection blurRad="12700" stA="50000" endPos="50000" dir="5400000" sy="-100000" rotWithShape="0"/>
                </a:effectLst>
                <a:latin typeface="Bahnschrift SemiBold SemiConden" pitchFamily="34" charset="0"/>
                <a:ea typeface="+mj-ea"/>
                <a:cs typeface="+mj-cs"/>
              </a:rPr>
              <a:t>Presentation</a:t>
            </a:r>
            <a:r>
              <a:rPr lang="en-US" sz="2300" b="1" cap="all" spc="-150" dirty="0" smtClean="0">
                <a:ln/>
                <a:solidFill>
                  <a:schemeClr val="tx2"/>
                </a:solidFill>
                <a:effectLst>
                  <a:reflection blurRad="12700" stA="50000" endPos="50000" dir="5400000" sy="-100000" rotWithShape="0"/>
                </a:effectLst>
                <a:latin typeface="Bahnschrift SemiBold SemiConden" pitchFamily="34" charset="0"/>
                <a:ea typeface="+mj-ea"/>
                <a:cs typeface="+mj-cs"/>
              </a:rPr>
              <a:t> designed for explanation of </a:t>
            </a:r>
            <a:r>
              <a:rPr lang="en-US" sz="2300" b="1" cap="all" spc="-150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latin typeface="Bahnschrift SemiBold SemiConden" pitchFamily="34" charset="0"/>
                <a:ea typeface="+mj-ea"/>
                <a:cs typeface="+mj-cs"/>
              </a:rPr>
              <a:t>DBMS Attributes</a:t>
            </a:r>
            <a:r>
              <a:rPr lang="en-US" sz="2300" b="1" cap="all" spc="-150" dirty="0" smtClean="0">
                <a:ln/>
                <a:solidFill>
                  <a:schemeClr val="tx2"/>
                </a:solidFill>
                <a:effectLst>
                  <a:reflection blurRad="12700" stA="50000" endPos="50000" dir="5400000" sy="-100000" rotWithShape="0"/>
                </a:effectLst>
                <a:latin typeface="Bahnschrift SemiBold SemiConden" pitchFamily="34" charset="0"/>
                <a:ea typeface="+mj-ea"/>
                <a:cs typeface="+mj-cs"/>
              </a:rPr>
              <a:t>. Presenting you a fun way to learn by </a:t>
            </a:r>
            <a:r>
              <a:rPr lang="en-US" sz="2300" b="1" cap="all" spc="-150" dirty="0" smtClean="0">
                <a:ln/>
                <a:solidFill>
                  <a:srgbClr val="00B0F0"/>
                </a:solidFill>
                <a:effectLst>
                  <a:reflection blurRad="12700" stA="50000" endPos="50000" dir="5400000" sy="-100000" rotWithShape="0"/>
                </a:effectLst>
                <a:latin typeface="Bahnschrift SemiBold SemiConden" pitchFamily="34" charset="0"/>
                <a:ea typeface="+mj-ea"/>
                <a:cs typeface="+mj-cs"/>
              </a:rPr>
              <a:t>animated presentation </a:t>
            </a:r>
            <a:r>
              <a:rPr lang="en-US" sz="2300" b="1" cap="all" spc="-150" dirty="0" smtClean="0">
                <a:ln/>
                <a:solidFill>
                  <a:schemeClr val="tx2"/>
                </a:solidFill>
                <a:effectLst>
                  <a:reflection blurRad="12700" stA="50000" endPos="50000" dir="5400000" sy="-100000" rotWithShape="0"/>
                </a:effectLst>
                <a:latin typeface="Bahnschrift SemiBold SemiConden" pitchFamily="34" charset="0"/>
                <a:ea typeface="+mj-ea"/>
                <a:cs typeface="+mj-cs"/>
              </a:rPr>
              <a:t>!</a:t>
            </a:r>
          </a:p>
        </p:txBody>
      </p: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450"/>
                            </p:stCondLst>
                            <p:childTnLst>
                              <p:par>
                                <p:cTn id="31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95E-6 L 0 -0.1882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3333E-6 -1.87789E-6 L -0.00416 -0.191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9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1.58187E-6 L 0 0.1447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50"/>
                            </p:stCondLst>
                            <p:childTnLst>
                              <p:par>
                                <p:cTn id="3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4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460"/>
                            </p:stCondLst>
                            <p:childTnLst>
                              <p:par>
                                <p:cTn id="51" presetID="55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826 L 0 0.078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416 -0.19195 L -0.00416 0.0855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460"/>
                            </p:stCondLst>
                            <p:childTnLst>
                              <p:par>
                                <p:cTn id="64" presetID="9" presetClass="exit" presetSubtype="0" fill="hold" grpId="8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960"/>
                            </p:stCondLst>
                            <p:childTnLst>
                              <p:par>
                                <p:cTn id="68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  <p:bldP spid="4" grpId="3"/>
      <p:bldP spid="4" grpId="4"/>
      <p:bldP spid="4" grpId="5"/>
      <p:bldP spid="4" grpId="6"/>
      <p:bldP spid="4" grpId="7"/>
      <p:bldP spid="6" grpId="0"/>
      <p:bldP spid="6" grpId="1"/>
      <p:bldP spid="6" grpId="2"/>
      <p:bldP spid="6" grpId="3"/>
      <p:bldP spid="8" grpId="0" animBg="1"/>
      <p:bldP spid="8" grpId="6" animBg="1"/>
      <p:bldP spid="8" grpId="7" animBg="1"/>
      <p:bldP spid="8" grpId="8" animBg="1"/>
      <p:bldP spid="9" grpId="0" animBg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95400"/>
          </a:xfrm>
        </p:spPr>
        <p:txBody>
          <a:bodyPr/>
          <a:lstStyle/>
          <a:p>
            <a:pPr lvl="0" algn="ctr"/>
            <a:r>
              <a:rPr lang="en-US" dirty="0" smtClean="0">
                <a:solidFill>
                  <a:srgbClr val="002060"/>
                </a:solidFill>
              </a:rPr>
              <a:t>Prime  </a:t>
            </a:r>
            <a:r>
              <a:rPr lang="en-US" dirty="0" smtClean="0">
                <a:solidFill>
                  <a:schemeClr val="accent1"/>
                </a:solidFill>
              </a:rPr>
              <a:t>Attribute</a:t>
            </a:r>
            <a:r>
              <a:rPr smtClean="0">
                <a:solidFill>
                  <a:prstClr val="black"/>
                </a:solidFill>
              </a:rPr>
              <a:t/>
            </a:r>
            <a:br>
              <a:rPr smtClean="0">
                <a:solidFill>
                  <a:prstClr val="black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1097281"/>
            <a:ext cx="2590800" cy="45719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0"/>
            <a:ext cx="17526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2286000"/>
            <a:ext cx="88392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Prime attributes are those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attributes which hold primary keys and can uniquely identify a particular entity.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lang="en-US" sz="2800" baseline="0" dirty="0" smtClean="0">
                <a:solidFill>
                  <a:sysClr val="windowText" lastClr="000000"/>
                </a:solidFill>
                <a:latin typeface="Corbel"/>
              </a:rPr>
              <a:t>For</a:t>
            </a:r>
            <a:r>
              <a:rPr lang="en-US" sz="2800" dirty="0" smtClean="0">
                <a:solidFill>
                  <a:sysClr val="windowText" lastClr="000000"/>
                </a:solidFill>
                <a:latin typeface="Corbel"/>
              </a:rPr>
              <a:t> example :- Roll_no.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010400" y="3429000"/>
            <a:ext cx="1828800" cy="609600"/>
            <a:chOff x="3810000" y="1905000"/>
            <a:chExt cx="1828800" cy="609600"/>
          </a:xfrm>
        </p:grpSpPr>
        <p:sp>
          <p:nvSpPr>
            <p:cNvPr id="9" name="Rectangle 8"/>
            <p:cNvSpPr/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ahnschrift SemiBold" pitchFamily="34" charset="0"/>
                </a:rPr>
                <a:t>Student</a:t>
              </a:r>
              <a:endParaRPr lang="en-US" sz="2800" dirty="0">
                <a:latin typeface="Bahnschrift SemiBold" pitchFamily="34" charset="0"/>
              </a:endParaRPr>
            </a:p>
          </p:txBody>
        </p:sp>
        <p:sp>
          <p:nvSpPr>
            <p:cNvPr id="10" name="Content Placeholder 6"/>
            <p:cNvSpPr txBox="1">
              <a:spLocks/>
            </p:cNvSpPr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Tx/>
                <a:buSzPct val="9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5400000">
            <a:off x="7620000" y="434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34200" y="4648200"/>
            <a:ext cx="20574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Roll_no</a:t>
            </a:r>
            <a:endParaRPr lang="en-US" sz="2800" dirty="0">
              <a:latin typeface="Bahnschrift SemiBold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381000" y="4267200"/>
            <a:ext cx="4648200" cy="914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It is denoted by the symbol [ellipse with underline] :-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19200" y="5410200"/>
            <a:ext cx="1524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47800" y="5865812"/>
            <a:ext cx="9906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67600" y="5181600"/>
            <a:ext cx="9906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0472E-6 L -3.33333E-6 0.3607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31267E-7 L 0 0.36309 " pathEditMode="relative" rAng="0" ptsTypes="AA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36078 L -3.33333E-6 -0.005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.36309 L 0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1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1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600"/>
                            </p:stCondLst>
                            <p:childTnLst>
                              <p:par>
                                <p:cTn id="60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100"/>
                            </p:stCondLst>
                            <p:childTnLst>
                              <p:par>
                                <p:cTn id="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2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700"/>
                            </p:stCondLst>
                            <p:childTnLst>
                              <p:par>
                                <p:cTn id="8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200"/>
                            </p:stCondLst>
                            <p:childTnLst>
                              <p:par>
                                <p:cTn id="89" presetID="1" presetClass="entr" presetSubtype="0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200"/>
                            </p:stCondLst>
                            <p:childTnLst>
                              <p:par>
                                <p:cTn id="92" presetID="2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3200"/>
                            </p:stCondLst>
                            <p:childTnLst>
                              <p:par>
                                <p:cTn id="103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200"/>
                            </p:stCondLst>
                            <p:childTnLst>
                              <p:par>
                                <p:cTn id="109" presetID="2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9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200"/>
                            </p:stCondLst>
                            <p:childTnLst>
                              <p:par>
                                <p:cTn id="130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6200"/>
                            </p:stCondLst>
                            <p:childTnLst>
                              <p:par>
                                <p:cTn id="13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3.33333E-6 0.3552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0324 L 0 0.35985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8200"/>
                            </p:stCondLst>
                            <p:childTnLst>
                              <p:par>
                                <p:cTn id="141" presetID="29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/>
      <p:bldP spid="6" grpId="0"/>
      <p:bldP spid="6" grpId="1"/>
      <p:bldP spid="19" grpId="0" animBg="1"/>
      <p:bldP spid="19" grpId="1" animBg="1"/>
      <p:bldP spid="20" grpId="0"/>
      <p:bldP spid="20" grpId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95400"/>
          </a:xfrm>
        </p:spPr>
        <p:txBody>
          <a:bodyPr/>
          <a:lstStyle/>
          <a:p>
            <a:pPr lvl="0" algn="ctr"/>
            <a:r>
              <a:rPr lang="en-US" dirty="0" smtClean="0">
                <a:solidFill>
                  <a:srgbClr val="002060"/>
                </a:solidFill>
              </a:rPr>
              <a:t>attributes  </a:t>
            </a:r>
            <a:r>
              <a:rPr lang="en-US" dirty="0" smtClean="0">
                <a:solidFill>
                  <a:srgbClr val="002060"/>
                </a:solidFill>
              </a:rPr>
              <a:t>in  </a:t>
            </a:r>
            <a:r>
              <a:rPr lang="en-US" dirty="0" smtClean="0">
                <a:solidFill>
                  <a:schemeClr val="accent1"/>
                </a:solidFill>
              </a:rPr>
              <a:t>DBMS </a:t>
            </a:r>
            <a:r>
              <a:rPr smtClean="0">
                <a:solidFill>
                  <a:prstClr val="black"/>
                </a:solidFill>
              </a:rPr>
              <a:t/>
            </a:r>
            <a:br>
              <a:rPr smtClean="0">
                <a:solidFill>
                  <a:prstClr val="black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1143000"/>
            <a:ext cx="1371600" cy="45719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0"/>
            <a:ext cx="17526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2286000"/>
            <a:ext cx="88392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Attributes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are the set of values that define the characteristics, features, qualities of a particular entity.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endParaRPr lang="en-US" sz="2800" dirty="0" smtClean="0">
              <a:solidFill>
                <a:sysClr val="windowText" lastClr="000000"/>
              </a:solidFill>
              <a:latin typeface="Corbe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33400" y="3810000"/>
            <a:ext cx="88392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ts val="700"/>
              </a:spcBef>
              <a:buSzPct val="95000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There are different types of attributes containing different types of information in the database table.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0472E-6 L -3.33333E-6 0.3607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31267E-7 L 0 0.36309 " pathEditMode="relative" rAng="0" ptsTypes="AA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36078 L -3.33333E-6 -0.005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4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.36309 L 0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9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400"/>
                            </p:stCondLst>
                            <p:childTnLst>
                              <p:par>
                                <p:cTn id="45" presetID="1" presetClass="entr" presetSubtype="0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400"/>
                            </p:stCondLst>
                            <p:childTnLst>
                              <p:par>
                                <p:cTn id="4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400"/>
                            </p:stCondLst>
                            <p:childTnLst>
                              <p:par>
                                <p:cTn id="5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3.33333E-6 0.355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0324 L 0 0.359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400"/>
                            </p:stCondLst>
                            <p:childTnLst>
                              <p:par>
                                <p:cTn id="64" presetID="29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4" grpId="0" animBg="1"/>
      <p:bldP spid="4" grpId="2" animBg="1"/>
      <p:bldP spid="4" grpId="3" animBg="1"/>
      <p:bldP spid="4" grpId="4" animBg="1"/>
      <p:bldP spid="4" grpId="5" animBg="1"/>
      <p:bldP spid="4" grpId="6" animBg="1"/>
      <p:bldP spid="5" grpId="0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304800" y="1905000"/>
          <a:ext cx="8839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95400"/>
          </a:xfrm>
        </p:spPr>
        <p:txBody>
          <a:bodyPr/>
          <a:lstStyle/>
          <a:p>
            <a:pPr lvl="0" algn="ctr"/>
            <a:r>
              <a:rPr lang="en-US" dirty="0" smtClean="0">
                <a:solidFill>
                  <a:srgbClr val="002060"/>
                </a:solidFill>
              </a:rPr>
              <a:t>Types  of  attributes  in  </a:t>
            </a:r>
            <a:r>
              <a:rPr lang="en-US" dirty="0" smtClean="0">
                <a:solidFill>
                  <a:schemeClr val="accent1"/>
                </a:solidFill>
              </a:rPr>
              <a:t>DBMS </a:t>
            </a:r>
            <a:r>
              <a:rPr smtClean="0">
                <a:solidFill>
                  <a:prstClr val="black"/>
                </a:solidFill>
              </a:rPr>
              <a:t/>
            </a:r>
            <a:br>
              <a:rPr smtClean="0">
                <a:solidFill>
                  <a:prstClr val="black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1143000"/>
            <a:ext cx="1371600" cy="45719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0"/>
            <a:ext cx="17526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0472E-6 L -3.33333E-6 0.3607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31267E-7 L 0 0.36309 " pathEditMode="relative" rAng="0" ptsTypes="AA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36078 L -3.33333E-6 -0.005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.36309 L 0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3.33333E-6 0.355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0324 L 0 0.3598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52" presetID="29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  <p:bldP spid="14" grpId="0"/>
      <p:bldP spid="14" grpId="1"/>
      <p:bldP spid="14" grpId="2"/>
      <p:bldP spid="14" grpId="3"/>
      <p:bldP spid="14" grpId="4"/>
      <p:bldP spid="14" grpId="5"/>
      <p:bldP spid="14" grpId="6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95400"/>
          </a:xfrm>
        </p:spPr>
        <p:txBody>
          <a:bodyPr/>
          <a:lstStyle/>
          <a:p>
            <a:pPr lvl="0" algn="ctr"/>
            <a:r>
              <a:rPr lang="en-US" dirty="0" smtClean="0">
                <a:solidFill>
                  <a:srgbClr val="002060"/>
                </a:solidFill>
              </a:rPr>
              <a:t>Example  of  attributes  in  </a:t>
            </a:r>
            <a:r>
              <a:rPr lang="en-US" dirty="0" smtClean="0">
                <a:solidFill>
                  <a:schemeClr val="accent1"/>
                </a:solidFill>
              </a:rPr>
              <a:t>DBMS </a:t>
            </a:r>
            <a:r>
              <a:rPr smtClean="0">
                <a:solidFill>
                  <a:prstClr val="black"/>
                </a:solidFill>
              </a:rPr>
              <a:t/>
            </a:r>
            <a:br>
              <a:rPr smtClean="0">
                <a:solidFill>
                  <a:prstClr val="black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0" y="1143000"/>
            <a:ext cx="1371600" cy="45719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0"/>
            <a:ext cx="17526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0" y="3124200"/>
            <a:ext cx="1828800" cy="609600"/>
            <a:chOff x="3810000" y="1905000"/>
            <a:chExt cx="1828800" cy="609600"/>
          </a:xfrm>
        </p:grpSpPr>
        <p:sp>
          <p:nvSpPr>
            <p:cNvPr id="6" name="Rectangle 5"/>
            <p:cNvSpPr/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ahnschrift SemiBold" pitchFamily="34" charset="0"/>
                </a:rPr>
                <a:t>Student</a:t>
              </a:r>
              <a:endParaRPr lang="en-US" sz="2800" dirty="0">
                <a:latin typeface="Bahnschrift SemiBold" pitchFamily="34" charset="0"/>
              </a:endParaRPr>
            </a:p>
          </p:txBody>
        </p:sp>
        <p:sp>
          <p:nvSpPr>
            <p:cNvPr id="8" name="Content Placeholder 6"/>
            <p:cNvSpPr txBox="1">
              <a:spLocks/>
            </p:cNvSpPr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Tx/>
                <a:buSzPct val="9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rot="5400000">
            <a:off x="3429000" y="38100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209800" y="4572000"/>
            <a:ext cx="2286000" cy="609600"/>
            <a:chOff x="2133600" y="3124200"/>
            <a:chExt cx="2286000" cy="609600"/>
          </a:xfrm>
        </p:grpSpPr>
        <p:sp>
          <p:nvSpPr>
            <p:cNvPr id="16" name="Oval 15"/>
            <p:cNvSpPr/>
            <p:nvPr/>
          </p:nvSpPr>
          <p:spPr>
            <a:xfrm>
              <a:off x="2133600" y="3124200"/>
              <a:ext cx="2057400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ahnschrift SemiBold" pitchFamily="34" charset="0"/>
                </a:rPr>
                <a:t>Name</a:t>
              </a:r>
              <a:endParaRPr lang="en-US" sz="2800" dirty="0">
                <a:latin typeface="Bahnschrift SemiBold" pitchFamily="34" charset="0"/>
              </a:endParaRPr>
            </a:p>
          </p:txBody>
        </p:sp>
        <p:sp>
          <p:nvSpPr>
            <p:cNvPr id="17" name="Content Placeholder 6"/>
            <p:cNvSpPr txBox="1">
              <a:spLocks/>
            </p:cNvSpPr>
            <p:nvPr/>
          </p:nvSpPr>
          <p:spPr>
            <a:xfrm>
              <a:off x="2590800" y="3124200"/>
              <a:ext cx="1828800" cy="609600"/>
            </a:xfrm>
            <a:prstGeom prst="ellipse">
              <a:avLst/>
            </a:prstGeom>
          </p:spPr>
          <p:txBody>
            <a:bodyPr vert="horz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Tx/>
                <a:buSzPct val="9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3771900" y="44577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505200" y="5257800"/>
            <a:ext cx="20574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DOB</a:t>
            </a:r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4876800" y="3886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rot="20797845">
            <a:off x="4765212" y="4405337"/>
            <a:ext cx="2189436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Address</a:t>
            </a:r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638800" y="3581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574180">
            <a:off x="6134840" y="3642309"/>
            <a:ext cx="1700498" cy="6096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Age</a:t>
            </a:r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2971800" y="35814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 rot="689173">
            <a:off x="1411693" y="3780144"/>
            <a:ext cx="20574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Mail_ID</a:t>
            </a:r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4800600" y="25908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rot="687671">
            <a:off x="4610736" y="1964049"/>
            <a:ext cx="2189436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Roll_no</a:t>
            </a:r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105400" y="2362200"/>
            <a:ext cx="990600" cy="228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rot="689173">
            <a:off x="1578289" y="3867256"/>
            <a:ext cx="1644021" cy="41889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0800000" flipV="1">
            <a:off x="1524000" y="50292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rot="1855588">
            <a:off x="609231" y="4964496"/>
            <a:ext cx="1393144" cy="5866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ahnschrift SemiBold" pitchFamily="34" charset="0"/>
              </a:rPr>
              <a:t>Fname</a:t>
            </a:r>
            <a:endParaRPr lang="en-US" sz="2000" dirty="0">
              <a:latin typeface="Bahnschrift SemiBold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0800000" flipV="1">
            <a:off x="2285208" y="5105401"/>
            <a:ext cx="381793" cy="305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 rot="265936">
            <a:off x="1939072" y="5386955"/>
            <a:ext cx="1393144" cy="5866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ahnschrift SemiBold" pitchFamily="34" charset="0"/>
              </a:rPr>
              <a:t>Lname</a:t>
            </a:r>
            <a:endParaRPr lang="en-US" sz="2000" dirty="0">
              <a:latin typeface="Bahnschrift SemiBold" pitchFamily="34" charset="0"/>
            </a:endParaRPr>
          </a:p>
        </p:txBody>
      </p: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0472E-6 L -3.33333E-6 0.3607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31267E-7 L 0 0.36309 " pathEditMode="relative" rAng="0" ptsTypes="AA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36078 L -3.33333E-6 -0.005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.36309 L 0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80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 decel="100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800" decel="100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8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8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3" presetID="1" presetClass="entr" presetSubtype="0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66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9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6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3.33333E-6 0.35523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0324 L 0 0.35985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7" presetID="29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3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/>
      <p:bldP spid="24" grpId="0" animBg="1"/>
      <p:bldP spid="24" grpId="1" animBg="1"/>
      <p:bldP spid="33" grpId="0" animBg="1"/>
      <p:bldP spid="33" grpId="1" animBg="1"/>
      <p:bldP spid="41" grpId="0" animBg="1"/>
      <p:bldP spid="41" grpId="1" animBg="1"/>
      <p:bldP spid="48" grpId="0" animBg="1"/>
      <p:bldP spid="60" grpId="0" animBg="1"/>
      <p:bldP spid="60" grpId="1" animBg="1"/>
      <p:bldP spid="66" grpId="0" animBg="1"/>
      <p:bldP spid="72" grpId="0" animBg="1"/>
      <p:bldP spid="72" grpId="1" animBg="1"/>
      <p:bldP spid="78" grpId="0" animBg="1"/>
      <p:bldP spid="7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95400"/>
          </a:xfrm>
        </p:spPr>
        <p:txBody>
          <a:bodyPr/>
          <a:lstStyle/>
          <a:p>
            <a:pPr lvl="0" algn="ctr"/>
            <a:r>
              <a:rPr lang="en-US" dirty="0" smtClean="0">
                <a:solidFill>
                  <a:srgbClr val="002060"/>
                </a:solidFill>
              </a:rPr>
              <a:t>Simple  </a:t>
            </a:r>
            <a:r>
              <a:rPr lang="en-US" dirty="0" smtClean="0">
                <a:solidFill>
                  <a:schemeClr val="accent1"/>
                </a:solidFill>
              </a:rPr>
              <a:t>Attributes</a:t>
            </a:r>
            <a:r>
              <a:rPr smtClean="0">
                <a:solidFill>
                  <a:prstClr val="black"/>
                </a:solidFill>
              </a:rPr>
              <a:t/>
            </a:r>
            <a:br>
              <a:rPr smtClean="0">
                <a:solidFill>
                  <a:prstClr val="black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1097281"/>
            <a:ext cx="2819400" cy="45719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0"/>
            <a:ext cx="17526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2286000"/>
            <a:ext cx="88392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Simple attribute</a:t>
            </a:r>
            <a:r>
              <a:rPr lang="en-US" sz="2800" baseline="0" dirty="0" smtClean="0">
                <a:solidFill>
                  <a:sysClr val="windowText" lastClr="000000"/>
                </a:solidFill>
                <a:latin typeface="Corbel"/>
              </a:rPr>
              <a:t>s</a:t>
            </a:r>
            <a:r>
              <a:rPr lang="en-US" sz="2800" dirty="0" smtClean="0">
                <a:solidFill>
                  <a:sysClr val="windowText" lastClr="000000"/>
                </a:solidFill>
                <a:latin typeface="Corbel"/>
              </a:rPr>
              <a:t> have atomic values which cannot be divided into further parts. Example :- DOB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10400" y="3429000"/>
            <a:ext cx="1828800" cy="609600"/>
            <a:chOff x="3810000" y="1905000"/>
            <a:chExt cx="1828800" cy="609600"/>
          </a:xfrm>
        </p:grpSpPr>
        <p:sp>
          <p:nvSpPr>
            <p:cNvPr id="9" name="Rectangle 8"/>
            <p:cNvSpPr/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ahnschrift SemiBold" pitchFamily="34" charset="0"/>
                </a:rPr>
                <a:t>Student</a:t>
              </a:r>
              <a:endParaRPr lang="en-US" sz="2800" dirty="0">
                <a:latin typeface="Bahnschrift SemiBold" pitchFamily="34" charset="0"/>
              </a:endParaRPr>
            </a:p>
          </p:txBody>
        </p:sp>
        <p:sp>
          <p:nvSpPr>
            <p:cNvPr id="10" name="Content Placeholder 6"/>
            <p:cNvSpPr txBox="1">
              <a:spLocks/>
            </p:cNvSpPr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Tx/>
                <a:buSzPct val="9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5400000">
            <a:off x="7620000" y="434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34200" y="4648200"/>
            <a:ext cx="20574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DOB</a:t>
            </a:r>
            <a:endParaRPr lang="en-US" sz="2800" dirty="0">
              <a:latin typeface="Bahnschrift SemiBold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381000" y="4267200"/>
            <a:ext cx="56388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It is denoted by the symbol [ellipse] :-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19200" y="4876800"/>
            <a:ext cx="1524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0472E-6 L -3.33333E-6 0.3607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31267E-7 L 0 0.36309 " pathEditMode="relative" rAng="0" ptsTypes="AA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36078 L -3.33333E-6 -0.005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.36309 L 0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9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400"/>
                            </p:stCondLst>
                            <p:childTnLst>
                              <p:par>
                                <p:cTn id="73" presetID="1" presetClass="entr" presetSubtype="0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400"/>
                            </p:stCondLst>
                            <p:childTnLst>
                              <p:par>
                                <p:cTn id="76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1400"/>
                            </p:stCondLst>
                            <p:childTnLst>
                              <p:par>
                                <p:cTn id="8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9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400"/>
                            </p:stCondLst>
                            <p:childTnLst>
                              <p:par>
                                <p:cTn id="103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3400"/>
                            </p:stCondLst>
                            <p:childTnLst>
                              <p:par>
                                <p:cTn id="10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3.33333E-6 0.3552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0324 L 0 0.359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400"/>
                            </p:stCondLst>
                            <p:childTnLst>
                              <p:par>
                                <p:cTn id="114" presetID="29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/>
      <p:bldP spid="6" grpId="0"/>
      <p:bldP spid="6" grpId="1"/>
      <p:bldP spid="19" grpId="0" animBg="1"/>
      <p:bldP spid="19" grpId="1" animBg="1"/>
      <p:bldP spid="20" grpId="0"/>
      <p:bldP spid="20" grpId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95400"/>
          </a:xfrm>
        </p:spPr>
        <p:txBody>
          <a:bodyPr/>
          <a:lstStyle/>
          <a:p>
            <a:pPr lvl="0" algn="ctr"/>
            <a:r>
              <a:rPr smtClean="0">
                <a:solidFill>
                  <a:srgbClr val="002060"/>
                </a:solidFill>
              </a:rPr>
              <a:t>Composite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Attributes</a:t>
            </a:r>
            <a:r>
              <a:rPr smtClean="0">
                <a:solidFill>
                  <a:prstClr val="black"/>
                </a:solidFill>
              </a:rPr>
              <a:t/>
            </a:r>
            <a:br>
              <a:rPr smtClean="0">
                <a:solidFill>
                  <a:prstClr val="black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097281"/>
            <a:ext cx="2819400" cy="45719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0"/>
            <a:ext cx="17526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2286000"/>
            <a:ext cx="88392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Composite attributes are those attributes which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can further be divided into smaller parts. Example :- Name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086600" y="3581400"/>
            <a:ext cx="1828800" cy="609600"/>
            <a:chOff x="3810000" y="1905000"/>
            <a:chExt cx="1828800" cy="609600"/>
          </a:xfrm>
        </p:grpSpPr>
        <p:sp>
          <p:nvSpPr>
            <p:cNvPr id="9" name="Rectangle 8"/>
            <p:cNvSpPr/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ahnschrift SemiBold" pitchFamily="34" charset="0"/>
                </a:rPr>
                <a:t>Student</a:t>
              </a:r>
              <a:endParaRPr lang="en-US" sz="2800" dirty="0">
                <a:latin typeface="Bahnschrift SemiBold" pitchFamily="34" charset="0"/>
              </a:endParaRPr>
            </a:p>
          </p:txBody>
        </p:sp>
        <p:sp>
          <p:nvSpPr>
            <p:cNvPr id="10" name="Content Placeholder 6"/>
            <p:cNvSpPr txBox="1">
              <a:spLocks/>
            </p:cNvSpPr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Tx/>
                <a:buSzPct val="9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5400000">
            <a:off x="76207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858000" y="4800600"/>
            <a:ext cx="20574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Name</a:t>
            </a:r>
            <a:endParaRPr lang="en-US" sz="2800" dirty="0">
              <a:latin typeface="Bahnschrift SemiBold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381000" y="3581400"/>
            <a:ext cx="56388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It is denoted by the symbol [ellipse] dividing into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smaller parts separated by arrows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:-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71600" y="5170932"/>
            <a:ext cx="10668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6934200" y="5334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410217">
            <a:off x="5975008" y="5642073"/>
            <a:ext cx="1371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ahnschrift SemiBold" pitchFamily="34" charset="0"/>
              </a:rPr>
              <a:t>Fname</a:t>
            </a:r>
            <a:endParaRPr lang="en-US" sz="2000" dirty="0">
              <a:latin typeface="Bahnschrift SemiBold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7620000" y="5486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rot="20694284">
            <a:off x="7523312" y="5883081"/>
            <a:ext cx="1371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ahnschrift SemiBold" pitchFamily="34" charset="0"/>
              </a:rPr>
              <a:t>Lname</a:t>
            </a:r>
            <a:endParaRPr lang="en-US" sz="2000" dirty="0">
              <a:latin typeface="Bahnschrift Semi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1371600" y="5780532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" y="6009132"/>
            <a:ext cx="10668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1905000" y="5856732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20771250">
            <a:off x="2105649" y="6204966"/>
            <a:ext cx="10668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0472E-6 L -3.33333E-6 0.3607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31267E-7 L 0 0.36309 " pathEditMode="relative" rAng="0" ptsTypes="AA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36078 L -3.33333E-6 -0.005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.36309 L 0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6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60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6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100"/>
                            </p:stCondLst>
                            <p:childTnLst>
                              <p:par>
                                <p:cTn id="6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100"/>
                            </p:stCondLst>
                            <p:childTnLst>
                              <p:par>
                                <p:cTn id="6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600"/>
                            </p:stCondLst>
                            <p:childTnLst>
                              <p:par>
                                <p:cTn id="7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6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100"/>
                            </p:stCondLst>
                            <p:childTnLst>
                              <p:par>
                                <p:cTn id="8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700"/>
                            </p:stCondLst>
                            <p:childTnLst>
                              <p:par>
                                <p:cTn id="9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200"/>
                            </p:stCondLst>
                            <p:childTnLst>
                              <p:par>
                                <p:cTn id="10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920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700"/>
                            </p:stCondLst>
                            <p:childTnLst>
                              <p:par>
                                <p:cTn id="1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700"/>
                            </p:stCondLst>
                            <p:childTnLst>
                              <p:par>
                                <p:cTn id="1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1200"/>
                            </p:stCondLst>
                            <p:childTnLst>
                              <p:par>
                                <p:cTn id="129" presetID="1" presetClass="entr" presetSubtype="0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7200"/>
                            </p:stCondLst>
                            <p:childTnLst>
                              <p:par>
                                <p:cTn id="132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8200"/>
                            </p:stCondLst>
                            <p:childTnLst>
                              <p:par>
                                <p:cTn id="15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9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9200"/>
                            </p:stCondLst>
                            <p:childTnLst>
                              <p:par>
                                <p:cTn id="19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0200"/>
                            </p:stCondLst>
                            <p:childTnLst>
                              <p:par>
                                <p:cTn id="20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3.33333E-6 0.3552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0324 L 0 0.35985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2200"/>
                            </p:stCondLst>
                            <p:childTnLst>
                              <p:par>
                                <p:cTn id="210" presetID="29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1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/>
      <p:bldP spid="6" grpId="0"/>
      <p:bldP spid="6" grpId="1"/>
      <p:bldP spid="19" grpId="0" animBg="1"/>
      <p:bldP spid="19" grpId="1" animBg="1"/>
      <p:bldP spid="20" grpId="0"/>
      <p:bldP spid="20" grpId="1"/>
      <p:bldP spid="22" grpId="0" animBg="1"/>
      <p:bldP spid="22" grpId="1" animBg="1"/>
      <p:bldP spid="25" grpId="0" animBg="1"/>
      <p:bldP spid="25" grpId="1" animBg="1"/>
      <p:bldP spid="31" grpId="0" animBg="1"/>
      <p:bldP spid="31" grpId="1" animBg="1"/>
      <p:bldP spid="36" grpId="0" animBg="1"/>
      <p:bldP spid="36" grpId="1" animBg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95400"/>
          </a:xfrm>
        </p:spPr>
        <p:txBody>
          <a:bodyPr/>
          <a:lstStyle/>
          <a:p>
            <a:pPr lvl="0" algn="ctr"/>
            <a:r>
              <a:rPr lang="en-US" dirty="0" smtClean="0">
                <a:solidFill>
                  <a:srgbClr val="002060"/>
                </a:solidFill>
              </a:rPr>
              <a:t>Single-valued  </a:t>
            </a:r>
            <a:r>
              <a:rPr lang="en-US" dirty="0" smtClean="0">
                <a:solidFill>
                  <a:schemeClr val="accent1"/>
                </a:solidFill>
              </a:rPr>
              <a:t>Attributes</a:t>
            </a:r>
            <a:r>
              <a:rPr smtClean="0">
                <a:solidFill>
                  <a:prstClr val="black"/>
                </a:solidFill>
              </a:rPr>
              <a:t/>
            </a:r>
            <a:br>
              <a:rPr smtClean="0">
                <a:solidFill>
                  <a:prstClr val="black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1097281"/>
            <a:ext cx="2819400" cy="45719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0"/>
            <a:ext cx="17526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2286000"/>
            <a:ext cx="88392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Single-valued attribute</a:t>
            </a:r>
            <a:r>
              <a:rPr lang="en-US" sz="2800" baseline="0" dirty="0" smtClean="0">
                <a:solidFill>
                  <a:sysClr val="windowText" lastClr="000000"/>
                </a:solidFill>
                <a:latin typeface="Corbel"/>
              </a:rPr>
              <a:t>s</a:t>
            </a:r>
            <a:r>
              <a:rPr lang="en-US" sz="2800" dirty="0" smtClean="0">
                <a:solidFill>
                  <a:sysClr val="windowText" lastClr="000000"/>
                </a:solidFill>
                <a:latin typeface="Corbel"/>
              </a:rPr>
              <a:t> can only have one value.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:- DOB in Student can only have one value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934200" y="3962400"/>
            <a:ext cx="1828800" cy="609600"/>
            <a:chOff x="3810000" y="1905000"/>
            <a:chExt cx="1828800" cy="609600"/>
          </a:xfrm>
        </p:grpSpPr>
        <p:sp>
          <p:nvSpPr>
            <p:cNvPr id="9" name="Rectangle 8"/>
            <p:cNvSpPr/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ahnschrift SemiBold" pitchFamily="34" charset="0"/>
                </a:rPr>
                <a:t>Student</a:t>
              </a:r>
              <a:endParaRPr lang="en-US" sz="2800" dirty="0">
                <a:latin typeface="Bahnschrift SemiBold" pitchFamily="34" charset="0"/>
              </a:endParaRPr>
            </a:p>
          </p:txBody>
        </p:sp>
        <p:sp>
          <p:nvSpPr>
            <p:cNvPr id="10" name="Content Placeholder 6"/>
            <p:cNvSpPr txBox="1">
              <a:spLocks/>
            </p:cNvSpPr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Tx/>
                <a:buSzPct val="9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5400000">
            <a:off x="7543800" y="4876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858000" y="5181600"/>
            <a:ext cx="20574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DOB</a:t>
            </a:r>
            <a:endParaRPr lang="en-US" sz="2800" dirty="0">
              <a:latin typeface="Bahnschrift SemiBold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381000" y="4267200"/>
            <a:ext cx="41910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It is denoted by the symbol [one ellipse] :-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400" y="5334000"/>
            <a:ext cx="1524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0472E-6 L -3.33333E-6 0.3607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31267E-7 L 0 0.36309 " pathEditMode="relative" rAng="0" ptsTypes="AA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36078 L -3.33333E-6 -0.005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.36309 L 0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7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70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7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20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2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700"/>
                            </p:stCondLst>
                            <p:childTnLst>
                              <p:par>
                                <p:cTn id="73" presetID="1" presetClass="entr" presetSubtype="0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700"/>
                            </p:stCondLst>
                            <p:childTnLst>
                              <p:par>
                                <p:cTn id="76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1700"/>
                            </p:stCondLst>
                            <p:childTnLst>
                              <p:par>
                                <p:cTn id="8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9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700"/>
                            </p:stCondLst>
                            <p:childTnLst>
                              <p:par>
                                <p:cTn id="103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3700"/>
                            </p:stCondLst>
                            <p:childTnLst>
                              <p:par>
                                <p:cTn id="10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3.33333E-6 0.3552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0324 L 0 0.359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700"/>
                            </p:stCondLst>
                            <p:childTnLst>
                              <p:par>
                                <p:cTn id="114" presetID="29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/>
      <p:bldP spid="6" grpId="0"/>
      <p:bldP spid="6" grpId="1"/>
      <p:bldP spid="19" grpId="0" animBg="1"/>
      <p:bldP spid="19" grpId="1" animBg="1"/>
      <p:bldP spid="20" grpId="0"/>
      <p:bldP spid="20" grpId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95400"/>
          </a:xfrm>
        </p:spPr>
        <p:txBody>
          <a:bodyPr/>
          <a:lstStyle/>
          <a:p>
            <a:pPr lvl="0" algn="ctr"/>
            <a:r>
              <a:rPr lang="en-US" dirty="0" smtClean="0">
                <a:solidFill>
                  <a:srgbClr val="002060"/>
                </a:solidFill>
              </a:rPr>
              <a:t>Multi-valued  </a:t>
            </a:r>
            <a:r>
              <a:rPr lang="en-US" dirty="0" smtClean="0">
                <a:solidFill>
                  <a:schemeClr val="accent1"/>
                </a:solidFill>
              </a:rPr>
              <a:t>Attributes</a:t>
            </a:r>
            <a:r>
              <a:rPr smtClean="0">
                <a:solidFill>
                  <a:prstClr val="black"/>
                </a:solidFill>
              </a:rPr>
              <a:t/>
            </a:r>
            <a:br>
              <a:rPr smtClean="0">
                <a:solidFill>
                  <a:prstClr val="black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1097281"/>
            <a:ext cx="2819400" cy="45719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0"/>
            <a:ext cx="17526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2286000"/>
            <a:ext cx="88392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Multi-</a:t>
            </a:r>
            <a:r>
              <a:rPr lang="en-US" sz="2800" baseline="0" dirty="0" smtClean="0">
                <a:solidFill>
                  <a:sysClr val="windowText" lastClr="000000"/>
                </a:solidFill>
                <a:latin typeface="Corbel"/>
              </a:rPr>
              <a:t>valued</a:t>
            </a:r>
            <a:r>
              <a:rPr lang="en-US" sz="2800" dirty="0" smtClean="0">
                <a:solidFill>
                  <a:sysClr val="windowText" lastClr="000000"/>
                </a:solidFill>
                <a:latin typeface="Corbel"/>
              </a:rPr>
              <a:t> Attributes can hold more than one value.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  <a:latin typeface="Corbel"/>
              </a:rPr>
              <a:t>Example :- Mail_ID.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010400" y="3429000"/>
            <a:ext cx="1828800" cy="609600"/>
            <a:chOff x="3810000" y="1905000"/>
            <a:chExt cx="1828800" cy="609600"/>
          </a:xfrm>
        </p:grpSpPr>
        <p:sp>
          <p:nvSpPr>
            <p:cNvPr id="9" name="Rectangle 8"/>
            <p:cNvSpPr/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ahnschrift SemiBold" pitchFamily="34" charset="0"/>
                </a:rPr>
                <a:t>Student</a:t>
              </a:r>
              <a:endParaRPr lang="en-US" sz="2800" dirty="0">
                <a:latin typeface="Bahnschrift SemiBold" pitchFamily="34" charset="0"/>
              </a:endParaRPr>
            </a:p>
          </p:txBody>
        </p:sp>
        <p:sp>
          <p:nvSpPr>
            <p:cNvPr id="10" name="Content Placeholder 6"/>
            <p:cNvSpPr txBox="1">
              <a:spLocks/>
            </p:cNvSpPr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Tx/>
                <a:buSzPct val="9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5400000">
            <a:off x="7620000" y="434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34200" y="4648200"/>
            <a:ext cx="20574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Mail_ID</a:t>
            </a:r>
            <a:endParaRPr lang="en-US" sz="2800" dirty="0">
              <a:latin typeface="Bahnschrift SemiBold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381000" y="3886200"/>
            <a:ext cx="4191000" cy="99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It is denoted by the symbol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 two ellipses] :-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19200" y="4876800"/>
            <a:ext cx="1524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86600" y="4724400"/>
            <a:ext cx="17526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71600" y="4953000"/>
            <a:ext cx="1143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0472E-6 L -3.33333E-6 0.3607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31267E-7 L 0 0.36309 " pathEditMode="relative" rAng="0" ptsTypes="AA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36078 L -3.33333E-6 -0.005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.36309 L 0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2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20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2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7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20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2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7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200"/>
                            </p:stCondLst>
                            <p:childTnLst>
                              <p:par>
                                <p:cTn id="83" presetID="1" presetClass="entr" presetSubtype="0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200"/>
                            </p:stCondLst>
                            <p:childTnLst>
                              <p:par>
                                <p:cTn id="86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200"/>
                            </p:stCondLst>
                            <p:childTnLst>
                              <p:par>
                                <p:cTn id="92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200"/>
                            </p:stCondLst>
                            <p:childTnLst>
                              <p:par>
                                <p:cTn id="9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200"/>
                            </p:stCondLst>
                            <p:childTnLst>
                              <p:par>
                                <p:cTn id="104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9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200"/>
                            </p:stCondLst>
                            <p:childTnLst>
                              <p:par>
                                <p:cTn id="12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6200"/>
                            </p:stCondLst>
                            <p:childTnLst>
                              <p:par>
                                <p:cTn id="13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3.33333E-6 0.3552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0324 L 0 0.3598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8200"/>
                            </p:stCondLst>
                            <p:childTnLst>
                              <p:par>
                                <p:cTn id="136" presetID="29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/>
      <p:bldP spid="6" grpId="0"/>
      <p:bldP spid="6" grpId="1"/>
      <p:bldP spid="19" grpId="0" animBg="1"/>
      <p:bldP spid="19" grpId="1" animBg="1"/>
      <p:bldP spid="20" grpId="0"/>
      <p:bldP spid="20" grpId="1"/>
      <p:bldP spid="22" grpId="0" animBg="1"/>
      <p:bldP spid="22" grpId="1" animBg="1"/>
      <p:bldP spid="13" grpId="0" animBg="1"/>
      <p:bldP spid="13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95400"/>
          </a:xfrm>
        </p:spPr>
        <p:txBody>
          <a:bodyPr/>
          <a:lstStyle/>
          <a:p>
            <a:pPr lvl="0" algn="ctr"/>
            <a:r>
              <a:rPr lang="en-US" dirty="0" smtClean="0">
                <a:solidFill>
                  <a:srgbClr val="002060"/>
                </a:solidFill>
              </a:rPr>
              <a:t>derived  </a:t>
            </a:r>
            <a:r>
              <a:rPr lang="en-US" dirty="0" smtClean="0">
                <a:solidFill>
                  <a:schemeClr val="accent1"/>
                </a:solidFill>
              </a:rPr>
              <a:t>Attributes</a:t>
            </a:r>
            <a:r>
              <a:rPr smtClean="0">
                <a:solidFill>
                  <a:prstClr val="black"/>
                </a:solidFill>
              </a:rPr>
              <a:t/>
            </a:r>
            <a:br>
              <a:rPr smtClean="0">
                <a:solidFill>
                  <a:prstClr val="black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1097281"/>
            <a:ext cx="2819400" cy="45719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0"/>
            <a:ext cx="17526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2286000"/>
            <a:ext cx="88392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Derived attributes are those attributes which can be derived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from other attributes. For example :- Age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lang="en-US" sz="2800" baseline="0" dirty="0" smtClean="0">
                <a:solidFill>
                  <a:sysClr val="windowText" lastClr="000000"/>
                </a:solidFill>
                <a:latin typeface="Corbel"/>
              </a:rPr>
              <a:t>[</a:t>
            </a:r>
            <a:r>
              <a:rPr lang="en-US" sz="2800" dirty="0" smtClean="0">
                <a:solidFill>
                  <a:sysClr val="windowText" lastClr="000000"/>
                </a:solidFill>
                <a:latin typeface="Corbel"/>
              </a:rPr>
              <a:t> as it can be derived from DOB 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934200" y="4038600"/>
            <a:ext cx="1828800" cy="609600"/>
            <a:chOff x="3810000" y="1905000"/>
            <a:chExt cx="1828800" cy="609600"/>
          </a:xfrm>
        </p:grpSpPr>
        <p:sp>
          <p:nvSpPr>
            <p:cNvPr id="9" name="Rectangle 8"/>
            <p:cNvSpPr/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ahnschrift SemiBold" pitchFamily="34" charset="0"/>
                </a:rPr>
                <a:t>Student</a:t>
              </a:r>
              <a:endParaRPr lang="en-US" sz="2800" dirty="0">
                <a:latin typeface="Bahnschrift SemiBold" pitchFamily="34" charset="0"/>
              </a:endParaRPr>
            </a:p>
          </p:txBody>
        </p:sp>
        <p:sp>
          <p:nvSpPr>
            <p:cNvPr id="10" name="Content Placeholder 6"/>
            <p:cNvSpPr txBox="1">
              <a:spLocks/>
            </p:cNvSpPr>
            <p:nvPr/>
          </p:nvSpPr>
          <p:spPr>
            <a:xfrm>
              <a:off x="3810000" y="1905000"/>
              <a:ext cx="1828800" cy="6096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Tx/>
                <a:buSzPct val="9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16200000" flipH="1">
            <a:off x="8116094" y="4763294"/>
            <a:ext cx="456406" cy="227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rot="764092">
            <a:off x="6525582" y="5327876"/>
            <a:ext cx="1393669" cy="596296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Age</a:t>
            </a:r>
            <a:endParaRPr lang="en-US" sz="2800" dirty="0">
              <a:latin typeface="Bahnschrift SemiBold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381000" y="4267200"/>
            <a:ext cx="40386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It is denoted by the symbol [dashed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ellipse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] :-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6800" y="5334000"/>
            <a:ext cx="1524000" cy="60960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Bahnschrift SemiBold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7162800" y="4953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rot="20332053">
            <a:off x="7894218" y="5154004"/>
            <a:ext cx="1204164" cy="4776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ahnschrift SemiBold" pitchFamily="34" charset="0"/>
              </a:rPr>
              <a:t>DOB</a:t>
            </a:r>
            <a:endParaRPr lang="en-US" sz="2000" dirty="0">
              <a:latin typeface="Bahnschrift SemiBold" pitchFamily="34" charset="0"/>
            </a:endParaRPr>
          </a:p>
        </p:txBody>
      </p:sp>
    </p:spTree>
  </p:cSld>
  <p:clrMapOvr>
    <a:masterClrMapping/>
  </p:clrMapOvr>
  <p:transition spd="slow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0472E-6 L -3.33333E-6 0.3607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31267E-7 L 0 0.36309 " pathEditMode="relative" rAng="0" ptsTypes="AA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4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36078 L -3.33333E-6 -0.005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.36309 L 0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6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500"/>
                            </p:stCondLst>
                            <p:childTnLst>
                              <p:par>
                                <p:cTn id="7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000"/>
                            </p:stCondLst>
                            <p:childTnLst>
                              <p:par>
                                <p:cTn id="87" presetID="1" presetClass="entr" presetSubtype="0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90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4000"/>
                            </p:stCondLst>
                            <p:childTnLst>
                              <p:par>
                                <p:cTn id="96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9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0"/>
                            </p:stCondLst>
                            <p:childTnLst>
                              <p:par>
                                <p:cTn id="127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6000"/>
                            </p:stCondLst>
                            <p:childTnLst>
                              <p:par>
                                <p:cTn id="13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3.33333E-6 0.3552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0324 L 0 0.3598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8" presetID="29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/>
      <p:bldP spid="6" grpId="0"/>
      <p:bldP spid="6" grpId="1"/>
      <p:bldP spid="19" grpId="0" animBg="1"/>
      <p:bldP spid="19" grpId="1" animBg="1"/>
      <p:bldP spid="20" grpId="0"/>
      <p:bldP spid="20" grpId="1"/>
      <p:bldP spid="22" grpId="0" animBg="1"/>
      <p:bldP spid="22" grpId="1" animBg="1"/>
      <p:bldP spid="23" grpId="0" animBg="1"/>
      <p:bldP spid="2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On-screen Show (4:3)</PresentationFormat>
  <Paragraphs>70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IntroducingPowerPoint2007</vt:lpstr>
      <vt:lpstr>dbms  attributes</vt:lpstr>
      <vt:lpstr>attributes  in  DBMS  </vt:lpstr>
      <vt:lpstr>Types  of  attributes  in  DBMS  </vt:lpstr>
      <vt:lpstr>Example  of  attributes  in  DBMS  </vt:lpstr>
      <vt:lpstr>Simple  Attributes </vt:lpstr>
      <vt:lpstr>Composite  Attributes </vt:lpstr>
      <vt:lpstr>Single-valued  Attributes </vt:lpstr>
      <vt:lpstr>Multi-valued  Attributes </vt:lpstr>
      <vt:lpstr>derived  Attributes </vt:lpstr>
      <vt:lpstr>Prime  Attribute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2022-08-14T12:29:55Z</dcterms:created>
  <dcterms:modified xsi:type="dcterms:W3CDTF">2022-08-16T01:43:27Z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