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Times New Roman MT Bold" charset="1" panose="02030802070405020303"/>
      <p:regular r:id="rId25"/>
    </p:embeddedFont>
    <p:embeddedFont>
      <p:font typeface="Times New Roman MT" charset="1" panose="020305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8.png" Type="http://schemas.openxmlformats.org/officeDocument/2006/relationships/image"/><Relationship Id="rId12" Target="../media/image19.svg" Type="http://schemas.openxmlformats.org/officeDocument/2006/relationships/image"/><Relationship Id="rId13" Target="../media/image20.png" Type="http://schemas.openxmlformats.org/officeDocument/2006/relationships/image"/><Relationship Id="rId14" Target="../media/image21.svg" Type="http://schemas.openxmlformats.org/officeDocument/2006/relationships/image"/><Relationship Id="rId15" Target="../media/image22.png" Type="http://schemas.openxmlformats.org/officeDocument/2006/relationships/image"/><Relationship Id="rId16" Target="../media/image23.svg" Type="http://schemas.openxmlformats.org/officeDocument/2006/relationships/image"/><Relationship Id="rId17" Target="../media/image24.png" Type="http://schemas.openxmlformats.org/officeDocument/2006/relationships/image"/><Relationship Id="rId18" Target="../media/image25.svg" Type="http://schemas.openxmlformats.org/officeDocument/2006/relationships/image"/><Relationship Id="rId19" Target="../media/image26.png" Type="http://schemas.openxmlformats.org/officeDocument/2006/relationships/image"/><Relationship Id="rId2" Target="../media/image1.jpeg" Type="http://schemas.openxmlformats.org/officeDocument/2006/relationships/image"/><Relationship Id="rId20" Target="../media/image27.svg" Type="http://schemas.openxmlformats.org/officeDocument/2006/relationships/image"/><Relationship Id="rId21" Target="../media/image28.png" Type="http://schemas.openxmlformats.org/officeDocument/2006/relationships/image"/><Relationship Id="rId22" Target="../media/image29.sv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 Id="rId9" Target="../media/image1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216316" y="9258300"/>
            <a:ext cx="17801437" cy="596363"/>
            <a:chOff x="0" y="0"/>
            <a:chExt cx="4688444" cy="157067"/>
          </a:xfrm>
        </p:grpSpPr>
        <p:sp>
          <p:nvSpPr>
            <p:cNvPr name="Freeform 4" id="4"/>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5" id="5"/>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grpSp>
        <p:nvGrpSpPr>
          <p:cNvPr name="Group 6" id="6"/>
          <p:cNvGrpSpPr/>
          <p:nvPr/>
        </p:nvGrpSpPr>
        <p:grpSpPr>
          <a:xfrm rot="0">
            <a:off x="-1121129" y="5283054"/>
            <a:ext cx="5559800" cy="1598432"/>
            <a:chOff x="0" y="0"/>
            <a:chExt cx="1464310" cy="420986"/>
          </a:xfrm>
        </p:grpSpPr>
        <p:sp>
          <p:nvSpPr>
            <p:cNvPr name="Freeform 7" id="7"/>
            <p:cNvSpPr/>
            <p:nvPr/>
          </p:nvSpPr>
          <p:spPr>
            <a:xfrm flipH="false" flipV="false" rot="0">
              <a:off x="0" y="0"/>
              <a:ext cx="1464310" cy="420986"/>
            </a:xfrm>
            <a:custGeom>
              <a:avLst/>
              <a:gdLst/>
              <a:ahLst/>
              <a:cxnLst/>
              <a:rect r="r" b="b" t="t" l="l"/>
              <a:pathLst>
                <a:path h="420986" w="1464310">
                  <a:moveTo>
                    <a:pt x="71017" y="0"/>
                  </a:moveTo>
                  <a:lnTo>
                    <a:pt x="1393293" y="0"/>
                  </a:lnTo>
                  <a:cubicBezTo>
                    <a:pt x="1432514" y="0"/>
                    <a:pt x="1464310" y="31795"/>
                    <a:pt x="1464310" y="71017"/>
                  </a:cubicBezTo>
                  <a:lnTo>
                    <a:pt x="1464310" y="349970"/>
                  </a:lnTo>
                  <a:cubicBezTo>
                    <a:pt x="1464310" y="368804"/>
                    <a:pt x="1456827" y="386868"/>
                    <a:pt x="1443509" y="400186"/>
                  </a:cubicBezTo>
                  <a:cubicBezTo>
                    <a:pt x="1430191" y="413504"/>
                    <a:pt x="1412128" y="420986"/>
                    <a:pt x="1393293" y="420986"/>
                  </a:cubicBezTo>
                  <a:lnTo>
                    <a:pt x="71017" y="420986"/>
                  </a:lnTo>
                  <a:cubicBezTo>
                    <a:pt x="31795" y="420986"/>
                    <a:pt x="0" y="389191"/>
                    <a:pt x="0" y="349970"/>
                  </a:cubicBezTo>
                  <a:lnTo>
                    <a:pt x="0" y="71017"/>
                  </a:lnTo>
                  <a:cubicBezTo>
                    <a:pt x="0" y="52182"/>
                    <a:pt x="7482" y="34118"/>
                    <a:pt x="20800" y="20800"/>
                  </a:cubicBezTo>
                  <a:cubicBezTo>
                    <a:pt x="34118" y="7482"/>
                    <a:pt x="52182" y="0"/>
                    <a:pt x="71017" y="0"/>
                  </a:cubicBezTo>
                  <a:close/>
                </a:path>
              </a:pathLst>
            </a:custGeom>
            <a:solidFill>
              <a:srgbClr val="FFFFFF"/>
            </a:solidFill>
          </p:spPr>
        </p:sp>
        <p:sp>
          <p:nvSpPr>
            <p:cNvPr name="TextBox 8" id="8"/>
            <p:cNvSpPr txBox="true"/>
            <p:nvPr/>
          </p:nvSpPr>
          <p:spPr>
            <a:xfrm>
              <a:off x="0" y="-28575"/>
              <a:ext cx="1464310" cy="449561"/>
            </a:xfrm>
            <a:prstGeom prst="rect">
              <a:avLst/>
            </a:prstGeom>
          </p:spPr>
          <p:txBody>
            <a:bodyPr anchor="ctr" rtlCol="false" tIns="50800" lIns="50800" bIns="50800" rIns="50800"/>
            <a:lstStyle/>
            <a:p>
              <a:pPr algn="ctr">
                <a:lnSpc>
                  <a:spcPts val="2799"/>
                </a:lnSpc>
              </a:pPr>
            </a:p>
          </p:txBody>
        </p:sp>
      </p:grpSp>
      <p:grpSp>
        <p:nvGrpSpPr>
          <p:cNvPr name="Group 9" id="9"/>
          <p:cNvGrpSpPr/>
          <p:nvPr/>
        </p:nvGrpSpPr>
        <p:grpSpPr>
          <a:xfrm rot="0">
            <a:off x="13536831" y="5143500"/>
            <a:ext cx="5123222" cy="2099038"/>
            <a:chOff x="0" y="0"/>
            <a:chExt cx="1349326" cy="552833"/>
          </a:xfrm>
        </p:grpSpPr>
        <p:sp>
          <p:nvSpPr>
            <p:cNvPr name="Freeform 10" id="10"/>
            <p:cNvSpPr/>
            <p:nvPr/>
          </p:nvSpPr>
          <p:spPr>
            <a:xfrm flipH="false" flipV="false" rot="0">
              <a:off x="0" y="0"/>
              <a:ext cx="1349326" cy="552833"/>
            </a:xfrm>
            <a:custGeom>
              <a:avLst/>
              <a:gdLst/>
              <a:ahLst/>
              <a:cxnLst/>
              <a:rect r="r" b="b" t="t" l="l"/>
              <a:pathLst>
                <a:path h="552833" w="1349326">
                  <a:moveTo>
                    <a:pt x="77068" y="0"/>
                  </a:moveTo>
                  <a:lnTo>
                    <a:pt x="1272258" y="0"/>
                  </a:lnTo>
                  <a:cubicBezTo>
                    <a:pt x="1292697" y="0"/>
                    <a:pt x="1312300" y="8120"/>
                    <a:pt x="1326753" y="22573"/>
                  </a:cubicBezTo>
                  <a:cubicBezTo>
                    <a:pt x="1341206" y="37026"/>
                    <a:pt x="1349326" y="56629"/>
                    <a:pt x="1349326" y="77068"/>
                  </a:cubicBezTo>
                  <a:lnTo>
                    <a:pt x="1349326" y="475765"/>
                  </a:lnTo>
                  <a:cubicBezTo>
                    <a:pt x="1349326" y="496205"/>
                    <a:pt x="1341206" y="515807"/>
                    <a:pt x="1326753" y="530260"/>
                  </a:cubicBezTo>
                  <a:cubicBezTo>
                    <a:pt x="1312300" y="544714"/>
                    <a:pt x="1292697" y="552833"/>
                    <a:pt x="1272258" y="552833"/>
                  </a:cubicBezTo>
                  <a:lnTo>
                    <a:pt x="77068" y="552833"/>
                  </a:lnTo>
                  <a:cubicBezTo>
                    <a:pt x="56629" y="552833"/>
                    <a:pt x="37026" y="544714"/>
                    <a:pt x="22573" y="530260"/>
                  </a:cubicBezTo>
                  <a:cubicBezTo>
                    <a:pt x="8120" y="515807"/>
                    <a:pt x="0" y="496205"/>
                    <a:pt x="0" y="475765"/>
                  </a:cubicBezTo>
                  <a:lnTo>
                    <a:pt x="0" y="77068"/>
                  </a:lnTo>
                  <a:cubicBezTo>
                    <a:pt x="0" y="56629"/>
                    <a:pt x="8120" y="37026"/>
                    <a:pt x="22573" y="22573"/>
                  </a:cubicBezTo>
                  <a:cubicBezTo>
                    <a:pt x="37026" y="8120"/>
                    <a:pt x="56629" y="0"/>
                    <a:pt x="77068" y="0"/>
                  </a:cubicBezTo>
                  <a:close/>
                </a:path>
              </a:pathLst>
            </a:custGeom>
            <a:solidFill>
              <a:srgbClr val="FFFFFF"/>
            </a:solidFill>
          </p:spPr>
        </p:sp>
        <p:sp>
          <p:nvSpPr>
            <p:cNvPr name="TextBox 11" id="11"/>
            <p:cNvSpPr txBox="true"/>
            <p:nvPr/>
          </p:nvSpPr>
          <p:spPr>
            <a:xfrm>
              <a:off x="0" y="-28575"/>
              <a:ext cx="1349326" cy="581408"/>
            </a:xfrm>
            <a:prstGeom prst="rect">
              <a:avLst/>
            </a:prstGeom>
          </p:spPr>
          <p:txBody>
            <a:bodyPr anchor="ctr" rtlCol="false" tIns="50800" lIns="50800" bIns="50800" rIns="50800"/>
            <a:lstStyle/>
            <a:p>
              <a:pPr algn="ctr">
                <a:lnSpc>
                  <a:spcPts val="2799"/>
                </a:lnSpc>
              </a:pPr>
            </a:p>
          </p:txBody>
        </p:sp>
      </p:grpSp>
      <p:sp>
        <p:nvSpPr>
          <p:cNvPr name="Freeform 12" id="12"/>
          <p:cNvSpPr/>
          <p:nvPr/>
        </p:nvSpPr>
        <p:spPr>
          <a:xfrm flipH="false" flipV="false" rot="0">
            <a:off x="174190" y="162503"/>
            <a:ext cx="2587853" cy="2533062"/>
          </a:xfrm>
          <a:custGeom>
            <a:avLst/>
            <a:gdLst/>
            <a:ahLst/>
            <a:cxnLst/>
            <a:rect r="r" b="b" t="t" l="l"/>
            <a:pathLst>
              <a:path h="2533062" w="2587853">
                <a:moveTo>
                  <a:pt x="0" y="0"/>
                </a:moveTo>
                <a:lnTo>
                  <a:pt x="2587854" y="0"/>
                </a:lnTo>
                <a:lnTo>
                  <a:pt x="2587854" y="2533061"/>
                </a:lnTo>
                <a:lnTo>
                  <a:pt x="0" y="2533061"/>
                </a:lnTo>
                <a:lnTo>
                  <a:pt x="0" y="0"/>
                </a:lnTo>
                <a:close/>
              </a:path>
            </a:pathLst>
          </a:custGeom>
          <a:blipFill>
            <a:blip r:embed="rId3"/>
            <a:stretch>
              <a:fillRect l="0" t="0" r="0" b="0"/>
            </a:stretch>
          </a:blipFill>
        </p:spPr>
      </p:sp>
      <p:sp>
        <p:nvSpPr>
          <p:cNvPr name="TextBox 13" id="13"/>
          <p:cNvSpPr txBox="true"/>
          <p:nvPr/>
        </p:nvSpPr>
        <p:spPr>
          <a:xfrm rot="0">
            <a:off x="681650" y="5314560"/>
            <a:ext cx="2869784" cy="588010"/>
          </a:xfrm>
          <a:prstGeom prst="rect">
            <a:avLst/>
          </a:prstGeom>
        </p:spPr>
        <p:txBody>
          <a:bodyPr anchor="t" rtlCol="false" tIns="0" lIns="0" bIns="0" rIns="0">
            <a:spAutoFit/>
          </a:bodyPr>
          <a:lstStyle/>
          <a:p>
            <a:pPr algn="ctr">
              <a:lnSpc>
                <a:spcPts val="4340"/>
              </a:lnSpc>
            </a:pPr>
            <a:r>
              <a:rPr lang="en-US" sz="3100">
                <a:solidFill>
                  <a:srgbClr val="1E1A1B"/>
                </a:solidFill>
                <a:latin typeface="Times New Roman MT"/>
                <a:ea typeface="Times New Roman MT"/>
                <a:cs typeface="Times New Roman MT"/>
                <a:sym typeface="Times New Roman MT"/>
              </a:rPr>
              <a:t>Presented by:</a:t>
            </a:r>
          </a:p>
        </p:txBody>
      </p:sp>
      <p:sp>
        <p:nvSpPr>
          <p:cNvPr name="TextBox 14" id="14"/>
          <p:cNvSpPr txBox="true"/>
          <p:nvPr/>
        </p:nvSpPr>
        <p:spPr>
          <a:xfrm rot="0">
            <a:off x="2491714" y="2030086"/>
            <a:ext cx="13304571" cy="2665739"/>
          </a:xfrm>
          <a:prstGeom prst="rect">
            <a:avLst/>
          </a:prstGeom>
        </p:spPr>
        <p:txBody>
          <a:bodyPr anchor="t" rtlCol="false" tIns="0" lIns="0" bIns="0" rIns="0">
            <a:spAutoFit/>
          </a:bodyPr>
          <a:lstStyle/>
          <a:p>
            <a:pPr algn="ctr">
              <a:lnSpc>
                <a:spcPts val="6894"/>
              </a:lnSpc>
              <a:spcBef>
                <a:spcPct val="0"/>
              </a:spcBef>
            </a:pPr>
            <a:r>
              <a:rPr lang="en-US" b="true" sz="4924" u="sng">
                <a:solidFill>
                  <a:srgbClr val="FFFFFF"/>
                </a:solidFill>
                <a:latin typeface="Times New Roman MT Bold"/>
                <a:ea typeface="Times New Roman MT Bold"/>
                <a:cs typeface="Times New Roman MT Bold"/>
                <a:sym typeface="Times New Roman MT Bold"/>
              </a:rPr>
              <a:t>Transformer-Enhanced Multi-Scale Learning: A Hybrid Convolutional-Transformer Architecture for Robust Wound Segmentation</a:t>
            </a:r>
          </a:p>
        </p:txBody>
      </p:sp>
      <p:sp>
        <p:nvSpPr>
          <p:cNvPr name="TextBox 15" id="15"/>
          <p:cNvSpPr txBox="true"/>
          <p:nvPr/>
        </p:nvSpPr>
        <p:spPr>
          <a:xfrm rot="0">
            <a:off x="6397053" y="5299771"/>
            <a:ext cx="5493895" cy="2241549"/>
          </a:xfrm>
          <a:prstGeom prst="rect">
            <a:avLst/>
          </a:prstGeom>
        </p:spPr>
        <p:txBody>
          <a:bodyPr anchor="t" rtlCol="false" tIns="0" lIns="0" bIns="0" rIns="0">
            <a:spAutoFit/>
          </a:bodyPr>
          <a:lstStyle/>
          <a:p>
            <a:pPr algn="ctr">
              <a:lnSpc>
                <a:spcPts val="4162"/>
              </a:lnSpc>
            </a:pPr>
            <a:r>
              <a:rPr lang="en-US" sz="2972">
                <a:solidFill>
                  <a:srgbClr val="FFFFFF"/>
                </a:solidFill>
                <a:latin typeface="Times New Roman MT"/>
                <a:ea typeface="Times New Roman MT"/>
                <a:cs typeface="Times New Roman MT"/>
                <a:sym typeface="Times New Roman MT"/>
              </a:rPr>
              <a:t>Course</a:t>
            </a:r>
          </a:p>
          <a:p>
            <a:pPr algn="ctr">
              <a:lnSpc>
                <a:spcPts val="5133"/>
              </a:lnSpc>
            </a:pPr>
            <a:r>
              <a:rPr lang="en-US" sz="3666" b="true">
                <a:solidFill>
                  <a:srgbClr val="FFFFFF"/>
                </a:solidFill>
                <a:latin typeface="Times New Roman MT Bold"/>
                <a:ea typeface="Times New Roman MT Bold"/>
                <a:cs typeface="Times New Roman MT Bold"/>
                <a:sym typeface="Times New Roman MT Bold"/>
              </a:rPr>
              <a:t>Bachelor of Technology (Computer Science)</a:t>
            </a:r>
          </a:p>
          <a:p>
            <a:pPr algn="ctr">
              <a:lnSpc>
                <a:spcPts val="3028"/>
              </a:lnSpc>
            </a:pPr>
          </a:p>
        </p:txBody>
      </p:sp>
      <p:sp>
        <p:nvSpPr>
          <p:cNvPr name="TextBox 16" id="16"/>
          <p:cNvSpPr txBox="true"/>
          <p:nvPr/>
        </p:nvSpPr>
        <p:spPr>
          <a:xfrm rot="0">
            <a:off x="681650" y="5722209"/>
            <a:ext cx="3436263" cy="1113183"/>
          </a:xfrm>
          <a:prstGeom prst="rect">
            <a:avLst/>
          </a:prstGeom>
        </p:spPr>
        <p:txBody>
          <a:bodyPr anchor="t" rtlCol="false" tIns="0" lIns="0" bIns="0" rIns="0">
            <a:spAutoFit/>
          </a:bodyPr>
          <a:lstStyle/>
          <a:p>
            <a:pPr algn="just">
              <a:lnSpc>
                <a:spcPts val="4268"/>
              </a:lnSpc>
            </a:pPr>
            <a:r>
              <a:rPr lang="en-US" sz="3048" b="true">
                <a:solidFill>
                  <a:srgbClr val="000000"/>
                </a:solidFill>
                <a:latin typeface="Times New Roman MT Bold"/>
                <a:ea typeface="Times New Roman MT Bold"/>
                <a:cs typeface="Times New Roman MT Bold"/>
                <a:sym typeface="Times New Roman MT Bold"/>
              </a:rPr>
              <a:t>Prathamesh Gadekar</a:t>
            </a:r>
          </a:p>
          <a:p>
            <a:pPr algn="just">
              <a:lnSpc>
                <a:spcPts val="4268"/>
              </a:lnSpc>
              <a:spcBef>
                <a:spcPct val="0"/>
              </a:spcBef>
            </a:pPr>
            <a:r>
              <a:rPr lang="en-US" b="true" sz="3048">
                <a:solidFill>
                  <a:srgbClr val="000000"/>
                </a:solidFill>
                <a:latin typeface="Times New Roman MT Bold"/>
                <a:ea typeface="Times New Roman MT Bold"/>
                <a:cs typeface="Times New Roman MT Bold"/>
                <a:sym typeface="Times New Roman MT Bold"/>
              </a:rPr>
              <a:t>         112115115</a:t>
            </a:r>
          </a:p>
        </p:txBody>
      </p:sp>
      <p:sp>
        <p:nvSpPr>
          <p:cNvPr name="TextBox 17" id="17"/>
          <p:cNvSpPr txBox="true"/>
          <p:nvPr/>
        </p:nvSpPr>
        <p:spPr>
          <a:xfrm rot="0">
            <a:off x="14937940" y="5082467"/>
            <a:ext cx="2321004" cy="588010"/>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Times New Roman MT"/>
                <a:ea typeface="Times New Roman MT"/>
                <a:cs typeface="Times New Roman MT"/>
                <a:sym typeface="Times New Roman MT"/>
              </a:rPr>
              <a:t>Organization:</a:t>
            </a:r>
          </a:p>
        </p:txBody>
      </p:sp>
      <p:sp>
        <p:nvSpPr>
          <p:cNvPr name="TextBox 18" id="18"/>
          <p:cNvSpPr txBox="true"/>
          <p:nvPr/>
        </p:nvSpPr>
        <p:spPr>
          <a:xfrm rot="0">
            <a:off x="13946528" y="5585193"/>
            <a:ext cx="4303828" cy="1738757"/>
          </a:xfrm>
          <a:prstGeom prst="rect">
            <a:avLst/>
          </a:prstGeom>
        </p:spPr>
        <p:txBody>
          <a:bodyPr anchor="t" rtlCol="false" tIns="0" lIns="0" bIns="0" rIns="0">
            <a:spAutoFit/>
          </a:bodyPr>
          <a:lstStyle/>
          <a:p>
            <a:pPr algn="ctr">
              <a:lnSpc>
                <a:spcPts val="4438"/>
              </a:lnSpc>
              <a:spcBef>
                <a:spcPct val="0"/>
              </a:spcBef>
            </a:pPr>
            <a:r>
              <a:rPr lang="en-US" b="true" sz="3170">
                <a:solidFill>
                  <a:srgbClr val="000000"/>
                </a:solidFill>
                <a:latin typeface="Times New Roman MT Bold"/>
                <a:ea typeface="Times New Roman MT Bold"/>
                <a:cs typeface="Times New Roman MT Bold"/>
                <a:sym typeface="Times New Roman MT Bold"/>
              </a:rPr>
              <a:t>Indian Institute Of Information Technology, Pune</a:t>
            </a:r>
          </a:p>
        </p:txBody>
      </p:sp>
      <p:sp>
        <p:nvSpPr>
          <p:cNvPr name="TextBox 19" id="19"/>
          <p:cNvSpPr txBox="true"/>
          <p:nvPr/>
        </p:nvSpPr>
        <p:spPr>
          <a:xfrm rot="0">
            <a:off x="6614826" y="7678163"/>
            <a:ext cx="4749666" cy="1372357"/>
          </a:xfrm>
          <a:prstGeom prst="rect">
            <a:avLst/>
          </a:prstGeom>
        </p:spPr>
        <p:txBody>
          <a:bodyPr anchor="t" rtlCol="false" tIns="0" lIns="0" bIns="0" rIns="0">
            <a:spAutoFit/>
          </a:bodyPr>
          <a:lstStyle/>
          <a:p>
            <a:pPr algn="ctr">
              <a:lnSpc>
                <a:spcPts val="3598"/>
              </a:lnSpc>
            </a:pPr>
            <a:r>
              <a:rPr lang="en-US" sz="2570">
                <a:solidFill>
                  <a:srgbClr val="FFFFFF"/>
                </a:solidFill>
                <a:latin typeface="Times New Roman MT"/>
                <a:ea typeface="Times New Roman MT"/>
                <a:cs typeface="Times New Roman MT"/>
                <a:sym typeface="Times New Roman MT"/>
              </a:rPr>
              <a:t>Semester</a:t>
            </a:r>
          </a:p>
          <a:p>
            <a:pPr algn="ctr">
              <a:lnSpc>
                <a:spcPts val="4438"/>
              </a:lnSpc>
            </a:pPr>
            <a:r>
              <a:rPr lang="en-US" sz="3170" b="true">
                <a:solidFill>
                  <a:srgbClr val="FFFFFF"/>
                </a:solidFill>
                <a:latin typeface="Times New Roman MT Bold"/>
                <a:ea typeface="Times New Roman MT Bold"/>
                <a:cs typeface="Times New Roman MT Bold"/>
                <a:sym typeface="Times New Roman MT Bold"/>
              </a:rPr>
              <a:t>VIII</a:t>
            </a:r>
          </a:p>
          <a:p>
            <a:pPr algn="ctr">
              <a:lnSpc>
                <a:spcPts val="2618"/>
              </a:lnSpc>
            </a:pPr>
          </a:p>
        </p:txBody>
      </p:sp>
      <p:grpSp>
        <p:nvGrpSpPr>
          <p:cNvPr name="Group 20" id="20"/>
          <p:cNvGrpSpPr/>
          <p:nvPr/>
        </p:nvGrpSpPr>
        <p:grpSpPr>
          <a:xfrm rot="0">
            <a:off x="13536831" y="7452088"/>
            <a:ext cx="5272250" cy="1598432"/>
            <a:chOff x="0" y="0"/>
            <a:chExt cx="1388576" cy="420986"/>
          </a:xfrm>
        </p:grpSpPr>
        <p:sp>
          <p:nvSpPr>
            <p:cNvPr name="Freeform 21" id="21"/>
            <p:cNvSpPr/>
            <p:nvPr/>
          </p:nvSpPr>
          <p:spPr>
            <a:xfrm flipH="false" flipV="false" rot="0">
              <a:off x="0" y="0"/>
              <a:ext cx="1388576" cy="420986"/>
            </a:xfrm>
            <a:custGeom>
              <a:avLst/>
              <a:gdLst/>
              <a:ahLst/>
              <a:cxnLst/>
              <a:rect r="r" b="b" t="t" l="l"/>
              <a:pathLst>
                <a:path h="420986" w="1388576">
                  <a:moveTo>
                    <a:pt x="74890" y="0"/>
                  </a:moveTo>
                  <a:lnTo>
                    <a:pt x="1313686" y="0"/>
                  </a:lnTo>
                  <a:cubicBezTo>
                    <a:pt x="1333548" y="0"/>
                    <a:pt x="1352597" y="7890"/>
                    <a:pt x="1366641" y="21935"/>
                  </a:cubicBezTo>
                  <a:cubicBezTo>
                    <a:pt x="1380686" y="35979"/>
                    <a:pt x="1388576" y="55028"/>
                    <a:pt x="1388576" y="74890"/>
                  </a:cubicBezTo>
                  <a:lnTo>
                    <a:pt x="1388576" y="346096"/>
                  </a:lnTo>
                  <a:cubicBezTo>
                    <a:pt x="1388576" y="365958"/>
                    <a:pt x="1380686" y="385007"/>
                    <a:pt x="1366641" y="399052"/>
                  </a:cubicBezTo>
                  <a:cubicBezTo>
                    <a:pt x="1352597" y="413096"/>
                    <a:pt x="1333548" y="420986"/>
                    <a:pt x="1313686" y="420986"/>
                  </a:cubicBezTo>
                  <a:lnTo>
                    <a:pt x="74890" y="420986"/>
                  </a:lnTo>
                  <a:cubicBezTo>
                    <a:pt x="33529" y="420986"/>
                    <a:pt x="0" y="387457"/>
                    <a:pt x="0" y="346096"/>
                  </a:cubicBezTo>
                  <a:lnTo>
                    <a:pt x="0" y="74890"/>
                  </a:lnTo>
                  <a:cubicBezTo>
                    <a:pt x="0" y="33529"/>
                    <a:pt x="33529" y="0"/>
                    <a:pt x="74890" y="0"/>
                  </a:cubicBezTo>
                  <a:close/>
                </a:path>
              </a:pathLst>
            </a:custGeom>
            <a:solidFill>
              <a:srgbClr val="FFFFFF"/>
            </a:solidFill>
          </p:spPr>
        </p:sp>
        <p:sp>
          <p:nvSpPr>
            <p:cNvPr name="TextBox 22" id="22"/>
            <p:cNvSpPr txBox="true"/>
            <p:nvPr/>
          </p:nvSpPr>
          <p:spPr>
            <a:xfrm>
              <a:off x="0" y="-28575"/>
              <a:ext cx="1388576" cy="449561"/>
            </a:xfrm>
            <a:prstGeom prst="rect">
              <a:avLst/>
            </a:prstGeom>
          </p:spPr>
          <p:txBody>
            <a:bodyPr anchor="ctr" rtlCol="false" tIns="50800" lIns="50800" bIns="50800" rIns="50800"/>
            <a:lstStyle/>
            <a:p>
              <a:pPr algn="ctr">
                <a:lnSpc>
                  <a:spcPts val="2799"/>
                </a:lnSpc>
              </a:pPr>
            </a:p>
          </p:txBody>
        </p:sp>
      </p:grpSp>
      <p:sp>
        <p:nvSpPr>
          <p:cNvPr name="TextBox 23" id="23"/>
          <p:cNvSpPr txBox="true"/>
          <p:nvPr/>
        </p:nvSpPr>
        <p:spPr>
          <a:xfrm rot="0">
            <a:off x="15219683" y="7417496"/>
            <a:ext cx="1906548" cy="588010"/>
          </a:xfrm>
          <a:prstGeom prst="rect">
            <a:avLst/>
          </a:prstGeom>
        </p:spPr>
        <p:txBody>
          <a:bodyPr anchor="t" rtlCol="false" tIns="0" lIns="0" bIns="0" rIns="0">
            <a:spAutoFit/>
          </a:bodyPr>
          <a:lstStyle/>
          <a:p>
            <a:pPr algn="ctr">
              <a:lnSpc>
                <a:spcPts val="4339"/>
              </a:lnSpc>
              <a:spcBef>
                <a:spcPct val="0"/>
              </a:spcBef>
            </a:pPr>
            <a:r>
              <a:rPr lang="en-US" sz="3099">
                <a:solidFill>
                  <a:srgbClr val="000000"/>
                </a:solidFill>
                <a:latin typeface="Times New Roman MT"/>
                <a:ea typeface="Times New Roman MT"/>
                <a:cs typeface="Times New Roman MT"/>
                <a:sym typeface="Times New Roman MT"/>
              </a:rPr>
              <a:t>Supervisor:</a:t>
            </a:r>
          </a:p>
        </p:txBody>
      </p:sp>
      <p:sp>
        <p:nvSpPr>
          <p:cNvPr name="TextBox 24" id="24"/>
          <p:cNvSpPr txBox="true"/>
          <p:nvPr/>
        </p:nvSpPr>
        <p:spPr>
          <a:xfrm rot="0">
            <a:off x="13536831" y="7873739"/>
            <a:ext cx="4908395" cy="1176782"/>
          </a:xfrm>
          <a:prstGeom prst="rect">
            <a:avLst/>
          </a:prstGeom>
        </p:spPr>
        <p:txBody>
          <a:bodyPr anchor="t" rtlCol="false" tIns="0" lIns="0" bIns="0" rIns="0">
            <a:spAutoFit/>
          </a:bodyPr>
          <a:lstStyle/>
          <a:p>
            <a:pPr algn="ctr">
              <a:lnSpc>
                <a:spcPts val="4438"/>
              </a:lnSpc>
            </a:pPr>
            <a:r>
              <a:rPr lang="en-US" sz="3170" b="true">
                <a:solidFill>
                  <a:srgbClr val="000000"/>
                </a:solidFill>
                <a:latin typeface="Times New Roman MT Bold"/>
                <a:ea typeface="Times New Roman MT Bold"/>
                <a:cs typeface="Times New Roman MT Bold"/>
                <a:sym typeface="Times New Roman MT Bold"/>
              </a:rPr>
              <a:t>Dr. Sanjeev Sharma</a:t>
            </a:r>
          </a:p>
          <a:p>
            <a:pPr algn="ctr">
              <a:lnSpc>
                <a:spcPts val="4438"/>
              </a:lnSpc>
              <a:spcBef>
                <a:spcPct val="0"/>
              </a:spcBef>
            </a:pPr>
            <a:r>
              <a:rPr lang="en-US" b="true" sz="3170">
                <a:solidFill>
                  <a:srgbClr val="000000"/>
                </a:solidFill>
                <a:latin typeface="Times New Roman MT Bold"/>
                <a:ea typeface="Times New Roman MT Bold"/>
                <a:cs typeface="Times New Roman MT Bold"/>
                <a:sym typeface="Times New Roman MT Bold"/>
              </a:rPr>
              <a:t>(Associate Dean)</a:t>
            </a:r>
          </a:p>
        </p:txBody>
      </p:sp>
      <p:grpSp>
        <p:nvGrpSpPr>
          <p:cNvPr name="Group 25" id="25"/>
          <p:cNvGrpSpPr/>
          <p:nvPr/>
        </p:nvGrpSpPr>
        <p:grpSpPr>
          <a:xfrm rot="0">
            <a:off x="-1117314" y="7452088"/>
            <a:ext cx="5559800" cy="1598432"/>
            <a:chOff x="0" y="0"/>
            <a:chExt cx="1464310" cy="420986"/>
          </a:xfrm>
        </p:grpSpPr>
        <p:sp>
          <p:nvSpPr>
            <p:cNvPr name="Freeform 26" id="26"/>
            <p:cNvSpPr/>
            <p:nvPr/>
          </p:nvSpPr>
          <p:spPr>
            <a:xfrm flipH="false" flipV="false" rot="0">
              <a:off x="0" y="0"/>
              <a:ext cx="1464310" cy="420986"/>
            </a:xfrm>
            <a:custGeom>
              <a:avLst/>
              <a:gdLst/>
              <a:ahLst/>
              <a:cxnLst/>
              <a:rect r="r" b="b" t="t" l="l"/>
              <a:pathLst>
                <a:path h="420986" w="1464310">
                  <a:moveTo>
                    <a:pt x="71017" y="0"/>
                  </a:moveTo>
                  <a:lnTo>
                    <a:pt x="1393293" y="0"/>
                  </a:lnTo>
                  <a:cubicBezTo>
                    <a:pt x="1432514" y="0"/>
                    <a:pt x="1464310" y="31795"/>
                    <a:pt x="1464310" y="71017"/>
                  </a:cubicBezTo>
                  <a:lnTo>
                    <a:pt x="1464310" y="349970"/>
                  </a:lnTo>
                  <a:cubicBezTo>
                    <a:pt x="1464310" y="368804"/>
                    <a:pt x="1456827" y="386868"/>
                    <a:pt x="1443509" y="400186"/>
                  </a:cubicBezTo>
                  <a:cubicBezTo>
                    <a:pt x="1430191" y="413504"/>
                    <a:pt x="1412128" y="420986"/>
                    <a:pt x="1393293" y="420986"/>
                  </a:cubicBezTo>
                  <a:lnTo>
                    <a:pt x="71017" y="420986"/>
                  </a:lnTo>
                  <a:cubicBezTo>
                    <a:pt x="31795" y="420986"/>
                    <a:pt x="0" y="389191"/>
                    <a:pt x="0" y="349970"/>
                  </a:cubicBezTo>
                  <a:lnTo>
                    <a:pt x="0" y="71017"/>
                  </a:lnTo>
                  <a:cubicBezTo>
                    <a:pt x="0" y="52182"/>
                    <a:pt x="7482" y="34118"/>
                    <a:pt x="20800" y="20800"/>
                  </a:cubicBezTo>
                  <a:cubicBezTo>
                    <a:pt x="34118" y="7482"/>
                    <a:pt x="52182" y="0"/>
                    <a:pt x="71017" y="0"/>
                  </a:cubicBezTo>
                  <a:close/>
                </a:path>
              </a:pathLst>
            </a:custGeom>
            <a:solidFill>
              <a:srgbClr val="FFFFFF"/>
            </a:solidFill>
          </p:spPr>
        </p:sp>
        <p:sp>
          <p:nvSpPr>
            <p:cNvPr name="TextBox 27" id="27"/>
            <p:cNvSpPr txBox="true"/>
            <p:nvPr/>
          </p:nvSpPr>
          <p:spPr>
            <a:xfrm>
              <a:off x="0" y="-28575"/>
              <a:ext cx="1464310" cy="449561"/>
            </a:xfrm>
            <a:prstGeom prst="rect">
              <a:avLst/>
            </a:prstGeom>
          </p:spPr>
          <p:txBody>
            <a:bodyPr anchor="ctr" rtlCol="false" tIns="50800" lIns="50800" bIns="50800" rIns="50800"/>
            <a:lstStyle/>
            <a:p>
              <a:pPr algn="ctr">
                <a:lnSpc>
                  <a:spcPts val="2799"/>
                </a:lnSpc>
              </a:pPr>
            </a:p>
          </p:txBody>
        </p:sp>
      </p:grpSp>
      <p:sp>
        <p:nvSpPr>
          <p:cNvPr name="TextBox 28" id="28"/>
          <p:cNvSpPr txBox="true"/>
          <p:nvPr/>
        </p:nvSpPr>
        <p:spPr>
          <a:xfrm rot="0">
            <a:off x="685465" y="7483594"/>
            <a:ext cx="2869784" cy="588010"/>
          </a:xfrm>
          <a:prstGeom prst="rect">
            <a:avLst/>
          </a:prstGeom>
        </p:spPr>
        <p:txBody>
          <a:bodyPr anchor="t" rtlCol="false" tIns="0" lIns="0" bIns="0" rIns="0">
            <a:spAutoFit/>
          </a:bodyPr>
          <a:lstStyle/>
          <a:p>
            <a:pPr algn="ctr">
              <a:lnSpc>
                <a:spcPts val="4340"/>
              </a:lnSpc>
            </a:pPr>
            <a:r>
              <a:rPr lang="en-US" sz="3100">
                <a:solidFill>
                  <a:srgbClr val="1E1A1B"/>
                </a:solidFill>
                <a:latin typeface="Times New Roman MT"/>
                <a:ea typeface="Times New Roman MT"/>
                <a:cs typeface="Times New Roman MT"/>
                <a:sym typeface="Times New Roman MT"/>
              </a:rPr>
              <a:t>Date:</a:t>
            </a:r>
          </a:p>
        </p:txBody>
      </p:sp>
      <p:sp>
        <p:nvSpPr>
          <p:cNvPr name="TextBox 29" id="29"/>
          <p:cNvSpPr txBox="true"/>
          <p:nvPr/>
        </p:nvSpPr>
        <p:spPr>
          <a:xfrm rot="0">
            <a:off x="569330" y="8127480"/>
            <a:ext cx="2508528" cy="579783"/>
          </a:xfrm>
          <a:prstGeom prst="rect">
            <a:avLst/>
          </a:prstGeom>
        </p:spPr>
        <p:txBody>
          <a:bodyPr anchor="t" rtlCol="false" tIns="0" lIns="0" bIns="0" rIns="0">
            <a:spAutoFit/>
          </a:bodyPr>
          <a:lstStyle/>
          <a:p>
            <a:pPr algn="just">
              <a:lnSpc>
                <a:spcPts val="4268"/>
              </a:lnSpc>
              <a:spcBef>
                <a:spcPct val="0"/>
              </a:spcBef>
            </a:pPr>
            <a:r>
              <a:rPr lang="en-US" b="true" sz="3048">
                <a:solidFill>
                  <a:srgbClr val="000000"/>
                </a:solidFill>
                <a:latin typeface="Times New Roman MT Bold"/>
                <a:ea typeface="Times New Roman MT Bold"/>
                <a:cs typeface="Times New Roman MT Bold"/>
                <a:sym typeface="Times New Roman MT Bold"/>
              </a:rPr>
              <a:t>24th April 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Datasets</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Freeform 9" id="9"/>
          <p:cNvSpPr/>
          <p:nvPr/>
        </p:nvSpPr>
        <p:spPr>
          <a:xfrm flipH="false" flipV="false" rot="0">
            <a:off x="7509684" y="2467777"/>
            <a:ext cx="10596922" cy="5351446"/>
          </a:xfrm>
          <a:custGeom>
            <a:avLst/>
            <a:gdLst/>
            <a:ahLst/>
            <a:cxnLst/>
            <a:rect r="r" b="b" t="t" l="l"/>
            <a:pathLst>
              <a:path h="5351446" w="10596922">
                <a:moveTo>
                  <a:pt x="0" y="0"/>
                </a:moveTo>
                <a:lnTo>
                  <a:pt x="10596922" y="0"/>
                </a:lnTo>
                <a:lnTo>
                  <a:pt x="10596922" y="5351446"/>
                </a:lnTo>
                <a:lnTo>
                  <a:pt x="0" y="5351446"/>
                </a:lnTo>
                <a:lnTo>
                  <a:pt x="0" y="0"/>
                </a:lnTo>
                <a:close/>
              </a:path>
            </a:pathLst>
          </a:custGeom>
          <a:blipFill>
            <a:blip r:embed="rId3"/>
            <a:stretch>
              <a:fillRect l="0" t="0" r="0" b="0"/>
            </a:stretch>
          </a:blipFill>
        </p:spPr>
      </p:sp>
      <p:sp>
        <p:nvSpPr>
          <p:cNvPr name="TextBox 10" id="10"/>
          <p:cNvSpPr txBox="true"/>
          <p:nvPr/>
        </p:nvSpPr>
        <p:spPr>
          <a:xfrm rot="0">
            <a:off x="0" y="1977049"/>
            <a:ext cx="7196983" cy="6180503"/>
          </a:xfrm>
          <a:prstGeom prst="rect">
            <a:avLst/>
          </a:prstGeom>
        </p:spPr>
        <p:txBody>
          <a:bodyPr anchor="t" rtlCol="false" tIns="0" lIns="0" bIns="0" rIns="0">
            <a:spAutoFit/>
          </a:bodyPr>
          <a:lstStyle/>
          <a:p>
            <a:pPr algn="l">
              <a:lnSpc>
                <a:spcPts val="5599"/>
              </a:lnSpc>
            </a:pPr>
            <a:r>
              <a:rPr lang="en-US" b="true" sz="3999">
                <a:solidFill>
                  <a:srgbClr val="FFFFFF"/>
                </a:solidFill>
                <a:latin typeface="Times New Roman MT Bold"/>
                <a:ea typeface="Times New Roman MT Bold"/>
                <a:cs typeface="Times New Roman MT Bold"/>
                <a:sym typeface="Times New Roman MT Bold"/>
              </a:rPr>
              <a:t>AZH Dataset:</a:t>
            </a:r>
          </a:p>
          <a:p>
            <a:pPr algn="l">
              <a:lnSpc>
                <a:spcPts val="4200"/>
              </a:lnSpc>
            </a:pPr>
            <a:r>
              <a:rPr lang="en-US" b="true" sz="3000">
                <a:solidFill>
                  <a:srgbClr val="FFFFFF"/>
                </a:solidFill>
                <a:latin typeface="Times New Roman MT Bold"/>
                <a:ea typeface="Times New Roman MT Bold"/>
                <a:cs typeface="Times New Roman MT Bold"/>
                <a:sym typeface="Times New Roman MT Bold"/>
              </a:rPr>
              <a:t>Contains 1109 high-resolution images of foot ulcers with corresponding masks. It was collected at AZH Wound and Vascular Center in Milwaukee, Wisconsin.</a:t>
            </a:r>
          </a:p>
          <a:p>
            <a:pPr algn="l">
              <a:lnSpc>
                <a:spcPts val="4200"/>
              </a:lnSpc>
            </a:pPr>
          </a:p>
          <a:p>
            <a:pPr algn="l">
              <a:lnSpc>
                <a:spcPts val="4200"/>
              </a:lnSpc>
            </a:pPr>
            <a:r>
              <a:rPr lang="en-US" b="true" sz="3000">
                <a:solidFill>
                  <a:srgbClr val="FFFFFF"/>
                </a:solidFill>
                <a:latin typeface="Times New Roman MT Bold"/>
                <a:ea typeface="Times New Roman MT Bold"/>
                <a:cs typeface="Times New Roman MT Bold"/>
                <a:sym typeface="Times New Roman MT Bold"/>
              </a:rPr>
              <a:t>In this experiment, we split the dataset into 80% training data and 20% testing split.</a:t>
            </a:r>
          </a:p>
          <a:p>
            <a:pPr algn="l">
              <a:lnSpc>
                <a:spcPts val="4195"/>
              </a:lnSpc>
            </a:pPr>
          </a:p>
          <a:p>
            <a:pPr algn="l">
              <a:lnSpc>
                <a:spcPts val="4195"/>
              </a:lnSpc>
              <a:spcBef>
                <a:spcPct val="0"/>
              </a:spcBef>
            </a:pPr>
          </a:p>
          <a:p>
            <a:pPr algn="l">
              <a:lnSpc>
                <a:spcPts val="5034"/>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Proposed Model</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Freeform 9" id="9"/>
          <p:cNvSpPr/>
          <p:nvPr/>
        </p:nvSpPr>
        <p:spPr>
          <a:xfrm flipH="false" flipV="false" rot="0">
            <a:off x="0" y="1028700"/>
            <a:ext cx="6967728" cy="8229600"/>
          </a:xfrm>
          <a:custGeom>
            <a:avLst/>
            <a:gdLst/>
            <a:ahLst/>
            <a:cxnLst/>
            <a:rect r="r" b="b" t="t" l="l"/>
            <a:pathLst>
              <a:path h="8229600" w="6967728">
                <a:moveTo>
                  <a:pt x="0" y="0"/>
                </a:moveTo>
                <a:lnTo>
                  <a:pt x="6967728" y="0"/>
                </a:lnTo>
                <a:lnTo>
                  <a:pt x="6967728" y="8229600"/>
                </a:lnTo>
                <a:lnTo>
                  <a:pt x="0" y="8229600"/>
                </a:lnTo>
                <a:lnTo>
                  <a:pt x="0" y="0"/>
                </a:lnTo>
                <a:close/>
              </a:path>
            </a:pathLst>
          </a:custGeom>
          <a:blipFill>
            <a:blip r:embed="rId3"/>
            <a:stretch>
              <a:fillRect l="0" t="0" r="0" b="0"/>
            </a:stretch>
          </a:blipFill>
        </p:spPr>
      </p:sp>
      <p:sp>
        <p:nvSpPr>
          <p:cNvPr name="TextBox 10" id="10"/>
          <p:cNvSpPr txBox="true"/>
          <p:nvPr/>
        </p:nvSpPr>
        <p:spPr>
          <a:xfrm rot="0">
            <a:off x="8268750" y="1784985"/>
            <a:ext cx="9539036" cy="7098031"/>
          </a:xfrm>
          <a:prstGeom prst="rect">
            <a:avLst/>
          </a:prstGeom>
        </p:spPr>
        <p:txBody>
          <a:bodyPr anchor="t" rtlCol="false" tIns="0" lIns="0" bIns="0" rIns="0">
            <a:spAutoFit/>
          </a:bodyPr>
          <a:lstStyle/>
          <a:p>
            <a:pPr algn="just">
              <a:lnSpc>
                <a:spcPts val="5039"/>
              </a:lnSpc>
              <a:spcBef>
                <a:spcPct val="0"/>
              </a:spcBef>
            </a:pPr>
            <a:r>
              <a:rPr lang="en-US" b="true" sz="3599">
                <a:solidFill>
                  <a:srgbClr val="FFFFFF"/>
                </a:solidFill>
                <a:latin typeface="Times New Roman MT Bold"/>
                <a:ea typeface="Times New Roman MT Bold"/>
                <a:cs typeface="Times New Roman MT Bold"/>
                <a:sym typeface="Times New Roman MT Bold"/>
              </a:rPr>
              <a:t>B</a:t>
            </a:r>
            <a:r>
              <a:rPr lang="en-US" b="true" sz="3599">
                <a:solidFill>
                  <a:srgbClr val="FFFFFF"/>
                </a:solidFill>
                <a:latin typeface="Times New Roman MT Bold"/>
                <a:ea typeface="Times New Roman MT Bold"/>
                <a:cs typeface="Times New Roman MT Bold"/>
                <a:sym typeface="Times New Roman MT Bold"/>
              </a:rPr>
              <a:t>ackbone:</a:t>
            </a:r>
          </a:p>
          <a:p>
            <a:pPr algn="just">
              <a:lnSpc>
                <a:spcPts val="4199"/>
              </a:lnSpc>
              <a:spcBef>
                <a:spcPct val="0"/>
              </a:spcBef>
            </a:pPr>
            <a:r>
              <a:rPr lang="en-US" b="true" sz="2999">
                <a:solidFill>
                  <a:srgbClr val="FFFFFF"/>
                </a:solidFill>
                <a:latin typeface="Times New Roman MT Bold"/>
                <a:ea typeface="Times New Roman MT Bold"/>
                <a:cs typeface="Times New Roman MT Bold"/>
                <a:sym typeface="Times New Roman MT Bold"/>
              </a:rPr>
              <a:t>ConvNeXt pre-trained backbone extracts multi-scale features (f0-f3) with resolutions [64, 32, 16, 8] for 256×256 input.</a:t>
            </a:r>
          </a:p>
          <a:p>
            <a:pPr algn="just">
              <a:lnSpc>
                <a:spcPts val="4199"/>
              </a:lnSpc>
              <a:spcBef>
                <a:spcPct val="0"/>
              </a:spcBef>
            </a:pPr>
          </a:p>
          <a:p>
            <a:pPr algn="just">
              <a:lnSpc>
                <a:spcPts val="4199"/>
              </a:lnSpc>
              <a:spcBef>
                <a:spcPct val="0"/>
              </a:spcBef>
            </a:pPr>
          </a:p>
          <a:p>
            <a:pPr algn="just">
              <a:lnSpc>
                <a:spcPts val="5039"/>
              </a:lnSpc>
              <a:spcBef>
                <a:spcPct val="0"/>
              </a:spcBef>
            </a:pPr>
            <a:r>
              <a:rPr lang="en-US" b="true" sz="3599">
                <a:solidFill>
                  <a:srgbClr val="FFFFFF"/>
                </a:solidFill>
                <a:latin typeface="Times New Roman MT Bold"/>
                <a:ea typeface="Times New Roman MT Bold"/>
                <a:cs typeface="Times New Roman MT Bold"/>
                <a:sym typeface="Times New Roman MT Bold"/>
              </a:rPr>
              <a:t>Dynamic Bottleneck:</a:t>
            </a:r>
          </a:p>
          <a:p>
            <a:pPr algn="just" marL="647694" indent="-323847" lvl="1">
              <a:lnSpc>
                <a:spcPts val="4199"/>
              </a:lnSpc>
              <a:buFont typeface="Arial"/>
              <a:buChar char="•"/>
            </a:pPr>
            <a:r>
              <a:rPr lang="en-US" b="true" sz="2999">
                <a:solidFill>
                  <a:srgbClr val="FFFFFF"/>
                </a:solidFill>
                <a:latin typeface="Times New Roman MT Bold"/>
                <a:ea typeface="Times New Roman MT Bold"/>
                <a:cs typeface="Times New Roman MT Bold"/>
                <a:sym typeface="Times New Roman MT Bold"/>
              </a:rPr>
              <a:t>DASPPV2: Processes deepest feature (f3) with adaptive dilation rates (1-24) and learnable branch weights.</a:t>
            </a:r>
          </a:p>
          <a:p>
            <a:pPr algn="just">
              <a:lnSpc>
                <a:spcPts val="4199"/>
              </a:lnSpc>
            </a:pPr>
          </a:p>
          <a:p>
            <a:pPr algn="just" marL="647694" indent="-323847" lvl="1">
              <a:lnSpc>
                <a:spcPts val="4199"/>
              </a:lnSpc>
              <a:buFont typeface="Arial"/>
              <a:buChar char="•"/>
            </a:pPr>
            <a:r>
              <a:rPr lang="en-US" b="true" sz="2999">
                <a:solidFill>
                  <a:srgbClr val="FFFFFF"/>
                </a:solidFill>
                <a:latin typeface="Times New Roman MT Bold"/>
                <a:ea typeface="Times New Roman MT Bold"/>
                <a:cs typeface="Times New Roman MT Bold"/>
                <a:sym typeface="Times New Roman MT Bold"/>
              </a:rPr>
              <a:t>Transformer Context Block: Adds global attention to capture long-range dependencies.</a:t>
            </a:r>
          </a:p>
          <a:p>
            <a:pPr algn="just">
              <a:lnSpc>
                <a:spcPts val="419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Proposed Model</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Freeform 9" id="9"/>
          <p:cNvSpPr/>
          <p:nvPr/>
        </p:nvSpPr>
        <p:spPr>
          <a:xfrm flipH="false" flipV="false" rot="0">
            <a:off x="0" y="1028700"/>
            <a:ext cx="6967728" cy="8229600"/>
          </a:xfrm>
          <a:custGeom>
            <a:avLst/>
            <a:gdLst/>
            <a:ahLst/>
            <a:cxnLst/>
            <a:rect r="r" b="b" t="t" l="l"/>
            <a:pathLst>
              <a:path h="8229600" w="6967728">
                <a:moveTo>
                  <a:pt x="0" y="0"/>
                </a:moveTo>
                <a:lnTo>
                  <a:pt x="6967728" y="0"/>
                </a:lnTo>
                <a:lnTo>
                  <a:pt x="6967728" y="8229600"/>
                </a:lnTo>
                <a:lnTo>
                  <a:pt x="0" y="8229600"/>
                </a:lnTo>
                <a:lnTo>
                  <a:pt x="0" y="0"/>
                </a:lnTo>
                <a:close/>
              </a:path>
            </a:pathLst>
          </a:custGeom>
          <a:blipFill>
            <a:blip r:embed="rId3"/>
            <a:stretch>
              <a:fillRect l="0" t="0" r="0" b="0"/>
            </a:stretch>
          </a:blipFill>
        </p:spPr>
      </p:sp>
      <p:sp>
        <p:nvSpPr>
          <p:cNvPr name="TextBox 10" id="10"/>
          <p:cNvSpPr txBox="true"/>
          <p:nvPr/>
        </p:nvSpPr>
        <p:spPr>
          <a:xfrm rot="0">
            <a:off x="8246483" y="2046922"/>
            <a:ext cx="9539036" cy="6050281"/>
          </a:xfrm>
          <a:prstGeom prst="rect">
            <a:avLst/>
          </a:prstGeom>
        </p:spPr>
        <p:txBody>
          <a:bodyPr anchor="t" rtlCol="false" tIns="0" lIns="0" bIns="0" rIns="0">
            <a:spAutoFit/>
          </a:bodyPr>
          <a:lstStyle/>
          <a:p>
            <a:pPr algn="just">
              <a:lnSpc>
                <a:spcPts val="5039"/>
              </a:lnSpc>
              <a:spcBef>
                <a:spcPct val="0"/>
              </a:spcBef>
            </a:pPr>
            <a:r>
              <a:rPr lang="en-US" b="true" sz="3599">
                <a:solidFill>
                  <a:srgbClr val="FFFFFF"/>
                </a:solidFill>
                <a:latin typeface="Times New Roman MT Bold"/>
                <a:ea typeface="Times New Roman MT Bold"/>
                <a:cs typeface="Times New Roman MT Bold"/>
                <a:sym typeface="Times New Roman MT Bold"/>
              </a:rPr>
              <a:t>CBAM-Enh</a:t>
            </a:r>
            <a:r>
              <a:rPr lang="en-US" b="true" sz="3599">
                <a:solidFill>
                  <a:srgbClr val="FFFFFF"/>
                </a:solidFill>
                <a:latin typeface="Times New Roman MT Bold"/>
                <a:ea typeface="Times New Roman MT Bold"/>
                <a:cs typeface="Times New Roman MT Bold"/>
                <a:sym typeface="Times New Roman MT Bold"/>
              </a:rPr>
              <a:t>anced Decoder:</a:t>
            </a:r>
          </a:p>
          <a:p>
            <a:pPr algn="just" marL="647694" indent="-323847" lvl="1">
              <a:lnSpc>
                <a:spcPts val="4199"/>
              </a:lnSpc>
              <a:spcBef>
                <a:spcPct val="0"/>
              </a:spcBef>
              <a:buFont typeface="Arial"/>
              <a:buChar char="•"/>
            </a:pPr>
            <a:r>
              <a:rPr lang="en-US" b="true" sz="2999">
                <a:solidFill>
                  <a:srgbClr val="FFFFFF"/>
                </a:solidFill>
                <a:latin typeface="Times New Roman MT Bold"/>
                <a:ea typeface="Times New Roman MT Bold"/>
                <a:cs typeface="Times New Roman MT Bold"/>
                <a:sym typeface="Times New Roman MT Bold"/>
              </a:rPr>
              <a:t>DenseDecoderBlockV2 progressively upsamples features while fusing skip connections refined by Channel-Spatial Attention (CBAM).</a:t>
            </a:r>
          </a:p>
          <a:p>
            <a:pPr algn="just" marL="647694" indent="-323847" lvl="1">
              <a:lnSpc>
                <a:spcPts val="4199"/>
              </a:lnSpc>
              <a:spcBef>
                <a:spcPct val="0"/>
              </a:spcBef>
              <a:buFont typeface="Arial"/>
              <a:buChar char="•"/>
            </a:pPr>
            <a:r>
              <a:rPr lang="en-US" b="true" sz="2999">
                <a:solidFill>
                  <a:srgbClr val="FFFFFF"/>
                </a:solidFill>
                <a:latin typeface="Times New Roman MT Bold"/>
                <a:ea typeface="Times New Roman MT Bold"/>
                <a:cs typeface="Times New Roman MT Bold"/>
                <a:sym typeface="Times New Roman MT Bold"/>
              </a:rPr>
              <a:t>Skip connections from f0-f2 are adaptively recalibrated before fusion.</a:t>
            </a:r>
          </a:p>
          <a:p>
            <a:pPr algn="just">
              <a:lnSpc>
                <a:spcPts val="4199"/>
              </a:lnSpc>
              <a:spcBef>
                <a:spcPct val="0"/>
              </a:spcBef>
            </a:pPr>
          </a:p>
          <a:p>
            <a:pPr algn="just">
              <a:lnSpc>
                <a:spcPts val="5039"/>
              </a:lnSpc>
              <a:spcBef>
                <a:spcPct val="0"/>
              </a:spcBef>
            </a:pPr>
            <a:r>
              <a:rPr lang="en-US" b="true" sz="3599">
                <a:solidFill>
                  <a:srgbClr val="FFFFFF"/>
                </a:solidFill>
                <a:latin typeface="Times New Roman MT Bold"/>
                <a:ea typeface="Times New Roman MT Bold"/>
                <a:cs typeface="Times New Roman MT Bold"/>
                <a:sym typeface="Times New Roman MT Bold"/>
              </a:rPr>
              <a:t>Deep Supervision:</a:t>
            </a:r>
          </a:p>
          <a:p>
            <a:pPr algn="just" marL="647694" indent="-323847" lvl="1">
              <a:lnSpc>
                <a:spcPts val="4199"/>
              </a:lnSpc>
              <a:spcBef>
                <a:spcPct val="0"/>
              </a:spcBef>
              <a:buFont typeface="Arial"/>
              <a:buChar char="•"/>
            </a:pPr>
            <a:r>
              <a:rPr lang="en-US" b="true" sz="2999">
                <a:solidFill>
                  <a:srgbClr val="FFFFFF"/>
                </a:solidFill>
                <a:latin typeface="Times New Roman MT Bold"/>
                <a:ea typeface="Times New Roman MT Bold"/>
                <a:cs typeface="Times New Roman MT Bold"/>
                <a:sym typeface="Times New Roman MT Bold"/>
              </a:rPr>
              <a:t>Auxiliary losses at decoder stages (DS2, DS3) enhance gradient flow and combat vanishing gradients.</a:t>
            </a:r>
          </a:p>
          <a:p>
            <a:pPr algn="just">
              <a:lnSpc>
                <a:spcPts val="419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Proposed Model</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Freeform 9" id="9"/>
          <p:cNvSpPr/>
          <p:nvPr/>
        </p:nvSpPr>
        <p:spPr>
          <a:xfrm flipH="false" flipV="false" rot="0">
            <a:off x="0" y="1028700"/>
            <a:ext cx="6967728" cy="8229600"/>
          </a:xfrm>
          <a:custGeom>
            <a:avLst/>
            <a:gdLst/>
            <a:ahLst/>
            <a:cxnLst/>
            <a:rect r="r" b="b" t="t" l="l"/>
            <a:pathLst>
              <a:path h="8229600" w="6967728">
                <a:moveTo>
                  <a:pt x="0" y="0"/>
                </a:moveTo>
                <a:lnTo>
                  <a:pt x="6967728" y="0"/>
                </a:lnTo>
                <a:lnTo>
                  <a:pt x="6967728" y="8229600"/>
                </a:lnTo>
                <a:lnTo>
                  <a:pt x="0" y="8229600"/>
                </a:lnTo>
                <a:lnTo>
                  <a:pt x="0" y="0"/>
                </a:lnTo>
                <a:close/>
              </a:path>
            </a:pathLst>
          </a:custGeom>
          <a:blipFill>
            <a:blip r:embed="rId3"/>
            <a:stretch>
              <a:fillRect l="0" t="0" r="0" b="0"/>
            </a:stretch>
          </a:blipFill>
        </p:spPr>
      </p:sp>
      <p:sp>
        <p:nvSpPr>
          <p:cNvPr name="TextBox 10" id="10"/>
          <p:cNvSpPr txBox="true"/>
          <p:nvPr/>
        </p:nvSpPr>
        <p:spPr>
          <a:xfrm rot="0">
            <a:off x="8201950" y="1318260"/>
            <a:ext cx="9539036" cy="6983731"/>
          </a:xfrm>
          <a:prstGeom prst="rect">
            <a:avLst/>
          </a:prstGeom>
        </p:spPr>
        <p:txBody>
          <a:bodyPr anchor="t" rtlCol="false" tIns="0" lIns="0" bIns="0" rIns="0">
            <a:spAutoFit/>
          </a:bodyPr>
          <a:lstStyle/>
          <a:p>
            <a:pPr algn="just">
              <a:lnSpc>
                <a:spcPts val="5039"/>
              </a:lnSpc>
            </a:pPr>
            <a:r>
              <a:rPr lang="en-US" sz="3599" b="true">
                <a:solidFill>
                  <a:srgbClr val="FFFFFF"/>
                </a:solidFill>
                <a:latin typeface="Times New Roman MT Bold"/>
                <a:ea typeface="Times New Roman MT Bold"/>
                <a:cs typeface="Times New Roman MT Bold"/>
                <a:sym typeface="Times New Roman MT Bold"/>
              </a:rPr>
              <a:t>Hybrid Loss:</a:t>
            </a:r>
          </a:p>
          <a:p>
            <a:pPr algn="just">
              <a:lnSpc>
                <a:spcPts val="4199"/>
              </a:lnSpc>
            </a:pPr>
          </a:p>
          <a:p>
            <a:pPr algn="just" marL="647694" indent="-323847" lvl="1">
              <a:lnSpc>
                <a:spcPts val="4199"/>
              </a:lnSpc>
              <a:spcBef>
                <a:spcPct val="0"/>
              </a:spcBef>
              <a:buFont typeface="Arial"/>
              <a:buChar char="•"/>
            </a:pPr>
            <a:r>
              <a:rPr lang="en-US" b="true" sz="2999">
                <a:solidFill>
                  <a:srgbClr val="FFFFFF"/>
                </a:solidFill>
                <a:latin typeface="Times New Roman MT Bold"/>
                <a:ea typeface="Times New Roman MT Bold"/>
                <a:cs typeface="Times New Roman MT Bold"/>
                <a:sym typeface="Times New Roman MT Bold"/>
              </a:rPr>
              <a:t>Di</a:t>
            </a:r>
            <a:r>
              <a:rPr lang="en-US" b="true" sz="2999">
                <a:solidFill>
                  <a:srgbClr val="FFFFFF"/>
                </a:solidFill>
                <a:latin typeface="Times New Roman MT Bold"/>
                <a:ea typeface="Times New Roman MT Bold"/>
                <a:cs typeface="Times New Roman MT Bold"/>
                <a:sym typeface="Times New Roman MT Bold"/>
              </a:rPr>
              <a:t>ce Loss: Measure the similarity between predicted and ground truth segmentation masks.</a:t>
            </a:r>
          </a:p>
          <a:p>
            <a:pPr algn="just">
              <a:lnSpc>
                <a:spcPts val="4199"/>
              </a:lnSpc>
              <a:spcBef>
                <a:spcPct val="0"/>
              </a:spcBef>
            </a:pPr>
          </a:p>
          <a:p>
            <a:pPr algn="just" marL="647694" indent="-323847" lvl="1">
              <a:lnSpc>
                <a:spcPts val="4199"/>
              </a:lnSpc>
              <a:spcBef>
                <a:spcPct val="0"/>
              </a:spcBef>
              <a:buFont typeface="Arial"/>
              <a:buChar char="•"/>
            </a:pPr>
            <a:r>
              <a:rPr lang="en-US" b="true" sz="2999">
                <a:solidFill>
                  <a:srgbClr val="FFFFFF"/>
                </a:solidFill>
                <a:latin typeface="Times New Roman MT Bold"/>
                <a:ea typeface="Times New Roman MT Bold"/>
                <a:cs typeface="Times New Roman MT Bold"/>
                <a:sym typeface="Times New Roman MT Bold"/>
              </a:rPr>
              <a:t>Focal Loss: Focuses on hard examples using BCE.</a:t>
            </a:r>
          </a:p>
          <a:p>
            <a:pPr algn="just">
              <a:lnSpc>
                <a:spcPts val="4199"/>
              </a:lnSpc>
              <a:spcBef>
                <a:spcPct val="0"/>
              </a:spcBef>
            </a:pPr>
          </a:p>
          <a:p>
            <a:pPr algn="just" marL="647694" indent="-323847" lvl="1">
              <a:lnSpc>
                <a:spcPts val="4199"/>
              </a:lnSpc>
              <a:spcBef>
                <a:spcPct val="0"/>
              </a:spcBef>
              <a:buFont typeface="Arial"/>
              <a:buChar char="•"/>
            </a:pPr>
            <a:r>
              <a:rPr lang="en-US" b="true" sz="2999">
                <a:solidFill>
                  <a:srgbClr val="FFFFFF"/>
                </a:solidFill>
                <a:latin typeface="Times New Roman MT Bold"/>
                <a:ea typeface="Times New Roman MT Bold"/>
                <a:cs typeface="Times New Roman MT Bold"/>
                <a:sym typeface="Times New Roman MT Bold"/>
              </a:rPr>
              <a:t>Boundary Loss: Penalizes edge discrepancies using L1  loss.</a:t>
            </a:r>
          </a:p>
          <a:p>
            <a:pPr algn="just">
              <a:lnSpc>
                <a:spcPts val="4199"/>
              </a:lnSpc>
              <a:spcBef>
                <a:spcPct val="0"/>
              </a:spcBef>
            </a:pPr>
          </a:p>
          <a:p>
            <a:pPr algn="just" marL="647694" indent="-323847" lvl="1">
              <a:lnSpc>
                <a:spcPts val="4199"/>
              </a:lnSpc>
              <a:spcBef>
                <a:spcPct val="0"/>
              </a:spcBef>
              <a:buFont typeface="Arial"/>
              <a:buChar char="•"/>
            </a:pPr>
            <a:r>
              <a:rPr lang="en-US" b="true" sz="2999">
                <a:solidFill>
                  <a:srgbClr val="FFFFFF"/>
                </a:solidFill>
                <a:latin typeface="Times New Roman MT Bold"/>
                <a:ea typeface="Times New Roman MT Bold"/>
                <a:cs typeface="Times New Roman MT Bold"/>
                <a:sym typeface="Times New Roman MT Bold"/>
              </a:rPr>
              <a:t>IoU</a:t>
            </a:r>
            <a:r>
              <a:rPr lang="en-US" b="true" sz="2999">
                <a:solidFill>
                  <a:srgbClr val="FFFFFF"/>
                </a:solidFill>
                <a:latin typeface="Times New Roman MT Bold"/>
                <a:ea typeface="Times New Roman MT Bold"/>
                <a:cs typeface="Times New Roman MT Bold"/>
                <a:sym typeface="Times New Roman MT Bold"/>
              </a:rPr>
              <a:t> Loss: Directly optimizes intersection-over-union metric.</a:t>
            </a:r>
          </a:p>
          <a:p>
            <a:pPr algn="just">
              <a:lnSpc>
                <a:spcPts val="4199"/>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Results</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Freeform 9" id="9"/>
          <p:cNvSpPr/>
          <p:nvPr/>
        </p:nvSpPr>
        <p:spPr>
          <a:xfrm flipH="false" flipV="false" rot="0">
            <a:off x="1028700" y="1538703"/>
            <a:ext cx="7461418" cy="5517342"/>
          </a:xfrm>
          <a:custGeom>
            <a:avLst/>
            <a:gdLst/>
            <a:ahLst/>
            <a:cxnLst/>
            <a:rect r="r" b="b" t="t" l="l"/>
            <a:pathLst>
              <a:path h="5517342" w="7461418">
                <a:moveTo>
                  <a:pt x="0" y="0"/>
                </a:moveTo>
                <a:lnTo>
                  <a:pt x="7461418" y="0"/>
                </a:lnTo>
                <a:lnTo>
                  <a:pt x="7461418" y="5517343"/>
                </a:lnTo>
                <a:lnTo>
                  <a:pt x="0" y="5517343"/>
                </a:lnTo>
                <a:lnTo>
                  <a:pt x="0" y="0"/>
                </a:lnTo>
                <a:close/>
              </a:path>
            </a:pathLst>
          </a:custGeom>
          <a:blipFill>
            <a:blip r:embed="rId3"/>
            <a:stretch>
              <a:fillRect l="0" t="0" r="0" b="0"/>
            </a:stretch>
          </a:blipFill>
        </p:spPr>
      </p:sp>
      <p:sp>
        <p:nvSpPr>
          <p:cNvPr name="Freeform 10" id="10"/>
          <p:cNvSpPr/>
          <p:nvPr/>
        </p:nvSpPr>
        <p:spPr>
          <a:xfrm flipH="false" flipV="false" rot="0">
            <a:off x="10033386" y="1551302"/>
            <a:ext cx="7551735" cy="5504744"/>
          </a:xfrm>
          <a:custGeom>
            <a:avLst/>
            <a:gdLst/>
            <a:ahLst/>
            <a:cxnLst/>
            <a:rect r="r" b="b" t="t" l="l"/>
            <a:pathLst>
              <a:path h="5504744" w="7551735">
                <a:moveTo>
                  <a:pt x="0" y="0"/>
                </a:moveTo>
                <a:lnTo>
                  <a:pt x="7551735" y="0"/>
                </a:lnTo>
                <a:lnTo>
                  <a:pt x="7551735" y="5504744"/>
                </a:lnTo>
                <a:lnTo>
                  <a:pt x="0" y="5504744"/>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Results</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Freeform 9" id="9"/>
          <p:cNvSpPr/>
          <p:nvPr/>
        </p:nvSpPr>
        <p:spPr>
          <a:xfrm flipH="false" flipV="false" rot="0">
            <a:off x="5401871" y="2368588"/>
            <a:ext cx="7484259" cy="5549825"/>
          </a:xfrm>
          <a:custGeom>
            <a:avLst/>
            <a:gdLst/>
            <a:ahLst/>
            <a:cxnLst/>
            <a:rect r="r" b="b" t="t" l="l"/>
            <a:pathLst>
              <a:path h="5549825" w="7484259">
                <a:moveTo>
                  <a:pt x="0" y="0"/>
                </a:moveTo>
                <a:lnTo>
                  <a:pt x="7484258" y="0"/>
                </a:lnTo>
                <a:lnTo>
                  <a:pt x="7484258" y="5549824"/>
                </a:lnTo>
                <a:lnTo>
                  <a:pt x="0" y="5549824"/>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Results</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Freeform 9" id="9"/>
          <p:cNvSpPr/>
          <p:nvPr/>
        </p:nvSpPr>
        <p:spPr>
          <a:xfrm flipH="false" flipV="false" rot="0">
            <a:off x="6023855" y="1315102"/>
            <a:ext cx="6240289" cy="7656797"/>
          </a:xfrm>
          <a:custGeom>
            <a:avLst/>
            <a:gdLst/>
            <a:ahLst/>
            <a:cxnLst/>
            <a:rect r="r" b="b" t="t" l="l"/>
            <a:pathLst>
              <a:path h="7656797" w="6240289">
                <a:moveTo>
                  <a:pt x="0" y="0"/>
                </a:moveTo>
                <a:lnTo>
                  <a:pt x="6240290" y="0"/>
                </a:lnTo>
                <a:lnTo>
                  <a:pt x="6240290" y="7656796"/>
                </a:lnTo>
                <a:lnTo>
                  <a:pt x="0" y="7656796"/>
                </a:lnTo>
                <a:lnTo>
                  <a:pt x="0" y="0"/>
                </a:lnTo>
                <a:close/>
              </a:path>
            </a:pathLst>
          </a:custGeom>
          <a:blipFill>
            <a:blip r:embed="rId3"/>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Results</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TextBox 9" id="9"/>
          <p:cNvSpPr txBox="true"/>
          <p:nvPr/>
        </p:nvSpPr>
        <p:spPr>
          <a:xfrm rot="0">
            <a:off x="356263" y="1164272"/>
            <a:ext cx="17441734" cy="7639051"/>
          </a:xfrm>
          <a:prstGeom prst="rect">
            <a:avLst/>
          </a:prstGeom>
        </p:spPr>
        <p:txBody>
          <a:bodyPr anchor="t" rtlCol="false" tIns="0" lIns="0" bIns="0" rIns="0">
            <a:spAutoFit/>
          </a:bodyPr>
          <a:lstStyle/>
          <a:p>
            <a:pPr algn="just">
              <a:lnSpc>
                <a:spcPts val="4199"/>
              </a:lnSpc>
            </a:pPr>
            <a:r>
              <a:rPr lang="en-US" sz="2999">
                <a:solidFill>
                  <a:srgbClr val="FFFFFF"/>
                </a:solidFill>
                <a:latin typeface="Times New Roman MT"/>
                <a:ea typeface="Times New Roman MT"/>
                <a:cs typeface="Times New Roman MT"/>
                <a:sym typeface="Times New Roman MT"/>
              </a:rPr>
              <a:t>1. Cirillo, Marco &amp; Mirdell, Robin &amp; Sjöberg, Folke &amp; Pham, Tuan. (2019). Tensor Decomposition for Colour Image Segmentation of Burn Wounds. Scientific Reports. 9. 3291. 10.1038/s41598-019-39782-2. </a:t>
            </a:r>
          </a:p>
          <a:p>
            <a:pPr algn="just">
              <a:lnSpc>
                <a:spcPts val="5179"/>
              </a:lnSpc>
            </a:pPr>
          </a:p>
          <a:p>
            <a:pPr algn="just">
              <a:lnSpc>
                <a:spcPts val="4199"/>
              </a:lnSpc>
            </a:pPr>
            <a:r>
              <a:rPr lang="en-US" sz="2999">
                <a:solidFill>
                  <a:srgbClr val="FFFFFF"/>
                </a:solidFill>
                <a:latin typeface="Times New Roman MT"/>
                <a:ea typeface="Times New Roman MT"/>
                <a:cs typeface="Times New Roman MT"/>
                <a:sym typeface="Times New Roman MT"/>
              </a:rPr>
              <a:t>2. A. Mahbod, G. Schaefer, R. Ecker and I. Ellinger, "Automatic Foot Ulcer Segmentation Using an Ensemble of Convolutional Neural Networks," in 2022 26th International Conference on Pattern Recognition (ICPR), Montreal, QC, Canada, 2022, pp. 4358-4364, doi: 10.1109/ICPR56361.2022.9956253.</a:t>
            </a:r>
          </a:p>
          <a:p>
            <a:pPr algn="just">
              <a:lnSpc>
                <a:spcPts val="5179"/>
              </a:lnSpc>
            </a:pPr>
          </a:p>
          <a:p>
            <a:pPr algn="just">
              <a:lnSpc>
                <a:spcPts val="4199"/>
              </a:lnSpc>
            </a:pPr>
            <a:r>
              <a:rPr lang="en-US" sz="2999">
                <a:solidFill>
                  <a:srgbClr val="FFFFFF"/>
                </a:solidFill>
                <a:latin typeface="Times New Roman MT"/>
                <a:ea typeface="Times New Roman MT"/>
                <a:cs typeface="Times New Roman MT"/>
                <a:sym typeface="Times New Roman MT"/>
              </a:rPr>
              <a:t>3. S. R. Oota, V. Rowtula, S. Mohammed, M. Liu and M. Gupta, "WSNet: Towards An Effective Method for Wound Image Segmentation," 2023 IEEE/CVF Winter Conference on Applications of Computer Vision (WACV), Waikoloa, HI, USA, 2023, pp. 3233-3242, doi: 10.1109/WACV56688.2023.00325.</a:t>
            </a:r>
          </a:p>
          <a:p>
            <a:pPr algn="just">
              <a:lnSpc>
                <a:spcPts val="4199"/>
              </a:lnSpc>
            </a:pPr>
          </a:p>
          <a:p>
            <a:pPr algn="just">
              <a:lnSpc>
                <a:spcPts val="4199"/>
              </a:lnSpc>
              <a:spcBef>
                <a:spcPct val="0"/>
              </a:spcBef>
            </a:pPr>
            <a:r>
              <a:rPr lang="en-US" sz="2999">
                <a:solidFill>
                  <a:srgbClr val="FFFFFF"/>
                </a:solidFill>
                <a:latin typeface="Times New Roman MT"/>
                <a:ea typeface="Times New Roman MT"/>
                <a:cs typeface="Times New Roman MT"/>
                <a:sym typeface="Times New Roman MT"/>
              </a:rPr>
              <a:t>4. Morol, Md. Kishor &amp; Fahad, Nafiz &amp; Juabir, Abdullah. (2024). The Next Chapter in Wound Analysis: Introducing a Hybrid Model for Improved Segmentation With the help of Deep Convolutional Neural Network. Journal of Advanced Research in Applied Sciences and Engineering Technology. </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Results</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TextBox 9" id="9"/>
          <p:cNvSpPr txBox="true"/>
          <p:nvPr/>
        </p:nvSpPr>
        <p:spPr>
          <a:xfrm rot="0">
            <a:off x="378530" y="1164272"/>
            <a:ext cx="17419468" cy="3181351"/>
          </a:xfrm>
          <a:prstGeom prst="rect">
            <a:avLst/>
          </a:prstGeom>
        </p:spPr>
        <p:txBody>
          <a:bodyPr anchor="t" rtlCol="false" tIns="0" lIns="0" bIns="0" rIns="0">
            <a:spAutoFit/>
          </a:bodyPr>
          <a:lstStyle/>
          <a:p>
            <a:pPr algn="just">
              <a:lnSpc>
                <a:spcPts val="4199"/>
              </a:lnSpc>
            </a:pPr>
            <a:r>
              <a:rPr lang="en-US" sz="2999">
                <a:solidFill>
                  <a:srgbClr val="FFFFFF"/>
                </a:solidFill>
                <a:latin typeface="Times New Roman MT"/>
                <a:ea typeface="Times New Roman MT"/>
                <a:cs typeface="Times New Roman MT"/>
                <a:sym typeface="Times New Roman MT"/>
              </a:rPr>
              <a:t>5. Wang, C., Anisuzzaman, D.M., Williamson, V. et al. Fully automatic wound segmentation with deep convolutional neural networks. Sci Rep 10, 21897 (2020). https://doi.org/10.1038/s41598-020-78799-w</a:t>
            </a:r>
          </a:p>
          <a:p>
            <a:pPr algn="just">
              <a:lnSpc>
                <a:spcPts val="4199"/>
              </a:lnSpc>
            </a:pPr>
          </a:p>
          <a:p>
            <a:pPr algn="just">
              <a:lnSpc>
                <a:spcPts val="4199"/>
              </a:lnSpc>
              <a:spcBef>
                <a:spcPct val="0"/>
              </a:spcBef>
            </a:pPr>
            <a:r>
              <a:rPr lang="en-US" sz="2999">
                <a:solidFill>
                  <a:srgbClr val="FFFFFF"/>
                </a:solidFill>
                <a:latin typeface="Times New Roman MT"/>
                <a:ea typeface="Times New Roman MT"/>
                <a:cs typeface="Times New Roman MT"/>
                <a:sym typeface="Times New Roman MT"/>
              </a:rPr>
              <a:t>6. Niri, R., Zahia, S., Stefanelli, A. et al. Wound Segmentation with U-Net Using a Dual Attention Mechanism and Transfer Learning. J Digit Imaging. Inform. med. (2025). https://doi.org/10.1007/s10278-025-01386-w</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Freeform 3" id="3"/>
          <p:cNvSpPr/>
          <p:nvPr/>
        </p:nvSpPr>
        <p:spPr>
          <a:xfrm flipH="false" flipV="false" rot="0">
            <a:off x="1028700" y="8449183"/>
            <a:ext cx="2916026" cy="3188497"/>
          </a:xfrm>
          <a:custGeom>
            <a:avLst/>
            <a:gdLst/>
            <a:ahLst/>
            <a:cxnLst/>
            <a:rect r="r" b="b" t="t" l="l"/>
            <a:pathLst>
              <a:path h="3188497" w="2916026">
                <a:moveTo>
                  <a:pt x="0" y="0"/>
                </a:moveTo>
                <a:lnTo>
                  <a:pt x="2916026" y="0"/>
                </a:lnTo>
                <a:lnTo>
                  <a:pt x="2916026" y="3188497"/>
                </a:lnTo>
                <a:lnTo>
                  <a:pt x="0" y="3188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16914" y="252317"/>
            <a:ext cx="3375295" cy="1354317"/>
          </a:xfrm>
          <a:custGeom>
            <a:avLst/>
            <a:gdLst/>
            <a:ahLst/>
            <a:cxnLst/>
            <a:rect r="r" b="b" t="t" l="l"/>
            <a:pathLst>
              <a:path h="1354317" w="3375295">
                <a:moveTo>
                  <a:pt x="0" y="0"/>
                </a:moveTo>
                <a:lnTo>
                  <a:pt x="3375295" y="0"/>
                </a:lnTo>
                <a:lnTo>
                  <a:pt x="3375295" y="1354318"/>
                </a:lnTo>
                <a:lnTo>
                  <a:pt x="0" y="135431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601255" y="8449183"/>
            <a:ext cx="2329628" cy="2304214"/>
          </a:xfrm>
          <a:custGeom>
            <a:avLst/>
            <a:gdLst/>
            <a:ahLst/>
            <a:cxnLst/>
            <a:rect r="r" b="b" t="t" l="l"/>
            <a:pathLst>
              <a:path h="2304214" w="2329628">
                <a:moveTo>
                  <a:pt x="0" y="0"/>
                </a:moveTo>
                <a:lnTo>
                  <a:pt x="2329628" y="0"/>
                </a:lnTo>
                <a:lnTo>
                  <a:pt x="2329628" y="2304214"/>
                </a:lnTo>
                <a:lnTo>
                  <a:pt x="0" y="230421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6800039" y="929476"/>
            <a:ext cx="2520812" cy="3754258"/>
          </a:xfrm>
          <a:custGeom>
            <a:avLst/>
            <a:gdLst/>
            <a:ahLst/>
            <a:cxnLst/>
            <a:rect r="r" b="b" t="t" l="l"/>
            <a:pathLst>
              <a:path h="3754258" w="2520812">
                <a:moveTo>
                  <a:pt x="0" y="0"/>
                </a:moveTo>
                <a:lnTo>
                  <a:pt x="2520812" y="0"/>
                </a:lnTo>
                <a:lnTo>
                  <a:pt x="2520812" y="3754258"/>
                </a:lnTo>
                <a:lnTo>
                  <a:pt x="0" y="375425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0">
            <a:off x="14940194" y="-1604172"/>
            <a:ext cx="3651751" cy="3479123"/>
          </a:xfrm>
          <a:custGeom>
            <a:avLst/>
            <a:gdLst/>
            <a:ahLst/>
            <a:cxnLst/>
            <a:rect r="r" b="b" t="t" l="l"/>
            <a:pathLst>
              <a:path h="3479123" w="3651751">
                <a:moveTo>
                  <a:pt x="0" y="0"/>
                </a:moveTo>
                <a:lnTo>
                  <a:pt x="3651750" y="0"/>
                </a:lnTo>
                <a:lnTo>
                  <a:pt x="3651750" y="3479122"/>
                </a:lnTo>
                <a:lnTo>
                  <a:pt x="0" y="34791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8" id="8"/>
          <p:cNvSpPr/>
          <p:nvPr/>
        </p:nvSpPr>
        <p:spPr>
          <a:xfrm flipH="false" flipV="false" rot="0">
            <a:off x="-348932" y="5395619"/>
            <a:ext cx="988244" cy="3053564"/>
          </a:xfrm>
          <a:custGeom>
            <a:avLst/>
            <a:gdLst/>
            <a:ahLst/>
            <a:cxnLst/>
            <a:rect r="r" b="b" t="t" l="l"/>
            <a:pathLst>
              <a:path h="3053564" w="988244">
                <a:moveTo>
                  <a:pt x="0" y="0"/>
                </a:moveTo>
                <a:lnTo>
                  <a:pt x="988244" y="0"/>
                </a:lnTo>
                <a:lnTo>
                  <a:pt x="988244" y="3053564"/>
                </a:lnTo>
                <a:lnTo>
                  <a:pt x="0" y="305356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9" id="9"/>
          <p:cNvSpPr/>
          <p:nvPr/>
        </p:nvSpPr>
        <p:spPr>
          <a:xfrm flipH="false" flipV="false" rot="0">
            <a:off x="4978514" y="8977148"/>
            <a:ext cx="3290500" cy="3552497"/>
          </a:xfrm>
          <a:custGeom>
            <a:avLst/>
            <a:gdLst/>
            <a:ahLst/>
            <a:cxnLst/>
            <a:rect r="r" b="b" t="t" l="l"/>
            <a:pathLst>
              <a:path h="3552497" w="3290500">
                <a:moveTo>
                  <a:pt x="0" y="0"/>
                </a:moveTo>
                <a:lnTo>
                  <a:pt x="3290500" y="0"/>
                </a:lnTo>
                <a:lnTo>
                  <a:pt x="3290500" y="3552497"/>
                </a:lnTo>
                <a:lnTo>
                  <a:pt x="0" y="3552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0" id="10"/>
          <p:cNvSpPr/>
          <p:nvPr/>
        </p:nvSpPr>
        <p:spPr>
          <a:xfrm flipH="false" flipV="false" rot="0">
            <a:off x="9564414" y="9258300"/>
            <a:ext cx="4740262" cy="1965054"/>
          </a:xfrm>
          <a:custGeom>
            <a:avLst/>
            <a:gdLst/>
            <a:ahLst/>
            <a:cxnLst/>
            <a:rect r="r" b="b" t="t" l="l"/>
            <a:pathLst>
              <a:path h="1965054" w="4740262">
                <a:moveTo>
                  <a:pt x="0" y="0"/>
                </a:moveTo>
                <a:lnTo>
                  <a:pt x="4740262" y="0"/>
                </a:lnTo>
                <a:lnTo>
                  <a:pt x="4740262" y="1965054"/>
                </a:lnTo>
                <a:lnTo>
                  <a:pt x="0" y="196505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1" id="11"/>
          <p:cNvSpPr/>
          <p:nvPr/>
        </p:nvSpPr>
        <p:spPr>
          <a:xfrm flipH="false" flipV="false" rot="0">
            <a:off x="4972572" y="-949396"/>
            <a:ext cx="5042144" cy="2090198"/>
          </a:xfrm>
          <a:custGeom>
            <a:avLst/>
            <a:gdLst/>
            <a:ahLst/>
            <a:cxnLst/>
            <a:rect r="r" b="b" t="t" l="l"/>
            <a:pathLst>
              <a:path h="2090198" w="5042144">
                <a:moveTo>
                  <a:pt x="0" y="0"/>
                </a:moveTo>
                <a:lnTo>
                  <a:pt x="5042144" y="0"/>
                </a:lnTo>
                <a:lnTo>
                  <a:pt x="5042144" y="2090198"/>
                </a:lnTo>
                <a:lnTo>
                  <a:pt x="0" y="2090198"/>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2" id="12"/>
          <p:cNvSpPr/>
          <p:nvPr/>
        </p:nvSpPr>
        <p:spPr>
          <a:xfrm flipH="false" flipV="false" rot="0">
            <a:off x="11395079" y="-2411695"/>
            <a:ext cx="3290500" cy="3552497"/>
          </a:xfrm>
          <a:custGeom>
            <a:avLst/>
            <a:gdLst/>
            <a:ahLst/>
            <a:cxnLst/>
            <a:rect r="r" b="b" t="t" l="l"/>
            <a:pathLst>
              <a:path h="3552497" w="3290500">
                <a:moveTo>
                  <a:pt x="0" y="0"/>
                </a:moveTo>
                <a:lnTo>
                  <a:pt x="3290500" y="0"/>
                </a:lnTo>
                <a:lnTo>
                  <a:pt x="3290500" y="3552497"/>
                </a:lnTo>
                <a:lnTo>
                  <a:pt x="0" y="355249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3" id="13"/>
          <p:cNvSpPr/>
          <p:nvPr/>
        </p:nvSpPr>
        <p:spPr>
          <a:xfrm flipH="false" flipV="false" rot="0">
            <a:off x="17259300" y="5395619"/>
            <a:ext cx="3307270" cy="4114800"/>
          </a:xfrm>
          <a:custGeom>
            <a:avLst/>
            <a:gdLst/>
            <a:ahLst/>
            <a:cxnLst/>
            <a:rect r="r" b="b" t="t" l="l"/>
            <a:pathLst>
              <a:path h="4114800" w="3307270">
                <a:moveTo>
                  <a:pt x="0" y="0"/>
                </a:moveTo>
                <a:lnTo>
                  <a:pt x="3307270" y="0"/>
                </a:lnTo>
                <a:lnTo>
                  <a:pt x="3307270" y="4114800"/>
                </a:lnTo>
                <a:lnTo>
                  <a:pt x="0" y="41148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14" id="14"/>
          <p:cNvSpPr/>
          <p:nvPr/>
        </p:nvSpPr>
        <p:spPr>
          <a:xfrm flipH="false" flipV="false" rot="0">
            <a:off x="-1224427" y="1874950"/>
            <a:ext cx="2448853" cy="2889502"/>
          </a:xfrm>
          <a:custGeom>
            <a:avLst/>
            <a:gdLst/>
            <a:ahLst/>
            <a:cxnLst/>
            <a:rect r="r" b="b" t="t" l="l"/>
            <a:pathLst>
              <a:path h="2889502" w="2448853">
                <a:moveTo>
                  <a:pt x="0" y="0"/>
                </a:moveTo>
                <a:lnTo>
                  <a:pt x="2448854" y="0"/>
                </a:lnTo>
                <a:lnTo>
                  <a:pt x="2448854" y="2889503"/>
                </a:lnTo>
                <a:lnTo>
                  <a:pt x="0" y="2889503"/>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p:spPr>
      </p:sp>
      <p:sp>
        <p:nvSpPr>
          <p:cNvPr name="TextBox 15" id="15"/>
          <p:cNvSpPr txBox="true"/>
          <p:nvPr/>
        </p:nvSpPr>
        <p:spPr>
          <a:xfrm rot="0">
            <a:off x="3177108" y="4051380"/>
            <a:ext cx="11933784" cy="2041364"/>
          </a:xfrm>
          <a:prstGeom prst="rect">
            <a:avLst/>
          </a:prstGeom>
        </p:spPr>
        <p:txBody>
          <a:bodyPr anchor="t" rtlCol="false" tIns="0" lIns="0" bIns="0" rIns="0">
            <a:spAutoFit/>
          </a:bodyPr>
          <a:lstStyle/>
          <a:p>
            <a:pPr algn="ctr">
              <a:lnSpc>
                <a:spcPts val="13982"/>
              </a:lnSpc>
            </a:pPr>
            <a:r>
              <a:rPr lang="en-US" b="true" sz="12484">
                <a:solidFill>
                  <a:srgbClr val="FFFFFF"/>
                </a:solidFill>
                <a:latin typeface="Times New Roman MT Bold"/>
                <a:ea typeface="Times New Roman MT Bold"/>
                <a:cs typeface="Times New Roman MT Bold"/>
                <a:sym typeface="Times New Roman MT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grpSp>
        <p:nvGrpSpPr>
          <p:cNvPr name="Group 3" id="3"/>
          <p:cNvGrpSpPr/>
          <p:nvPr/>
        </p:nvGrpSpPr>
        <p:grpSpPr>
          <a:xfrm rot="0">
            <a:off x="0" y="218683"/>
            <a:ext cx="15440528" cy="810017"/>
            <a:chOff x="0" y="0"/>
            <a:chExt cx="4066641" cy="213338"/>
          </a:xfrm>
        </p:grpSpPr>
        <p:sp>
          <p:nvSpPr>
            <p:cNvPr name="Freeform 4" id="4"/>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5" id="5"/>
            <p:cNvSpPr txBox="true"/>
            <p:nvPr/>
          </p:nvSpPr>
          <p:spPr>
            <a:xfrm>
              <a:off x="0" y="-142875"/>
              <a:ext cx="3952341" cy="356213"/>
            </a:xfrm>
            <a:prstGeom prst="rect">
              <a:avLst/>
            </a:prstGeom>
          </p:spPr>
          <p:txBody>
            <a:bodyPr anchor="ctr" rtlCol="false" tIns="50800" lIns="50800" bIns="50800" rIns="50800"/>
            <a:lstStyle/>
            <a:p>
              <a:pPr algn="l" marL="777230" indent="-388615" lvl="1">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Introduction</a:t>
              </a:r>
            </a:p>
          </p:txBody>
        </p:sp>
      </p:grpSp>
      <p:grpSp>
        <p:nvGrpSpPr>
          <p:cNvPr name="Group 6" id="6"/>
          <p:cNvGrpSpPr/>
          <p:nvPr/>
        </p:nvGrpSpPr>
        <p:grpSpPr>
          <a:xfrm rot="0">
            <a:off x="-216316" y="9258300"/>
            <a:ext cx="17801437" cy="596363"/>
            <a:chOff x="0" y="0"/>
            <a:chExt cx="4688444" cy="157067"/>
          </a:xfrm>
        </p:grpSpPr>
        <p:sp>
          <p:nvSpPr>
            <p:cNvPr name="Freeform 7" id="7"/>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8" id="8"/>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
        <p:nvSpPr>
          <p:cNvPr name="Freeform 9" id="9"/>
          <p:cNvSpPr/>
          <p:nvPr/>
        </p:nvSpPr>
        <p:spPr>
          <a:xfrm flipH="false" flipV="false" rot="0">
            <a:off x="11013994" y="2317432"/>
            <a:ext cx="5917138" cy="4457289"/>
          </a:xfrm>
          <a:custGeom>
            <a:avLst/>
            <a:gdLst/>
            <a:ahLst/>
            <a:cxnLst/>
            <a:rect r="r" b="b" t="t" l="l"/>
            <a:pathLst>
              <a:path h="4457289" w="5917138">
                <a:moveTo>
                  <a:pt x="0" y="0"/>
                </a:moveTo>
                <a:lnTo>
                  <a:pt x="5917138" y="0"/>
                </a:lnTo>
                <a:lnTo>
                  <a:pt x="5917138" y="4457289"/>
                </a:lnTo>
                <a:lnTo>
                  <a:pt x="0" y="4457289"/>
                </a:lnTo>
                <a:lnTo>
                  <a:pt x="0" y="0"/>
                </a:lnTo>
                <a:close/>
              </a:path>
            </a:pathLst>
          </a:custGeom>
          <a:blipFill>
            <a:blip r:embed="rId3"/>
            <a:stretch>
              <a:fillRect l="0" t="0" r="0" b="0"/>
            </a:stretch>
          </a:blipFill>
        </p:spPr>
      </p:sp>
      <p:sp>
        <p:nvSpPr>
          <p:cNvPr name="TextBox 10" id="10"/>
          <p:cNvSpPr txBox="true"/>
          <p:nvPr/>
        </p:nvSpPr>
        <p:spPr>
          <a:xfrm rot="0">
            <a:off x="0" y="2193607"/>
            <a:ext cx="9144000" cy="8048625"/>
          </a:xfrm>
          <a:prstGeom prst="rect">
            <a:avLst/>
          </a:prstGeom>
        </p:spPr>
        <p:txBody>
          <a:bodyPr anchor="t" rtlCol="false" tIns="0" lIns="0" bIns="0" rIns="0">
            <a:spAutoFit/>
          </a:bodyPr>
          <a:lstStyle/>
          <a:p>
            <a:pPr algn="ctr"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Wound segmentation is the process of automatically identifying and outlining wounds in medical images. </a:t>
            </a:r>
          </a:p>
          <a:p>
            <a:pPr algn="ctr">
              <a:lnSpc>
                <a:spcPts val="4200"/>
              </a:lnSpc>
            </a:pPr>
          </a:p>
          <a:p>
            <a:pPr algn="ctr"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Nearly 1 billion people suffer from acute and chronic wounds worldwide.</a:t>
            </a:r>
          </a:p>
          <a:p>
            <a:pPr algn="ctr">
              <a:lnSpc>
                <a:spcPts val="4200"/>
              </a:lnSpc>
            </a:pPr>
          </a:p>
          <a:p>
            <a:pPr algn="ctr"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Acute wounds heal predictably, whereas chronic wounds (e.g., diabetic foot ulcers, leg ulcers, pressure ulcers) take much time to heal.</a:t>
            </a:r>
          </a:p>
          <a:p>
            <a:pPr algn="ctr">
              <a:lnSpc>
                <a:spcPts val="4200"/>
              </a:lnSpc>
            </a:pPr>
          </a:p>
          <a:p>
            <a:pPr algn="ctr"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Wound segmentation is crucial for accurately measuring and tracking healing progress</a:t>
            </a:r>
          </a:p>
          <a:p>
            <a:pPr algn="ctr">
              <a:lnSpc>
                <a:spcPts val="4200"/>
              </a:lnSpc>
            </a:pPr>
          </a:p>
          <a:p>
            <a:pPr algn="ctr">
              <a:lnSpc>
                <a:spcPts val="4200"/>
              </a:lnSpc>
            </a:pPr>
          </a:p>
          <a:p>
            <a:pPr algn="ctr">
              <a:lnSpc>
                <a:spcPts val="4200"/>
              </a:lnSpc>
            </a:pPr>
          </a:p>
        </p:txBody>
      </p:sp>
      <p:sp>
        <p:nvSpPr>
          <p:cNvPr name="TextBox 11" id="11"/>
          <p:cNvSpPr txBox="true"/>
          <p:nvPr/>
        </p:nvSpPr>
        <p:spPr>
          <a:xfrm rot="0">
            <a:off x="13496194" y="6920080"/>
            <a:ext cx="476369" cy="689611"/>
          </a:xfrm>
          <a:prstGeom prst="rect">
            <a:avLst/>
          </a:prstGeom>
        </p:spPr>
        <p:txBody>
          <a:bodyPr anchor="t" rtlCol="false" tIns="0" lIns="0" bIns="0" rIns="0">
            <a:spAutoFit/>
          </a:bodyPr>
          <a:lstStyle/>
          <a:p>
            <a:pPr algn="ctr">
              <a:lnSpc>
                <a:spcPts val="5039"/>
              </a:lnSpc>
              <a:spcBef>
                <a:spcPct val="0"/>
              </a:spcBef>
            </a:pPr>
            <a:r>
              <a:rPr lang="en-US" b="true" sz="3599">
                <a:solidFill>
                  <a:srgbClr val="FFFFFF"/>
                </a:solidFill>
                <a:latin typeface="Times New Roman MT Bold"/>
                <a:ea typeface="Times New Roman MT Bold"/>
                <a:cs typeface="Times New Roman MT Bold"/>
                <a:sym typeface="Times New Roman MT Bold"/>
              </a:rPr>
              <a:t>[1]</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738100" y="1028700"/>
            <a:ext cx="16811799" cy="7883525"/>
          </a:xfrm>
          <a:prstGeom prst="rect">
            <a:avLst/>
          </a:prstGeom>
        </p:spPr>
        <p:txBody>
          <a:bodyPr anchor="t" rtlCol="false" tIns="0" lIns="0" bIns="0" rIns="0">
            <a:spAutoFit/>
          </a:bodyPr>
          <a:lstStyle/>
          <a:p>
            <a:pPr algn="just">
              <a:lnSpc>
                <a:spcPts val="5599"/>
              </a:lnSpc>
            </a:pPr>
            <a:r>
              <a:rPr lang="en-US" sz="3999" b="true">
                <a:solidFill>
                  <a:srgbClr val="FFFFFF"/>
                </a:solidFill>
                <a:latin typeface="Times New Roman MT Bold"/>
                <a:ea typeface="Times New Roman MT Bold"/>
                <a:cs typeface="Times New Roman MT Bold"/>
                <a:sym typeface="Times New Roman MT Bold"/>
              </a:rPr>
              <a:t>Subjectivity &amp; Inconsistency</a:t>
            </a:r>
          </a:p>
          <a:p>
            <a:pPr algn="just">
              <a:lnSpc>
                <a:spcPts val="4480"/>
              </a:lnSpc>
            </a:pPr>
            <a:r>
              <a:rPr lang="en-US" sz="3200">
                <a:solidFill>
                  <a:srgbClr val="FFFFFF"/>
                </a:solidFill>
                <a:latin typeface="Times New Roman MT"/>
                <a:ea typeface="Times New Roman MT"/>
                <a:cs typeface="Times New Roman MT"/>
                <a:sym typeface="Times New Roman MT"/>
              </a:rPr>
              <a:t>Manual methods depend on the clinician’s expertise, leading to variability in measurements between different healthcare providers. The lack of a standardized approach increases the risk of inconsistent wound assessments over time.</a:t>
            </a:r>
          </a:p>
          <a:p>
            <a:pPr algn="just">
              <a:lnSpc>
                <a:spcPts val="5599"/>
              </a:lnSpc>
            </a:pPr>
          </a:p>
          <a:p>
            <a:pPr algn="just">
              <a:lnSpc>
                <a:spcPts val="5599"/>
              </a:lnSpc>
            </a:pPr>
            <a:r>
              <a:rPr lang="en-US" sz="3999" b="true">
                <a:solidFill>
                  <a:srgbClr val="FFFFFF"/>
                </a:solidFill>
                <a:latin typeface="Times New Roman MT Bold"/>
                <a:ea typeface="Times New Roman MT Bold"/>
                <a:cs typeface="Times New Roman MT Bold"/>
                <a:sym typeface="Times New Roman MT Bold"/>
              </a:rPr>
              <a:t>Time-Consuming &amp; Labor-Intensive</a:t>
            </a:r>
          </a:p>
          <a:p>
            <a:pPr algn="just">
              <a:lnSpc>
                <a:spcPts val="4479"/>
              </a:lnSpc>
            </a:pPr>
            <a:r>
              <a:rPr lang="en-US" sz="3199">
                <a:solidFill>
                  <a:srgbClr val="FFFFFF"/>
                </a:solidFill>
                <a:latin typeface="Times New Roman MT"/>
                <a:ea typeface="Times New Roman MT"/>
                <a:cs typeface="Times New Roman MT"/>
                <a:sym typeface="Times New Roman MT"/>
              </a:rPr>
              <a:t>Measuring wound dimensions using rulers or tracing outlines requires significant time and effort.</a:t>
            </a:r>
          </a:p>
          <a:p>
            <a:pPr algn="just">
              <a:lnSpc>
                <a:spcPts val="4479"/>
              </a:lnSpc>
            </a:pPr>
            <a:r>
              <a:rPr lang="en-US" sz="3199">
                <a:solidFill>
                  <a:srgbClr val="FFFFFF"/>
                </a:solidFill>
                <a:latin typeface="Times New Roman MT"/>
                <a:ea typeface="Times New Roman MT"/>
                <a:cs typeface="Times New Roman MT"/>
                <a:sym typeface="Times New Roman MT"/>
              </a:rPr>
              <a:t>Clinicians must document findings manually, adding to their workload and administrative burden.</a:t>
            </a:r>
          </a:p>
          <a:p>
            <a:pPr algn="just">
              <a:lnSpc>
                <a:spcPts val="4479"/>
              </a:lnSpc>
            </a:pPr>
          </a:p>
          <a:p>
            <a:pPr algn="just">
              <a:lnSpc>
                <a:spcPts val="5599"/>
              </a:lnSpc>
            </a:pPr>
            <a:r>
              <a:rPr lang="en-US" sz="3999" b="true">
                <a:solidFill>
                  <a:srgbClr val="FFFFFF"/>
                </a:solidFill>
                <a:latin typeface="Times New Roman MT Bold"/>
                <a:ea typeface="Times New Roman MT Bold"/>
                <a:cs typeface="Times New Roman MT Bold"/>
                <a:sym typeface="Times New Roman MT Bold"/>
              </a:rPr>
              <a:t>Prone to Human Error</a:t>
            </a:r>
          </a:p>
          <a:p>
            <a:pPr algn="just">
              <a:lnSpc>
                <a:spcPts val="4200"/>
              </a:lnSpc>
              <a:spcBef>
                <a:spcPct val="0"/>
              </a:spcBef>
            </a:pPr>
            <a:r>
              <a:rPr lang="en-US" sz="3000">
                <a:solidFill>
                  <a:srgbClr val="FFFFFF"/>
                </a:solidFill>
                <a:latin typeface="Times New Roman MT"/>
                <a:ea typeface="Times New Roman MT"/>
                <a:cs typeface="Times New Roman MT"/>
                <a:sym typeface="Times New Roman MT"/>
              </a:rPr>
              <a:t>Estimating wound size by manual tracing can lead to imprecise measurements due to irregular wound shapes.</a:t>
            </a:r>
          </a:p>
        </p:txBody>
      </p:sp>
      <p:grpSp>
        <p:nvGrpSpPr>
          <p:cNvPr name="Group 4" id="4"/>
          <p:cNvGrpSpPr/>
          <p:nvPr/>
        </p:nvGrpSpPr>
        <p:grpSpPr>
          <a:xfrm rot="0">
            <a:off x="0" y="218683"/>
            <a:ext cx="15440528" cy="810017"/>
            <a:chOff x="0" y="0"/>
            <a:chExt cx="4066641" cy="213338"/>
          </a:xfrm>
        </p:grpSpPr>
        <p:sp>
          <p:nvSpPr>
            <p:cNvPr name="Freeform 5" id="5"/>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6" id="6"/>
            <p:cNvSpPr txBox="true"/>
            <p:nvPr/>
          </p:nvSpPr>
          <p:spPr>
            <a:xfrm>
              <a:off x="0" y="-142875"/>
              <a:ext cx="3952341" cy="356213"/>
            </a:xfrm>
            <a:prstGeom prst="rect">
              <a:avLst/>
            </a:prstGeom>
          </p:spPr>
          <p:txBody>
            <a:bodyPr anchor="ctr" rtlCol="false" tIns="50800" lIns="50800" bIns="50800" rIns="50800"/>
            <a:lstStyle/>
            <a:p>
              <a:pPr algn="l" marL="777230" indent="-388615" lvl="1">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Drawbacks Of Traditional Approaches</a:t>
              </a:r>
            </a:p>
          </p:txBody>
        </p:sp>
      </p:grpSp>
      <p:grpSp>
        <p:nvGrpSpPr>
          <p:cNvPr name="Group 7" id="7"/>
          <p:cNvGrpSpPr/>
          <p:nvPr/>
        </p:nvGrpSpPr>
        <p:grpSpPr>
          <a:xfrm rot="0">
            <a:off x="-216316" y="9258300"/>
            <a:ext cx="17801437" cy="596363"/>
            <a:chOff x="0" y="0"/>
            <a:chExt cx="4688444" cy="157067"/>
          </a:xfrm>
        </p:grpSpPr>
        <p:sp>
          <p:nvSpPr>
            <p:cNvPr name="Freeform 8" id="8"/>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9" id="9"/>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738100" y="3210075"/>
            <a:ext cx="16811799" cy="3575051"/>
          </a:xfrm>
          <a:prstGeom prst="rect">
            <a:avLst/>
          </a:prstGeom>
        </p:spPr>
        <p:txBody>
          <a:bodyPr anchor="t" rtlCol="false" tIns="0" lIns="0" bIns="0" rIns="0">
            <a:spAutoFit/>
          </a:bodyPr>
          <a:lstStyle/>
          <a:p>
            <a:pPr algn="just">
              <a:lnSpc>
                <a:spcPts val="5599"/>
              </a:lnSpc>
              <a:spcBef>
                <a:spcPct val="0"/>
              </a:spcBef>
            </a:pPr>
            <a:r>
              <a:rPr lang="en-US" sz="3999">
                <a:solidFill>
                  <a:srgbClr val="FFFFFF"/>
                </a:solidFill>
                <a:latin typeface="Times New Roman MT"/>
                <a:ea typeface="Times New Roman MT"/>
                <a:cs typeface="Times New Roman MT"/>
                <a:sym typeface="Times New Roman MT"/>
              </a:rPr>
              <a:t>This project aims to develop an automated deep learning model that accurately segments wound areas from medical images. The model will be designed to handle the challenges of variable wound appearance and limited annotated data, ultimately supporting improved wound monitoring and management.</a:t>
            </a:r>
          </a:p>
        </p:txBody>
      </p:sp>
      <p:grpSp>
        <p:nvGrpSpPr>
          <p:cNvPr name="Group 4" id="4"/>
          <p:cNvGrpSpPr/>
          <p:nvPr/>
        </p:nvGrpSpPr>
        <p:grpSpPr>
          <a:xfrm rot="0">
            <a:off x="0" y="218683"/>
            <a:ext cx="15440528" cy="810017"/>
            <a:chOff x="0" y="0"/>
            <a:chExt cx="4066641" cy="213338"/>
          </a:xfrm>
        </p:grpSpPr>
        <p:sp>
          <p:nvSpPr>
            <p:cNvPr name="Freeform 5" id="5"/>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6" id="6"/>
            <p:cNvSpPr txBox="true"/>
            <p:nvPr/>
          </p:nvSpPr>
          <p:spPr>
            <a:xfrm>
              <a:off x="0" y="-142875"/>
              <a:ext cx="3952341" cy="356213"/>
            </a:xfrm>
            <a:prstGeom prst="rect">
              <a:avLst/>
            </a:prstGeom>
          </p:spPr>
          <p:txBody>
            <a:bodyPr anchor="ctr" rtlCol="false" tIns="50800" lIns="50800" bIns="50800" rIns="50800"/>
            <a:lstStyle/>
            <a:p>
              <a:pPr algn="l" marL="777230" indent="-388615" lvl="1">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Problem Statement</a:t>
              </a:r>
            </a:p>
          </p:txBody>
        </p:sp>
      </p:grpSp>
      <p:grpSp>
        <p:nvGrpSpPr>
          <p:cNvPr name="Group 7" id="7"/>
          <p:cNvGrpSpPr/>
          <p:nvPr/>
        </p:nvGrpSpPr>
        <p:grpSpPr>
          <a:xfrm rot="0">
            <a:off x="-216316" y="9258300"/>
            <a:ext cx="17801437" cy="596363"/>
            <a:chOff x="0" y="0"/>
            <a:chExt cx="4688444" cy="157067"/>
          </a:xfrm>
        </p:grpSpPr>
        <p:sp>
          <p:nvSpPr>
            <p:cNvPr name="Freeform 8" id="8"/>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9" id="9"/>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297553" y="904875"/>
            <a:ext cx="17990447" cy="11617960"/>
          </a:xfrm>
          <a:prstGeom prst="rect">
            <a:avLst/>
          </a:prstGeom>
        </p:spPr>
        <p:txBody>
          <a:bodyPr anchor="t" rtlCol="false" tIns="0" lIns="0" bIns="0" rIns="0">
            <a:spAutoFit/>
          </a:bodyPr>
          <a:lstStyle/>
          <a:p>
            <a:pPr algn="just">
              <a:lnSpc>
                <a:spcPts val="4479"/>
              </a:lnSpc>
            </a:pPr>
          </a:p>
          <a:p>
            <a:pPr algn="just" marL="863599" indent="-431800" lvl="1">
              <a:lnSpc>
                <a:spcPts val="5599"/>
              </a:lnSpc>
              <a:buAutoNum type="arabicPeriod" startAt="1"/>
            </a:pPr>
            <a:r>
              <a:rPr lang="en-US" sz="3999">
                <a:solidFill>
                  <a:srgbClr val="FFFFFF"/>
                </a:solidFill>
                <a:latin typeface="Times New Roman MT"/>
                <a:ea typeface="Times New Roman MT"/>
                <a:cs typeface="Times New Roman MT"/>
                <a:sym typeface="Times New Roman MT"/>
              </a:rPr>
              <a:t> </a:t>
            </a:r>
            <a:r>
              <a:rPr lang="en-US" sz="3999">
                <a:solidFill>
                  <a:srgbClr val="FFFFFF"/>
                </a:solidFill>
                <a:latin typeface="Times New Roman MT"/>
                <a:ea typeface="Times New Roman MT"/>
                <a:cs typeface="Times New Roman MT"/>
                <a:sym typeface="Times New Roman MT"/>
              </a:rPr>
              <a:t>Automatic Foot Ulcer Segmentation Using an Ensemble of Convolutional Neural Networks [2]</a:t>
            </a: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The authors propose an ensemble segmentation framework that combines two encoder–decoder CNNs—LinkNet with an EfficientNet‑B1 encoder and U‑Net with an EfficientNet‑B2 encoder—leveraging their complementary strengths. Both networks are first pre‑trained on the smaller Medetec wound dataset and then fine‑tuned on the target data. To maximize performance, the training employs five‑fold cross‑validation, and inference incorporates test‑time augmentations (rotations and flips) with simple averaging of the predicted probability maps.</a:t>
            </a:r>
          </a:p>
          <a:p>
            <a:pPr algn="just">
              <a:lnSpc>
                <a:spcPts val="4200"/>
              </a:lnSpc>
            </a:pP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E</a:t>
            </a:r>
            <a:r>
              <a:rPr lang="en-US" sz="3000">
                <a:solidFill>
                  <a:srgbClr val="FFFFFF"/>
                </a:solidFill>
                <a:latin typeface="Times New Roman MT"/>
                <a:ea typeface="Times New Roman MT"/>
                <a:cs typeface="Times New Roman MT"/>
                <a:sym typeface="Times New Roman MT"/>
              </a:rPr>
              <a:t>valuated on Medetec (152 images), the Chronic Wound dataset (1010 images: 810 train/200 test), and the FUSeg Challenge dataset (1210 images: 200 private test), this ensemble attains on Chronic Wound a Dice of 92.07 %, IoU of 85.51 %, precision of 92.68 %, and recall of 91.80 %, and ranks first in MICCAI 2021 FUSeg with a Dice of 88.80 %, precision of 91.55 %, and recall of 86.22 %.</a:t>
            </a:r>
          </a:p>
          <a:p>
            <a:pPr algn="just">
              <a:lnSpc>
                <a:spcPts val="4200"/>
              </a:lnSpc>
            </a:pPr>
          </a:p>
          <a:p>
            <a:pPr algn="just">
              <a:lnSpc>
                <a:spcPts val="4200"/>
              </a:lnSpc>
            </a:pPr>
          </a:p>
          <a:p>
            <a:pPr algn="just">
              <a:lnSpc>
                <a:spcPts val="4200"/>
              </a:lnSpc>
            </a:pPr>
          </a:p>
          <a:p>
            <a:pPr algn="just">
              <a:lnSpc>
                <a:spcPts val="4200"/>
              </a:lnSpc>
            </a:pPr>
          </a:p>
          <a:p>
            <a:pPr algn="just">
              <a:lnSpc>
                <a:spcPts val="4200"/>
              </a:lnSpc>
            </a:pPr>
          </a:p>
          <a:p>
            <a:pPr algn="just" marL="1295400" indent="-431800" lvl="2">
              <a:lnSpc>
                <a:spcPts val="4200"/>
              </a:lnSpc>
              <a:buFont typeface="Arial"/>
              <a:buChar char="⚬"/>
            </a:pPr>
          </a:p>
          <a:p>
            <a:pPr algn="just">
              <a:lnSpc>
                <a:spcPts val="4200"/>
              </a:lnSpc>
              <a:spcBef>
                <a:spcPct val="0"/>
              </a:spcBef>
            </a:pPr>
          </a:p>
        </p:txBody>
      </p:sp>
      <p:grpSp>
        <p:nvGrpSpPr>
          <p:cNvPr name="Group 4" id="4"/>
          <p:cNvGrpSpPr/>
          <p:nvPr/>
        </p:nvGrpSpPr>
        <p:grpSpPr>
          <a:xfrm rot="0">
            <a:off x="0" y="218683"/>
            <a:ext cx="15440528" cy="810017"/>
            <a:chOff x="0" y="0"/>
            <a:chExt cx="4066641" cy="213338"/>
          </a:xfrm>
        </p:grpSpPr>
        <p:sp>
          <p:nvSpPr>
            <p:cNvPr name="Freeform 5" id="5"/>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6" id="6"/>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Literature Review</a:t>
              </a:r>
            </a:p>
          </p:txBody>
        </p:sp>
      </p:grpSp>
      <p:grpSp>
        <p:nvGrpSpPr>
          <p:cNvPr name="Group 7" id="7"/>
          <p:cNvGrpSpPr/>
          <p:nvPr/>
        </p:nvGrpSpPr>
        <p:grpSpPr>
          <a:xfrm rot="0">
            <a:off x="-216316" y="9258300"/>
            <a:ext cx="17801437" cy="596363"/>
            <a:chOff x="0" y="0"/>
            <a:chExt cx="4688444" cy="157067"/>
          </a:xfrm>
        </p:grpSpPr>
        <p:sp>
          <p:nvSpPr>
            <p:cNvPr name="Freeform 8" id="8"/>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9" id="9"/>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297553" y="904875"/>
            <a:ext cx="17990447" cy="11446510"/>
          </a:xfrm>
          <a:prstGeom prst="rect">
            <a:avLst/>
          </a:prstGeom>
        </p:spPr>
        <p:txBody>
          <a:bodyPr anchor="t" rtlCol="false" tIns="0" lIns="0" bIns="0" rIns="0">
            <a:spAutoFit/>
          </a:bodyPr>
          <a:lstStyle/>
          <a:p>
            <a:pPr algn="just">
              <a:lnSpc>
                <a:spcPts val="4479"/>
              </a:lnSpc>
            </a:pPr>
          </a:p>
          <a:p>
            <a:pPr algn="just">
              <a:lnSpc>
                <a:spcPts val="5599"/>
              </a:lnSpc>
            </a:pPr>
            <a:r>
              <a:rPr lang="en-US" sz="3999">
                <a:solidFill>
                  <a:srgbClr val="FFFFFF"/>
                </a:solidFill>
                <a:latin typeface="Times New Roman MT"/>
                <a:ea typeface="Times New Roman MT"/>
                <a:cs typeface="Times New Roman MT"/>
                <a:sym typeface="Times New Roman MT"/>
              </a:rPr>
              <a:t>  2. W</a:t>
            </a:r>
            <a:r>
              <a:rPr lang="en-US" sz="3999">
                <a:solidFill>
                  <a:srgbClr val="FFFFFF"/>
                </a:solidFill>
                <a:latin typeface="Times New Roman MT"/>
                <a:ea typeface="Times New Roman MT"/>
                <a:cs typeface="Times New Roman MT"/>
                <a:sym typeface="Times New Roman MT"/>
              </a:rPr>
              <a:t>SNet: Towards An Effective Method for Wound Image Segmentation [3]</a:t>
            </a: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The research paper introduces WSNet, a deep learning framework for wound image segmentation, addressing the scarcity of diverse datasets and robust models in this domain. The model architecture combines global-local processing: a global sub-network (using U-Net, LinkNet, PSPNet, or FPN) processes the full image, while a local sub-network analyzes non-overlapping patches (48×48) to capture fine details. The framework employs wound-domain adaptive pretraining (WDAP) on 125K unlabeled images to enhance feature learning, followed by fine-tuning with data augmentation.</a:t>
            </a:r>
          </a:p>
          <a:p>
            <a:pPr algn="just">
              <a:lnSpc>
                <a:spcPts val="4200"/>
              </a:lnSpc>
            </a:pP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Experiments utilized WoundSeg, a novel dataset of 2,686 annotated images across eight wound types (diabetic, pressure, trauma, etc.), significantly larger and more diverse than existing datasets (AZH Woundcare, Medetec). Results showed a Dice score of 0.847 on WoundSeg, outperforming baseline models and achieving state-of-the-art performance on AZH (Dice: 0.927) and Medetec (Dice: 0.956). The segmentation also improved downstream tasks, reducing wound area/volume prediction errors.</a:t>
            </a:r>
          </a:p>
          <a:p>
            <a:pPr algn="just">
              <a:lnSpc>
                <a:spcPts val="4200"/>
              </a:lnSpc>
            </a:pPr>
          </a:p>
          <a:p>
            <a:pPr algn="just">
              <a:lnSpc>
                <a:spcPts val="4200"/>
              </a:lnSpc>
            </a:pPr>
          </a:p>
          <a:p>
            <a:pPr algn="just">
              <a:lnSpc>
                <a:spcPts val="4200"/>
              </a:lnSpc>
            </a:pPr>
          </a:p>
          <a:p>
            <a:pPr algn="just">
              <a:lnSpc>
                <a:spcPts val="4200"/>
              </a:lnSpc>
            </a:pPr>
          </a:p>
          <a:p>
            <a:pPr algn="just">
              <a:lnSpc>
                <a:spcPts val="4200"/>
              </a:lnSpc>
            </a:pPr>
          </a:p>
          <a:p>
            <a:pPr algn="just" marL="1295400" indent="-431800" lvl="2">
              <a:lnSpc>
                <a:spcPts val="4200"/>
              </a:lnSpc>
              <a:buFont typeface="Arial"/>
              <a:buChar char="⚬"/>
            </a:pPr>
          </a:p>
          <a:p>
            <a:pPr algn="just">
              <a:lnSpc>
                <a:spcPts val="4200"/>
              </a:lnSpc>
              <a:spcBef>
                <a:spcPct val="0"/>
              </a:spcBef>
            </a:pPr>
          </a:p>
        </p:txBody>
      </p:sp>
      <p:grpSp>
        <p:nvGrpSpPr>
          <p:cNvPr name="Group 4" id="4"/>
          <p:cNvGrpSpPr/>
          <p:nvPr/>
        </p:nvGrpSpPr>
        <p:grpSpPr>
          <a:xfrm rot="0">
            <a:off x="0" y="218683"/>
            <a:ext cx="15440528" cy="810017"/>
            <a:chOff x="0" y="0"/>
            <a:chExt cx="4066641" cy="213338"/>
          </a:xfrm>
        </p:grpSpPr>
        <p:sp>
          <p:nvSpPr>
            <p:cNvPr name="Freeform 5" id="5"/>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6" id="6"/>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Literature Review</a:t>
              </a:r>
            </a:p>
          </p:txBody>
        </p:sp>
      </p:grpSp>
      <p:grpSp>
        <p:nvGrpSpPr>
          <p:cNvPr name="Group 7" id="7"/>
          <p:cNvGrpSpPr/>
          <p:nvPr/>
        </p:nvGrpSpPr>
        <p:grpSpPr>
          <a:xfrm rot="0">
            <a:off x="-216316" y="9258300"/>
            <a:ext cx="17801437" cy="596363"/>
            <a:chOff x="0" y="0"/>
            <a:chExt cx="4688444" cy="157067"/>
          </a:xfrm>
        </p:grpSpPr>
        <p:sp>
          <p:nvSpPr>
            <p:cNvPr name="Freeform 8" id="8"/>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9" id="9"/>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149515" y="904875"/>
            <a:ext cx="17969921" cy="11789410"/>
          </a:xfrm>
          <a:prstGeom prst="rect">
            <a:avLst/>
          </a:prstGeom>
        </p:spPr>
        <p:txBody>
          <a:bodyPr anchor="t" rtlCol="false" tIns="0" lIns="0" bIns="0" rIns="0">
            <a:spAutoFit/>
          </a:bodyPr>
          <a:lstStyle/>
          <a:p>
            <a:pPr algn="just">
              <a:lnSpc>
                <a:spcPts val="4479"/>
              </a:lnSpc>
            </a:pPr>
          </a:p>
          <a:p>
            <a:pPr algn="just">
              <a:lnSpc>
                <a:spcPts val="5599"/>
              </a:lnSpc>
            </a:pPr>
            <a:r>
              <a:rPr lang="en-US" sz="3999">
                <a:solidFill>
                  <a:srgbClr val="FFFFFF"/>
                </a:solidFill>
                <a:latin typeface="Times New Roman MT"/>
                <a:ea typeface="Times New Roman MT"/>
                <a:cs typeface="Times New Roman MT"/>
                <a:sym typeface="Times New Roman MT"/>
              </a:rPr>
              <a:t> 3. </a:t>
            </a:r>
            <a:r>
              <a:rPr lang="en-US" sz="3999">
                <a:solidFill>
                  <a:srgbClr val="FFFFFF"/>
                </a:solidFill>
                <a:latin typeface="Times New Roman MT"/>
                <a:ea typeface="Times New Roman MT"/>
                <a:cs typeface="Times New Roman MT"/>
                <a:sym typeface="Times New Roman MT"/>
              </a:rPr>
              <a:t>The </a:t>
            </a:r>
            <a:r>
              <a:rPr lang="en-US" sz="3999">
                <a:solidFill>
                  <a:srgbClr val="FFFFFF"/>
                </a:solidFill>
                <a:latin typeface="Times New Roman MT"/>
                <a:ea typeface="Times New Roman MT"/>
                <a:cs typeface="Times New Roman MT"/>
                <a:sym typeface="Times New Roman MT"/>
              </a:rPr>
              <a:t>Next Chapter in Wound Analysis: Introducing a Hybrid Model for</a:t>
            </a:r>
          </a:p>
          <a:p>
            <a:pPr algn="just">
              <a:lnSpc>
                <a:spcPts val="5599"/>
              </a:lnSpc>
            </a:pPr>
            <a:r>
              <a:rPr lang="en-US" sz="3999">
                <a:solidFill>
                  <a:srgbClr val="FFFFFF"/>
                </a:solidFill>
                <a:latin typeface="Times New Roman MT"/>
                <a:ea typeface="Times New Roman MT"/>
                <a:cs typeface="Times New Roman MT"/>
                <a:sym typeface="Times New Roman MT"/>
              </a:rPr>
              <a:t>Improved Segmentation with the Deep Convolutional Neural Networks [4]</a:t>
            </a:r>
          </a:p>
          <a:p>
            <a:pPr algn="just">
              <a:lnSpc>
                <a:spcPts val="5599"/>
              </a:lnSpc>
            </a:pP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The research paper introduces M-Vgg19-Unet, a hybrid model combining VGG19 as the encoder and U-Net as the decoder, enhanced with skip connections and bilinear upsampling for wound segmentation. The model was trained and tested on an augmented dataset derived from the AZH Wound and Vascular Center’s foot ulcer dataset, expanding 1,109 original images to 16,860 training and 16,278 testing images via techniques like rotation, flipping, and zooming. Results demonstrated superior performance, achieving a Dice score of 92.02%, precision of 95.69%, and recall of 89.10%, outperforming SegNet, MobileNetV2, and standard U-Net. </a:t>
            </a:r>
          </a:p>
          <a:p>
            <a:pPr algn="just">
              <a:lnSpc>
                <a:spcPts val="4200"/>
              </a:lnSpc>
            </a:pP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However, the model’s drawbacks include high computational demands due to over 20 million trainable parameters, leading to longer training times.</a:t>
            </a:r>
          </a:p>
          <a:p>
            <a:pPr algn="just">
              <a:lnSpc>
                <a:spcPts val="4200"/>
              </a:lnSpc>
            </a:pPr>
          </a:p>
          <a:p>
            <a:pPr algn="just">
              <a:lnSpc>
                <a:spcPts val="4200"/>
              </a:lnSpc>
            </a:pPr>
          </a:p>
          <a:p>
            <a:pPr algn="just">
              <a:lnSpc>
                <a:spcPts val="4200"/>
              </a:lnSpc>
            </a:pPr>
          </a:p>
          <a:p>
            <a:pPr algn="just">
              <a:lnSpc>
                <a:spcPts val="4200"/>
              </a:lnSpc>
            </a:pPr>
          </a:p>
          <a:p>
            <a:pPr algn="just">
              <a:lnSpc>
                <a:spcPts val="4200"/>
              </a:lnSpc>
            </a:pPr>
          </a:p>
          <a:p>
            <a:pPr algn="just" marL="1295400" indent="-431800" lvl="2">
              <a:lnSpc>
                <a:spcPts val="4200"/>
              </a:lnSpc>
              <a:buFont typeface="Arial"/>
              <a:buChar char="⚬"/>
            </a:pPr>
          </a:p>
          <a:p>
            <a:pPr algn="just">
              <a:lnSpc>
                <a:spcPts val="4200"/>
              </a:lnSpc>
              <a:spcBef>
                <a:spcPct val="0"/>
              </a:spcBef>
            </a:pPr>
          </a:p>
        </p:txBody>
      </p:sp>
      <p:grpSp>
        <p:nvGrpSpPr>
          <p:cNvPr name="Group 4" id="4"/>
          <p:cNvGrpSpPr/>
          <p:nvPr/>
        </p:nvGrpSpPr>
        <p:grpSpPr>
          <a:xfrm rot="0">
            <a:off x="0" y="218683"/>
            <a:ext cx="15440528" cy="810017"/>
            <a:chOff x="0" y="0"/>
            <a:chExt cx="4066641" cy="213338"/>
          </a:xfrm>
        </p:grpSpPr>
        <p:sp>
          <p:nvSpPr>
            <p:cNvPr name="Freeform 5" id="5"/>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6" id="6"/>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Literature Review</a:t>
              </a:r>
            </a:p>
          </p:txBody>
        </p:sp>
      </p:grpSp>
      <p:grpSp>
        <p:nvGrpSpPr>
          <p:cNvPr name="Group 7" id="7"/>
          <p:cNvGrpSpPr/>
          <p:nvPr/>
        </p:nvGrpSpPr>
        <p:grpSpPr>
          <a:xfrm rot="0">
            <a:off x="-216316" y="9258300"/>
            <a:ext cx="17801437" cy="596363"/>
            <a:chOff x="0" y="0"/>
            <a:chExt cx="4688444" cy="157067"/>
          </a:xfrm>
        </p:grpSpPr>
        <p:sp>
          <p:nvSpPr>
            <p:cNvPr name="Freeform 8" id="8"/>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9" id="9"/>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197140" y="904875"/>
            <a:ext cx="17969921" cy="11256010"/>
          </a:xfrm>
          <a:prstGeom prst="rect">
            <a:avLst/>
          </a:prstGeom>
        </p:spPr>
        <p:txBody>
          <a:bodyPr anchor="t" rtlCol="false" tIns="0" lIns="0" bIns="0" rIns="0">
            <a:spAutoFit/>
          </a:bodyPr>
          <a:lstStyle/>
          <a:p>
            <a:pPr algn="just">
              <a:lnSpc>
                <a:spcPts val="4479"/>
              </a:lnSpc>
            </a:pPr>
          </a:p>
          <a:p>
            <a:pPr algn="just">
              <a:lnSpc>
                <a:spcPts val="5599"/>
              </a:lnSpc>
            </a:pPr>
            <a:r>
              <a:rPr lang="en-US" sz="3999">
                <a:solidFill>
                  <a:srgbClr val="FFFFFF"/>
                </a:solidFill>
                <a:latin typeface="Times New Roman MT"/>
                <a:ea typeface="Times New Roman MT"/>
                <a:cs typeface="Times New Roman MT"/>
                <a:sym typeface="Times New Roman MT"/>
              </a:rPr>
              <a:t> 4. </a:t>
            </a:r>
            <a:r>
              <a:rPr lang="en-US" sz="3999">
                <a:solidFill>
                  <a:srgbClr val="FFFFFF"/>
                </a:solidFill>
                <a:latin typeface="Times New Roman MT"/>
                <a:ea typeface="Times New Roman MT"/>
                <a:cs typeface="Times New Roman MT"/>
                <a:sym typeface="Times New Roman MT"/>
              </a:rPr>
              <a:t>F</a:t>
            </a:r>
            <a:r>
              <a:rPr lang="en-US" sz="3999">
                <a:solidFill>
                  <a:srgbClr val="FFFFFF"/>
                </a:solidFill>
                <a:latin typeface="Times New Roman MT"/>
                <a:ea typeface="Times New Roman MT"/>
                <a:cs typeface="Times New Roman MT"/>
                <a:sym typeface="Times New Roman MT"/>
              </a:rPr>
              <a:t>ully automatic wound segmentation with deep convolutional neural networks[5]</a:t>
            </a:r>
          </a:p>
          <a:p>
            <a:pPr algn="just">
              <a:lnSpc>
                <a:spcPts val="5599"/>
              </a:lnSpc>
            </a:pP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The research paper presents a deep learning approach for fully automatic wound segmentation using a lightweight convolutional neural network based on MobileNetV2 combined with connected component labelling (CCL). Addressing the challenges of manual wound measurement in clinical settings, the authors developed a dataset of 1109 annotated foot ulcer images from 889 patients, validated by wound specialists. The proposed model leverages depth-wise separable convolutions to reduce computational complexity while maintaining accuracy, achieving a Dice coefficient of 90.47% on their dataset and 94.05% on the Medetec dataset. Post-processing with CCL effectively fills holes and removes noise in segmentation masks. Compared to models like VGG16, U-Net, and Mask-RCNN, the MobileNetV2 framework demonstrates superior efficiency with fewer parametersenabling potential deployment on mobile devices for real-time use.</a:t>
            </a:r>
          </a:p>
          <a:p>
            <a:pPr algn="just">
              <a:lnSpc>
                <a:spcPts val="4200"/>
              </a:lnSpc>
            </a:pPr>
          </a:p>
          <a:p>
            <a:pPr algn="just">
              <a:lnSpc>
                <a:spcPts val="4200"/>
              </a:lnSpc>
            </a:pPr>
          </a:p>
          <a:p>
            <a:pPr algn="just">
              <a:lnSpc>
                <a:spcPts val="4200"/>
              </a:lnSpc>
            </a:pPr>
          </a:p>
          <a:p>
            <a:pPr algn="just">
              <a:lnSpc>
                <a:spcPts val="4200"/>
              </a:lnSpc>
            </a:pPr>
          </a:p>
          <a:p>
            <a:pPr algn="just" marL="1295400" indent="-431800" lvl="2">
              <a:lnSpc>
                <a:spcPts val="4200"/>
              </a:lnSpc>
              <a:buFont typeface="Arial"/>
              <a:buChar char="⚬"/>
            </a:pPr>
          </a:p>
          <a:p>
            <a:pPr algn="just">
              <a:lnSpc>
                <a:spcPts val="4200"/>
              </a:lnSpc>
              <a:spcBef>
                <a:spcPct val="0"/>
              </a:spcBef>
            </a:pPr>
          </a:p>
        </p:txBody>
      </p:sp>
      <p:grpSp>
        <p:nvGrpSpPr>
          <p:cNvPr name="Group 4" id="4"/>
          <p:cNvGrpSpPr/>
          <p:nvPr/>
        </p:nvGrpSpPr>
        <p:grpSpPr>
          <a:xfrm rot="0">
            <a:off x="0" y="218683"/>
            <a:ext cx="15440528" cy="810017"/>
            <a:chOff x="0" y="0"/>
            <a:chExt cx="4066641" cy="213338"/>
          </a:xfrm>
        </p:grpSpPr>
        <p:sp>
          <p:nvSpPr>
            <p:cNvPr name="Freeform 5" id="5"/>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6" id="6"/>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Literature Review</a:t>
              </a:r>
            </a:p>
          </p:txBody>
        </p:sp>
      </p:grpSp>
      <p:grpSp>
        <p:nvGrpSpPr>
          <p:cNvPr name="Group 7" id="7"/>
          <p:cNvGrpSpPr/>
          <p:nvPr/>
        </p:nvGrpSpPr>
        <p:grpSpPr>
          <a:xfrm rot="0">
            <a:off x="-216316" y="9258300"/>
            <a:ext cx="17801437" cy="596363"/>
            <a:chOff x="0" y="0"/>
            <a:chExt cx="4688444" cy="157067"/>
          </a:xfrm>
        </p:grpSpPr>
        <p:sp>
          <p:nvSpPr>
            <p:cNvPr name="Freeform 8" id="8"/>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9" id="9"/>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77" r="0" b="-9277"/>
            </a:stretch>
          </a:blipFill>
        </p:spPr>
      </p:sp>
      <p:sp>
        <p:nvSpPr>
          <p:cNvPr name="TextBox 3" id="3"/>
          <p:cNvSpPr txBox="true"/>
          <p:nvPr/>
        </p:nvSpPr>
        <p:spPr>
          <a:xfrm rot="0">
            <a:off x="278503" y="876300"/>
            <a:ext cx="16811799" cy="9112250"/>
          </a:xfrm>
          <a:prstGeom prst="rect">
            <a:avLst/>
          </a:prstGeom>
        </p:spPr>
        <p:txBody>
          <a:bodyPr anchor="t" rtlCol="false" tIns="0" lIns="0" bIns="0" rIns="0">
            <a:spAutoFit/>
          </a:bodyPr>
          <a:lstStyle/>
          <a:p>
            <a:pPr algn="just">
              <a:lnSpc>
                <a:spcPts val="5599"/>
              </a:lnSpc>
            </a:pPr>
          </a:p>
          <a:p>
            <a:pPr algn="just">
              <a:lnSpc>
                <a:spcPts val="5599"/>
              </a:lnSpc>
            </a:pPr>
            <a:r>
              <a:rPr lang="en-US" sz="3999">
                <a:solidFill>
                  <a:srgbClr val="FFFFFF"/>
                </a:solidFill>
                <a:latin typeface="Times New Roman MT"/>
                <a:ea typeface="Times New Roman MT"/>
                <a:cs typeface="Times New Roman MT"/>
                <a:sym typeface="Times New Roman MT"/>
              </a:rPr>
              <a:t>5</a:t>
            </a:r>
            <a:r>
              <a:rPr lang="en-US" sz="3999">
                <a:solidFill>
                  <a:srgbClr val="FFFFFF"/>
                </a:solidFill>
                <a:latin typeface="Times New Roman MT"/>
                <a:ea typeface="Times New Roman MT"/>
                <a:cs typeface="Times New Roman MT"/>
                <a:sym typeface="Times New Roman MT"/>
              </a:rPr>
              <a:t>. Wound Segmentation with U-Net Using a Dual Attention Mechanism and Transfer Learning [6]</a:t>
            </a: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The paper proposes a novel wound segmentation model that integrates a dual attention mechanism into a U-Net framework with a VGG16 backbone. By combining spatial attention gates and squeeze-and-excitation blocks, the model selectively enhances important features for improved segmentation accuracy.</a:t>
            </a:r>
          </a:p>
          <a:p>
            <a:pPr algn="just">
              <a:lnSpc>
                <a:spcPts val="4200"/>
              </a:lnSpc>
            </a:pP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The study used WTS, DFUC, STANDUP, and FuSeg datasets. The model is trained on DFUC but tested on other datasets to ensure model generalizability.</a:t>
            </a:r>
          </a:p>
          <a:p>
            <a:pPr algn="just">
              <a:lnSpc>
                <a:spcPts val="4200"/>
              </a:lnSpc>
            </a:pPr>
          </a:p>
          <a:p>
            <a:pPr algn="just" marL="647700" indent="-323850" lvl="1">
              <a:lnSpc>
                <a:spcPts val="4200"/>
              </a:lnSpc>
              <a:buFont typeface="Arial"/>
              <a:buChar char="•"/>
            </a:pPr>
            <a:r>
              <a:rPr lang="en-US" sz="3000">
                <a:solidFill>
                  <a:srgbClr val="FFFFFF"/>
                </a:solidFill>
                <a:latin typeface="Times New Roman MT"/>
                <a:ea typeface="Times New Roman MT"/>
                <a:cs typeface="Times New Roman MT"/>
                <a:sym typeface="Times New Roman MT"/>
              </a:rPr>
              <a:t>The dice score achieved were 90.2%, 92.9%, 89.6% and 88% on DFUC, STANDUP, FuSeg and WTS respectively. The IOU score achieved were 83.5%, 87.4%, 82.7% and 80.2% on DFUC, STANDUP, FuSeg and WTS respectively.</a:t>
            </a:r>
          </a:p>
          <a:p>
            <a:pPr algn="just">
              <a:lnSpc>
                <a:spcPts val="4200"/>
              </a:lnSpc>
            </a:pPr>
          </a:p>
          <a:p>
            <a:pPr algn="just">
              <a:lnSpc>
                <a:spcPts val="4200"/>
              </a:lnSpc>
              <a:spcBef>
                <a:spcPct val="0"/>
              </a:spcBef>
            </a:pPr>
          </a:p>
        </p:txBody>
      </p:sp>
      <p:grpSp>
        <p:nvGrpSpPr>
          <p:cNvPr name="Group 4" id="4"/>
          <p:cNvGrpSpPr/>
          <p:nvPr/>
        </p:nvGrpSpPr>
        <p:grpSpPr>
          <a:xfrm rot="0">
            <a:off x="0" y="218683"/>
            <a:ext cx="15440528" cy="810017"/>
            <a:chOff x="0" y="0"/>
            <a:chExt cx="4066641" cy="213338"/>
          </a:xfrm>
        </p:grpSpPr>
        <p:sp>
          <p:nvSpPr>
            <p:cNvPr name="Freeform 5" id="5"/>
            <p:cNvSpPr/>
            <p:nvPr/>
          </p:nvSpPr>
          <p:spPr>
            <a:xfrm flipH="false" flipV="false" rot="0">
              <a:off x="0" y="0"/>
              <a:ext cx="4066641" cy="213338"/>
            </a:xfrm>
            <a:custGeom>
              <a:avLst/>
              <a:gdLst/>
              <a:ahLst/>
              <a:cxnLst/>
              <a:rect r="r" b="b" t="t" l="l"/>
              <a:pathLst>
                <a:path h="213338" w="4066641">
                  <a:moveTo>
                    <a:pt x="3863441" y="0"/>
                  </a:moveTo>
                  <a:lnTo>
                    <a:pt x="0" y="0"/>
                  </a:lnTo>
                  <a:lnTo>
                    <a:pt x="0" y="213338"/>
                  </a:lnTo>
                  <a:lnTo>
                    <a:pt x="3863441" y="213338"/>
                  </a:lnTo>
                  <a:lnTo>
                    <a:pt x="4066641" y="106669"/>
                  </a:lnTo>
                  <a:lnTo>
                    <a:pt x="3863441" y="0"/>
                  </a:lnTo>
                  <a:close/>
                </a:path>
              </a:pathLst>
            </a:custGeom>
            <a:solidFill>
              <a:srgbClr val="FFFFFF"/>
            </a:solidFill>
          </p:spPr>
        </p:sp>
        <p:sp>
          <p:nvSpPr>
            <p:cNvPr name="TextBox 6" id="6"/>
            <p:cNvSpPr txBox="true"/>
            <p:nvPr/>
          </p:nvSpPr>
          <p:spPr>
            <a:xfrm>
              <a:off x="0" y="-142875"/>
              <a:ext cx="3952341" cy="356213"/>
            </a:xfrm>
            <a:prstGeom prst="rect">
              <a:avLst/>
            </a:prstGeom>
          </p:spPr>
          <p:txBody>
            <a:bodyPr anchor="ctr" rtlCol="false" tIns="50800" lIns="50800" bIns="50800" rIns="50800"/>
            <a:lstStyle/>
            <a:p>
              <a:pPr algn="l" marL="1554461" indent="-518154" lvl="2">
                <a:lnSpc>
                  <a:spcPts val="5039"/>
                </a:lnSpc>
                <a:buFont typeface="Arial"/>
                <a:buChar char="⚬"/>
              </a:pPr>
              <a:r>
                <a:rPr lang="en-US" b="true" sz="3599">
                  <a:solidFill>
                    <a:srgbClr val="000000"/>
                  </a:solidFill>
                  <a:latin typeface="Times New Roman MT Bold"/>
                  <a:ea typeface="Times New Roman MT Bold"/>
                  <a:cs typeface="Times New Roman MT Bold"/>
                  <a:sym typeface="Times New Roman MT Bold"/>
                </a:rPr>
                <a:t>Literature Review</a:t>
              </a:r>
            </a:p>
          </p:txBody>
        </p:sp>
      </p:grpSp>
      <p:grpSp>
        <p:nvGrpSpPr>
          <p:cNvPr name="Group 7" id="7"/>
          <p:cNvGrpSpPr/>
          <p:nvPr/>
        </p:nvGrpSpPr>
        <p:grpSpPr>
          <a:xfrm rot="0">
            <a:off x="-216316" y="9258300"/>
            <a:ext cx="17801437" cy="596363"/>
            <a:chOff x="0" y="0"/>
            <a:chExt cx="4688444" cy="157067"/>
          </a:xfrm>
        </p:grpSpPr>
        <p:sp>
          <p:nvSpPr>
            <p:cNvPr name="Freeform 8" id="8"/>
            <p:cNvSpPr/>
            <p:nvPr/>
          </p:nvSpPr>
          <p:spPr>
            <a:xfrm flipH="false" flipV="false" rot="0">
              <a:off x="0" y="0"/>
              <a:ext cx="4688444" cy="157067"/>
            </a:xfrm>
            <a:custGeom>
              <a:avLst/>
              <a:gdLst/>
              <a:ahLst/>
              <a:cxnLst/>
              <a:rect r="r" b="b" t="t" l="l"/>
              <a:pathLst>
                <a:path h="157067" w="4688444">
                  <a:moveTo>
                    <a:pt x="22180" y="0"/>
                  </a:moveTo>
                  <a:lnTo>
                    <a:pt x="4666264" y="0"/>
                  </a:lnTo>
                  <a:cubicBezTo>
                    <a:pt x="4678514" y="0"/>
                    <a:pt x="4688444" y="9930"/>
                    <a:pt x="4688444" y="22180"/>
                  </a:cubicBezTo>
                  <a:lnTo>
                    <a:pt x="4688444" y="134887"/>
                  </a:lnTo>
                  <a:cubicBezTo>
                    <a:pt x="4688444" y="140769"/>
                    <a:pt x="4686107" y="146411"/>
                    <a:pt x="4681948" y="150570"/>
                  </a:cubicBezTo>
                  <a:cubicBezTo>
                    <a:pt x="4677788" y="154730"/>
                    <a:pt x="4672147" y="157067"/>
                    <a:pt x="4666264" y="157067"/>
                  </a:cubicBezTo>
                  <a:lnTo>
                    <a:pt x="22180" y="157067"/>
                  </a:lnTo>
                  <a:cubicBezTo>
                    <a:pt x="9930" y="157067"/>
                    <a:pt x="0" y="147137"/>
                    <a:pt x="0" y="134887"/>
                  </a:cubicBezTo>
                  <a:lnTo>
                    <a:pt x="0" y="22180"/>
                  </a:lnTo>
                  <a:cubicBezTo>
                    <a:pt x="0" y="9930"/>
                    <a:pt x="9930" y="0"/>
                    <a:pt x="22180" y="0"/>
                  </a:cubicBezTo>
                  <a:close/>
                </a:path>
              </a:pathLst>
            </a:custGeom>
            <a:solidFill>
              <a:srgbClr val="FFFFFF"/>
            </a:solidFill>
          </p:spPr>
        </p:sp>
        <p:sp>
          <p:nvSpPr>
            <p:cNvPr name="TextBox 9" id="9"/>
            <p:cNvSpPr txBox="true"/>
            <p:nvPr/>
          </p:nvSpPr>
          <p:spPr>
            <a:xfrm>
              <a:off x="0" y="-28575"/>
              <a:ext cx="4688444" cy="185642"/>
            </a:xfrm>
            <a:prstGeom prst="rect">
              <a:avLst/>
            </a:prstGeom>
          </p:spPr>
          <p:txBody>
            <a:bodyPr anchor="ctr" rtlCol="false" tIns="50800" lIns="50800" bIns="50800" rIns="50800"/>
            <a:lstStyle/>
            <a:p>
              <a:pPr algn="l">
                <a:lnSpc>
                  <a:spcPts val="2799"/>
                </a:lnSpc>
              </a:pPr>
              <a:r>
                <a:rPr lang="en-US" sz="2499" b="true">
                  <a:solidFill>
                    <a:srgbClr val="1E1A1B"/>
                  </a:solidFill>
                  <a:latin typeface="Times New Roman MT Bold"/>
                  <a:ea typeface="Times New Roman MT Bold"/>
                  <a:cs typeface="Times New Roman MT Bold"/>
                  <a:sym typeface="Times New Roman MT Bold"/>
                </a:rPr>
                <a:t>   Indian Institute of Information Technology, Pune.                                                                                                                   27-02-2025</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DAGV0k8pDDQ</dc:identifier>
  <dcterms:modified xsi:type="dcterms:W3CDTF">2011-08-01T06:04:30Z</dcterms:modified>
  <cp:revision>1</cp:revision>
  <dc:title>BTP 8th Semester</dc:title>
</cp:coreProperties>
</file>