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5143500"/>
  <p:notesSz cx="6858000" cy="9144000"/>
  <p:embeddedFontLst>
    <p:embeddedFont>
      <p:font typeface="Raleway"/>
      <p:regular r:id="rId22"/>
    </p:embeddedFont>
    <p:embeddedFont>
      <p:font typeface="Lato" panose="020F0502020204030203"/>
      <p:regular r:id="rId23"/>
    </p:embeddedFont>
    <p:embeddedFont>
      <p:font typeface="Raleway Thin"/>
      <p:regular r:id="rId24"/>
      <p:bold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79b7a6a456_0_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9b7a6a456_0_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79b7a6a456_2_1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79b7a6a456_2_1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138"/>
        <p:cNvGrpSpPr/>
        <p:nvPr/>
      </p:nvGrpSpPr>
      <p:grpSpPr>
        <a:xfrm>
          <a:off x="0" y="0"/>
          <a:ext cx="0" cy="0"/>
          <a:chOff x="0" y="0"/>
          <a:chExt cx="0" cy="0"/>
        </a:xfrm>
      </p:grpSpPr>
      <p:sp>
        <p:nvSpPr>
          <p:cNvPr id="139" name="Google Shape;139;g79b7a6a456_2_1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9b7a6a456_2_1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g79b7a6a456_2_1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79b7a6a456_2_1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Google Shape;153;g79b7a6a456_2_1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9b7a6a456_2_1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g79b7a6a456_2_1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79b7a6a456_2_1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g79b7a6a456_0_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79b7a6a456_0_7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d251bb473_0_60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251bb473_0_6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g79b7a6a456_2_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9b7a6a456_2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g79b7a6a456_2_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9b7a6a456_2_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79b7a6a456_2_10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9b7a6a456_2_10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79b7a6a456_2_1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9b7a6a456_2_1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g79b7a6a456_2_1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9b7a6a456_2_1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g79b7a6a456_2_1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9b7a6a456_2_1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79b7a6a456_2_1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9b7a6a456_2_1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1pPr>
            <a:lvl2pPr lvl="1"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2pPr>
            <a:lvl3pPr lvl="2"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3pPr>
            <a:lvl4pPr lvl="3"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4pPr>
            <a:lvl5pPr lvl="4"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5pPr>
            <a:lvl6pPr lvl="5"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6pPr>
            <a:lvl7pPr lvl="6"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7pPr>
            <a:lvl8pPr lvl="7"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8pPr>
            <a:lvl9pPr lvl="8"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9pPr>
          </a:lstStyle>
          <a:p>
            <a:r>
              <a:t>xx%</a:t>
            </a:r>
          </a:p>
        </p:txBody>
      </p:sp>
      <p:sp>
        <p:nvSpPr>
          <p:cNvPr id="64" name="Google Shape;64;p11"/>
          <p:cNvSpPr txBox="1"/>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65" name="Google Shape;65;p11"/>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6" name="Shape 66"/>
        <p:cNvGrpSpPr/>
        <p:nvPr/>
      </p:nvGrpSpPr>
      <p:grpSpPr>
        <a:xfrm>
          <a:off x="0" y="0"/>
          <a:ext cx="0" cy="0"/>
          <a:chOff x="0" y="0"/>
          <a:chExt cx="0" cy="0"/>
        </a:xfrm>
      </p:grpSpPr>
      <p:sp>
        <p:nvSpPr>
          <p:cNvPr id="67" name="Google Shape;67;p12"/>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27" name="Google Shape;27;p4"/>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34" name="Google Shape;34;p5"/>
          <p:cNvSpPr txBox="1"/>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35" name="Google Shape;35;p5"/>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43" name="Google Shape;43;p7"/>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53" name="Google Shape;53;p9"/>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p:txBody>
      </p:sp>
      <p:sp>
        <p:nvSpPr>
          <p:cNvPr id="59" name="Google Shape;59;p10"/>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p:txBody>
      </p:sp>
      <p:sp>
        <p:nvSpPr>
          <p:cNvPr id="7" name="Google Shape;7;p1"/>
          <p:cNvSpPr txBox="1"/>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panose="020F0502020204030203"/>
              <a:buChar char="●"/>
              <a:defRPr sz="1800">
                <a:solidFill>
                  <a:schemeClr val="dk2"/>
                </a:solidFill>
                <a:latin typeface="Lato" panose="020F0502020204030203"/>
                <a:ea typeface="Lato" panose="020F0502020204030203"/>
                <a:cs typeface="Lato" panose="020F0502020204030203"/>
                <a:sym typeface="Lato" panose="020F0502020204030203"/>
              </a:defRPr>
            </a:lvl1pPr>
            <a:lvl2pPr marL="914400" lvl="1"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2pPr>
            <a:lvl3pPr marL="1371600" lvl="2"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3pPr>
            <a:lvl4pPr marL="1828800" lvl="3"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4pPr>
            <a:lvl5pPr marL="2286000" lvl="4"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5pPr>
            <a:lvl6pPr marL="2743200" lvl="5"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6pPr>
            <a:lvl7pPr marL="3200400" lvl="6"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7pPr>
            <a:lvl8pPr marL="3657600" lvl="7"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8pPr>
            <a:lvl9pPr marL="4114800" lvl="8" indent="-317500" rtl="0">
              <a:lnSpc>
                <a:spcPct val="115000"/>
              </a:lnSpc>
              <a:spcBef>
                <a:spcPts val="1600"/>
              </a:spcBef>
              <a:spcAft>
                <a:spcPts val="160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panose="020F0502020204030203"/>
                <a:ea typeface="Lato" panose="020F0502020204030203"/>
                <a:cs typeface="Lato" panose="020F0502020204030203"/>
                <a:sym typeface="Lato" panose="020F0502020204030203"/>
              </a:defRPr>
            </a:lvl1pPr>
            <a:lvl2pPr lvl="1" algn="r" rtl="0">
              <a:buNone/>
              <a:defRPr sz="1000">
                <a:solidFill>
                  <a:schemeClr val="dk2"/>
                </a:solidFill>
                <a:latin typeface="Lato" panose="020F0502020204030203"/>
                <a:ea typeface="Lato" panose="020F0502020204030203"/>
                <a:cs typeface="Lato" panose="020F0502020204030203"/>
                <a:sym typeface="Lato" panose="020F0502020204030203"/>
              </a:defRPr>
            </a:lvl2pPr>
            <a:lvl3pPr lvl="2" algn="r" rtl="0">
              <a:buNone/>
              <a:defRPr sz="1000">
                <a:solidFill>
                  <a:schemeClr val="dk2"/>
                </a:solidFill>
                <a:latin typeface="Lato" panose="020F0502020204030203"/>
                <a:ea typeface="Lato" panose="020F0502020204030203"/>
                <a:cs typeface="Lato" panose="020F0502020204030203"/>
                <a:sym typeface="Lato" panose="020F0502020204030203"/>
              </a:defRPr>
            </a:lvl3pPr>
            <a:lvl4pPr lvl="3" algn="r" rtl="0">
              <a:buNone/>
              <a:defRPr sz="1000">
                <a:solidFill>
                  <a:schemeClr val="dk2"/>
                </a:solidFill>
                <a:latin typeface="Lato" panose="020F0502020204030203"/>
                <a:ea typeface="Lato" panose="020F0502020204030203"/>
                <a:cs typeface="Lato" panose="020F0502020204030203"/>
                <a:sym typeface="Lato" panose="020F0502020204030203"/>
              </a:defRPr>
            </a:lvl4pPr>
            <a:lvl5pPr lvl="4" algn="r" rtl="0">
              <a:buNone/>
              <a:defRPr sz="1000">
                <a:solidFill>
                  <a:schemeClr val="dk2"/>
                </a:solidFill>
                <a:latin typeface="Lato" panose="020F0502020204030203"/>
                <a:ea typeface="Lato" panose="020F0502020204030203"/>
                <a:cs typeface="Lato" panose="020F0502020204030203"/>
                <a:sym typeface="Lato" panose="020F0502020204030203"/>
              </a:defRPr>
            </a:lvl5pPr>
            <a:lvl6pPr lvl="5" algn="r" rtl="0">
              <a:buNone/>
              <a:defRPr sz="1000">
                <a:solidFill>
                  <a:schemeClr val="dk2"/>
                </a:solidFill>
                <a:latin typeface="Lato" panose="020F0502020204030203"/>
                <a:ea typeface="Lato" panose="020F0502020204030203"/>
                <a:cs typeface="Lato" panose="020F0502020204030203"/>
                <a:sym typeface="Lato" panose="020F0502020204030203"/>
              </a:defRPr>
            </a:lvl6pPr>
            <a:lvl7pPr lvl="6" algn="r" rtl="0">
              <a:buNone/>
              <a:defRPr sz="1000">
                <a:solidFill>
                  <a:schemeClr val="dk2"/>
                </a:solidFill>
                <a:latin typeface="Lato" panose="020F0502020204030203"/>
                <a:ea typeface="Lato" panose="020F0502020204030203"/>
                <a:cs typeface="Lato" panose="020F0502020204030203"/>
                <a:sym typeface="Lato" panose="020F0502020204030203"/>
              </a:defRPr>
            </a:lvl7pPr>
            <a:lvl8pPr lvl="7" algn="r" rtl="0">
              <a:buNone/>
              <a:defRPr sz="1000">
                <a:solidFill>
                  <a:schemeClr val="dk2"/>
                </a:solidFill>
                <a:latin typeface="Lato" panose="020F0502020204030203"/>
                <a:ea typeface="Lato" panose="020F0502020204030203"/>
                <a:cs typeface="Lato" panose="020F0502020204030203"/>
                <a:sym typeface="Lato" panose="020F0502020204030203"/>
              </a:defRPr>
            </a:lvl8pPr>
            <a:lvl9pPr lvl="8" algn="r" rtl="0">
              <a:buNone/>
              <a:defRPr sz="1000">
                <a:solidFill>
                  <a:schemeClr val="dk2"/>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224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Relational Algebra</a:t>
            </a:r>
            <a:endParaRPr lang="en-GB"/>
          </a:p>
        </p:txBody>
      </p:sp>
      <p:sp>
        <p:nvSpPr>
          <p:cNvPr id="73" name="Google Shape;73;p13"/>
          <p:cNvSpPr txBox="1"/>
          <p:nvPr>
            <p:ph type="subTitle" idx="1"/>
          </p:nvPr>
        </p:nvSpPr>
        <p:spPr>
          <a:xfrm>
            <a:off x="2390274" y="3605675"/>
            <a:ext cx="5917200" cy="87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2"/>
              </a:buClr>
              <a:buSzPts val="1100"/>
              <a:buFont typeface="Arial" panose="020B0604020202020204"/>
              <a:buNone/>
            </a:pPr>
            <a:r>
              <a:rPr lang="en-GB" b="1"/>
              <a:t>Nisarg Koradia :			19BCP088</a:t>
            </a:r>
            <a:endParaRPr b="1"/>
          </a:p>
          <a:p>
            <a:pPr marL="0" lvl="0" indent="0" algn="l" rtl="0">
              <a:spcBef>
                <a:spcPts val="0"/>
              </a:spcBef>
              <a:spcAft>
                <a:spcPts val="0"/>
              </a:spcAft>
              <a:buClr>
                <a:schemeClr val="dk2"/>
              </a:buClr>
              <a:buSzPts val="1100"/>
              <a:buFont typeface="Arial" panose="020B0604020202020204"/>
              <a:buNone/>
            </a:pPr>
            <a:r>
              <a:rPr lang="en-GB" sz="1700"/>
              <a:t>Kumar Shashank:			19BCP120</a:t>
            </a:r>
            <a:endParaRPr sz="1700"/>
          </a:p>
          <a:p>
            <a:pPr marL="0" lvl="0" indent="0" algn="l" rtl="0">
              <a:spcBef>
                <a:spcPts val="0"/>
              </a:spcBef>
              <a:spcAft>
                <a:spcPts val="0"/>
              </a:spcAft>
              <a:buClr>
                <a:schemeClr val="dk2"/>
              </a:buClr>
              <a:buSzPts val="1100"/>
              <a:buFont typeface="Arial" panose="020B0604020202020204"/>
              <a:buNone/>
            </a:pPr>
            <a:r>
              <a:rPr lang="en-GB" sz="1700"/>
              <a:t>Aditya Kishtawal:			19BCP147</a:t>
            </a:r>
            <a:endParaRPr sz="1700"/>
          </a:p>
          <a:p>
            <a:pPr marL="0" lvl="0" indent="0" algn="l" rtl="0">
              <a:spcBef>
                <a:spcPts val="0"/>
              </a:spcBef>
              <a:spcAft>
                <a:spcPts val="0"/>
              </a:spcAft>
              <a:buClr>
                <a:schemeClr val="dk2"/>
              </a:buClr>
              <a:buSzPts val="1100"/>
              <a:buFont typeface="Arial" panose="020B0604020202020204"/>
              <a:buNone/>
            </a:pPr>
            <a:r>
              <a:rPr lang="en-GB" sz="1700"/>
              <a:t>Parth Raval:			19BCP090</a:t>
            </a:r>
            <a:endParaRPr sz="1700"/>
          </a:p>
          <a:p>
            <a:pPr marL="0" lvl="0" indent="0" algn="l" rtl="0">
              <a:spcBef>
                <a:spcPts val="0"/>
              </a:spcBef>
              <a:spcAft>
                <a:spcPts val="0"/>
              </a:spcAft>
              <a:buNone/>
            </a:pPr>
            <a:r>
              <a:rPr lang="en-GB" sz="1700"/>
              <a:t>Pathik Viramgama:			19BCP093</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256200" y="250825"/>
            <a:ext cx="8631600" cy="910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panose="020B0604020202020204"/>
              <a:buNone/>
            </a:pPr>
            <a:r>
              <a:rPr lang="en-GB">
                <a:solidFill>
                  <a:schemeClr val="accent5"/>
                </a:solidFill>
              </a:rPr>
              <a:t>Set Difference ( - )</a:t>
            </a:r>
            <a:endParaRPr>
              <a:solidFill>
                <a:schemeClr val="accent5"/>
              </a:solidFill>
            </a:endParaRPr>
          </a:p>
          <a:p>
            <a:pPr marL="0" lvl="0" indent="0" algn="l" rtl="0">
              <a:spcBef>
                <a:spcPts val="0"/>
              </a:spcBef>
              <a:spcAft>
                <a:spcPts val="0"/>
              </a:spcAft>
              <a:buClr>
                <a:schemeClr val="dk2"/>
              </a:buClr>
              <a:buSzPts val="1100"/>
              <a:buFont typeface="Arial" panose="020B0604020202020204"/>
              <a:buNone/>
            </a:pPr>
            <a:endParaRPr>
              <a:solidFill>
                <a:schemeClr val="accent5"/>
              </a:solidFill>
            </a:endParaRPr>
          </a:p>
          <a:p>
            <a:pPr marL="0" lvl="0" indent="0" algn="l" rtl="0">
              <a:spcBef>
                <a:spcPts val="0"/>
              </a:spcBef>
              <a:spcAft>
                <a:spcPts val="0"/>
              </a:spcAft>
              <a:buClr>
                <a:schemeClr val="dk2"/>
              </a:buClr>
              <a:buSzPts val="1100"/>
              <a:buFont typeface="Arial" panose="020B0604020202020204"/>
              <a:buNone/>
            </a:pPr>
          </a:p>
          <a:p>
            <a:pPr marL="0" lvl="0" indent="0" algn="l" rtl="0">
              <a:spcBef>
                <a:spcPts val="0"/>
              </a:spcBef>
              <a:spcAft>
                <a:spcPts val="0"/>
              </a:spcAft>
              <a:buNone/>
            </a:pPr>
          </a:p>
        </p:txBody>
      </p:sp>
      <p:sp>
        <p:nvSpPr>
          <p:cNvPr id="137" name="Google Shape;137;p22"/>
          <p:cNvSpPr txBox="1"/>
          <p:nvPr>
            <p:ph type="title"/>
          </p:nvPr>
        </p:nvSpPr>
        <p:spPr>
          <a:xfrm>
            <a:off x="345000" y="1103925"/>
            <a:ext cx="8454000" cy="3857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900">
                <a:solidFill>
                  <a:srgbClr val="F3F3F3"/>
                </a:solidFill>
              </a:rPr>
              <a:t>Queries: </a:t>
            </a:r>
            <a:endParaRPr sz="1900">
              <a:solidFill>
                <a:srgbClr val="F3F3F3"/>
              </a:solidFill>
            </a:endParaRPr>
          </a:p>
          <a:p>
            <a:pPr marL="457200" lvl="0" indent="-336550" algn="l" rtl="0">
              <a:lnSpc>
                <a:spcPct val="115000"/>
              </a:lnSpc>
              <a:spcBef>
                <a:spcPts val="0"/>
              </a:spcBef>
              <a:spcAft>
                <a:spcPts val="0"/>
              </a:spcAft>
              <a:buSzPts val="1700"/>
              <a:buAutoNum type="arabicPeriod"/>
            </a:pPr>
            <a:r>
              <a:rPr lang="en-GB" sz="1700" b="0">
                <a:solidFill>
                  <a:schemeClr val="accent5"/>
                </a:solidFill>
                <a:latin typeface="Raleway Thin"/>
                <a:ea typeface="Raleway Thin"/>
                <a:cs typeface="Raleway Thin"/>
                <a:sym typeface="Raleway Thin"/>
              </a:rPr>
              <a:t>Director_Detail - Actor_Detail: </a:t>
            </a:r>
            <a:r>
              <a:rPr lang="en-GB" sz="1700" b="0">
                <a:solidFill>
                  <a:srgbClr val="F3F3F3"/>
                </a:solidFill>
              </a:rPr>
              <a:t>Table of all directors who are not actors.</a:t>
            </a:r>
            <a:endParaRPr sz="1700" b="0">
              <a:solidFill>
                <a:srgbClr val="F3F3F3"/>
              </a:solidFill>
            </a:endParaRPr>
          </a:p>
          <a:p>
            <a:pPr marL="457200" lvl="0" indent="0" algn="l" rtl="0">
              <a:lnSpc>
                <a:spcPct val="115000"/>
              </a:lnSpc>
              <a:spcBef>
                <a:spcPts val="0"/>
              </a:spcBef>
              <a:spcAft>
                <a:spcPts val="0"/>
              </a:spcAft>
              <a:buNone/>
            </a:pPr>
            <a:endParaRPr sz="1700" b="0">
              <a:solidFill>
                <a:srgbClr val="F3F3F3"/>
              </a:solidFill>
            </a:endParaRPr>
          </a:p>
          <a:p>
            <a:pPr marL="457200" lvl="0" indent="-336550" algn="l" rtl="0">
              <a:lnSpc>
                <a:spcPct val="115000"/>
              </a:lnSpc>
              <a:spcBef>
                <a:spcPts val="0"/>
              </a:spcBef>
              <a:spcAft>
                <a:spcPts val="0"/>
              </a:spcAft>
              <a:buSzPts val="1700"/>
              <a:buAutoNum type="arabicPeriod"/>
            </a:pPr>
            <a:r>
              <a:rPr lang="en-GB" sz="1700" b="0">
                <a:solidFill>
                  <a:schemeClr val="accent5"/>
                </a:solidFill>
                <a:latin typeface="Raleway Thin"/>
                <a:ea typeface="Raleway Thin"/>
                <a:cs typeface="Raleway Thin"/>
                <a:sym typeface="Raleway Thin"/>
              </a:rPr>
              <a:t>Studio_Detail - Inventory:</a:t>
            </a:r>
            <a:r>
              <a:rPr lang="en-GB" sz="1700" b="0">
                <a:solidFill>
                  <a:srgbClr val="F3F3F3"/>
                </a:solidFill>
                <a:latin typeface="Raleway Thin"/>
                <a:ea typeface="Raleway Thin"/>
                <a:cs typeface="Raleway Thin"/>
                <a:sym typeface="Raleway Thin"/>
              </a:rPr>
              <a:t> </a:t>
            </a:r>
            <a:r>
              <a:rPr lang="en-GB" sz="1700" b="0">
                <a:solidFill>
                  <a:srgbClr val="F3F3F3"/>
                </a:solidFill>
              </a:rPr>
              <a:t>Table of all Studios which are not inventory</a:t>
            </a:r>
            <a:endParaRPr sz="1700" b="0">
              <a:solidFill>
                <a:srgbClr val="F3F3F3"/>
              </a:solidFill>
            </a:endParaRPr>
          </a:p>
          <a:p>
            <a:pPr marL="457200" lvl="0" indent="0" algn="l" rtl="0">
              <a:lnSpc>
                <a:spcPct val="115000"/>
              </a:lnSpc>
              <a:spcBef>
                <a:spcPts val="0"/>
              </a:spcBef>
              <a:spcAft>
                <a:spcPts val="0"/>
              </a:spcAft>
              <a:buNone/>
            </a:pPr>
            <a:endParaRPr sz="1700" b="0">
              <a:solidFill>
                <a:srgbClr val="F3F3F3"/>
              </a:solidFill>
            </a:endParaRPr>
          </a:p>
          <a:p>
            <a:pPr marL="457200" lvl="0" indent="-336550" algn="l" rtl="0">
              <a:lnSpc>
                <a:spcPct val="115000"/>
              </a:lnSpc>
              <a:spcBef>
                <a:spcPts val="0"/>
              </a:spcBef>
              <a:spcAft>
                <a:spcPts val="0"/>
              </a:spcAft>
              <a:buSzPts val="1700"/>
              <a:buAutoNum type="arabicPeriod"/>
            </a:pPr>
            <a:r>
              <a:rPr lang="en-GB" sz="1700" b="0">
                <a:solidFill>
                  <a:schemeClr val="accent5"/>
                </a:solidFill>
                <a:latin typeface="Raleway Thin"/>
                <a:ea typeface="Raleway Thin"/>
                <a:cs typeface="Raleway Thin"/>
                <a:sym typeface="Raleway Thin"/>
              </a:rPr>
              <a:t>Award - Singer</a:t>
            </a:r>
            <a:r>
              <a:rPr lang="en-GB" sz="1700" b="0">
                <a:solidFill>
                  <a:schemeClr val="accent5"/>
                </a:solidFill>
                <a:latin typeface="Raleway Thin"/>
                <a:ea typeface="Raleway Thin"/>
                <a:cs typeface="Raleway Thin"/>
                <a:sym typeface="Raleway Thin"/>
              </a:rPr>
              <a:t>:</a:t>
            </a:r>
            <a:r>
              <a:rPr lang="en-GB" sz="1700" b="0">
                <a:solidFill>
                  <a:srgbClr val="F3F3F3"/>
                </a:solidFill>
                <a:latin typeface="Raleway Thin"/>
                <a:ea typeface="Raleway Thin"/>
                <a:cs typeface="Raleway Thin"/>
                <a:sym typeface="Raleway Thin"/>
              </a:rPr>
              <a:t> </a:t>
            </a:r>
            <a:r>
              <a:rPr lang="en-GB" sz="1700" b="0">
                <a:solidFill>
                  <a:srgbClr val="F3F3F3"/>
                </a:solidFill>
              </a:rPr>
              <a:t>Table of all Singers which are not Award.</a:t>
            </a:r>
            <a:endParaRPr sz="1700" b="0">
              <a:solidFill>
                <a:srgbClr val="F3F3F3"/>
              </a:solidFill>
            </a:endParaRPr>
          </a:p>
          <a:p>
            <a:pPr marL="457200" lvl="0" indent="0" algn="l" rtl="0">
              <a:lnSpc>
                <a:spcPct val="115000"/>
              </a:lnSpc>
              <a:spcBef>
                <a:spcPts val="0"/>
              </a:spcBef>
              <a:spcAft>
                <a:spcPts val="0"/>
              </a:spcAft>
              <a:buNone/>
            </a:pPr>
            <a:endParaRPr sz="1700" b="0">
              <a:solidFill>
                <a:srgbClr val="F3F3F3"/>
              </a:solidFill>
            </a:endParaRPr>
          </a:p>
          <a:p>
            <a:pPr marL="457200" lvl="0" indent="-336550" algn="l" rtl="0">
              <a:lnSpc>
                <a:spcPct val="115000"/>
              </a:lnSpc>
              <a:spcBef>
                <a:spcPts val="0"/>
              </a:spcBef>
              <a:spcAft>
                <a:spcPts val="0"/>
              </a:spcAft>
              <a:buSzPts val="1700"/>
              <a:buAutoNum type="arabicPeriod"/>
            </a:pPr>
            <a:r>
              <a:rPr lang="en-GB" sz="1700" b="0">
                <a:solidFill>
                  <a:schemeClr val="accent5"/>
                </a:solidFill>
                <a:latin typeface="Raleway Thin"/>
                <a:ea typeface="Raleway Thin"/>
                <a:cs typeface="Raleway Thin"/>
                <a:sym typeface="Raleway Thin"/>
              </a:rPr>
              <a:t>Genre - Award</a:t>
            </a:r>
            <a:r>
              <a:rPr lang="en-GB" sz="1700" b="0">
                <a:solidFill>
                  <a:schemeClr val="accent5"/>
                </a:solidFill>
                <a:latin typeface="Raleway Thin"/>
                <a:ea typeface="Raleway Thin"/>
                <a:cs typeface="Raleway Thin"/>
                <a:sym typeface="Raleway Thin"/>
              </a:rPr>
              <a:t>:</a:t>
            </a:r>
            <a:r>
              <a:rPr lang="en-GB" sz="1700" b="0">
                <a:solidFill>
                  <a:srgbClr val="F3F3F3"/>
                </a:solidFill>
                <a:latin typeface="Raleway Thin"/>
                <a:ea typeface="Raleway Thin"/>
                <a:cs typeface="Raleway Thin"/>
                <a:sym typeface="Raleway Thin"/>
              </a:rPr>
              <a:t> </a:t>
            </a:r>
            <a:r>
              <a:rPr lang="en-GB" sz="1700" b="0">
                <a:solidFill>
                  <a:srgbClr val="F3F3F3"/>
                </a:solidFill>
              </a:rPr>
              <a:t>Table of all Genres which are not award</a:t>
            </a:r>
            <a:endParaRPr sz="1700" b="0">
              <a:solidFill>
                <a:srgbClr val="F3F3F3"/>
              </a:solidFill>
            </a:endParaRPr>
          </a:p>
          <a:p>
            <a:pPr marL="457200" lvl="0" indent="0" algn="l" rtl="0">
              <a:lnSpc>
                <a:spcPct val="115000"/>
              </a:lnSpc>
              <a:spcBef>
                <a:spcPts val="0"/>
              </a:spcBef>
              <a:spcAft>
                <a:spcPts val="0"/>
              </a:spcAft>
              <a:buNone/>
            </a:pPr>
            <a:endParaRPr sz="1700" b="0">
              <a:solidFill>
                <a:srgbClr val="F3F3F3"/>
              </a:solidFill>
            </a:endParaRPr>
          </a:p>
          <a:p>
            <a:pPr marL="457200" lvl="0" indent="-336550" algn="l" rtl="0">
              <a:lnSpc>
                <a:spcPct val="115000"/>
              </a:lnSpc>
              <a:spcBef>
                <a:spcPts val="0"/>
              </a:spcBef>
              <a:spcAft>
                <a:spcPts val="0"/>
              </a:spcAft>
              <a:buSzPts val="1700"/>
              <a:buAutoNum type="arabicPeriod"/>
            </a:pPr>
            <a:r>
              <a:rPr lang="en-GB" sz="1700" b="0">
                <a:solidFill>
                  <a:schemeClr val="accent5"/>
                </a:solidFill>
                <a:latin typeface="Raleway Thin"/>
                <a:ea typeface="Raleway Thin"/>
                <a:cs typeface="Raleway Thin"/>
                <a:sym typeface="Raleway Thin"/>
              </a:rPr>
              <a:t>Production_House_Detail - Inventory</a:t>
            </a:r>
            <a:r>
              <a:rPr lang="en-GB" sz="1700" b="0">
                <a:solidFill>
                  <a:schemeClr val="accent5"/>
                </a:solidFill>
                <a:latin typeface="Raleway Thin"/>
                <a:ea typeface="Raleway Thin"/>
                <a:cs typeface="Raleway Thin"/>
                <a:sym typeface="Raleway Thin"/>
              </a:rPr>
              <a:t>:</a:t>
            </a:r>
            <a:r>
              <a:rPr lang="en-GB" sz="1700" b="0">
                <a:solidFill>
                  <a:srgbClr val="F3F3F3"/>
                </a:solidFill>
                <a:latin typeface="Raleway Thin"/>
                <a:ea typeface="Raleway Thin"/>
                <a:cs typeface="Raleway Thin"/>
                <a:sym typeface="Raleway Thin"/>
              </a:rPr>
              <a:t> </a:t>
            </a:r>
            <a:r>
              <a:rPr lang="en-GB" sz="1700" b="0">
                <a:solidFill>
                  <a:srgbClr val="F3F3F3"/>
                </a:solidFill>
              </a:rPr>
              <a:t>Table of all production house details which are not inventory.</a:t>
            </a:r>
            <a:endParaRPr sz="1700" b="0">
              <a:solidFill>
                <a:srgbClr val="F3F3F3"/>
              </a:solidFill>
            </a:endParaRPr>
          </a:p>
          <a:p>
            <a:pPr marL="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256200" y="250825"/>
            <a:ext cx="8631600" cy="910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panose="020B0604020202020204"/>
              <a:buNone/>
            </a:pPr>
            <a:r>
              <a:rPr lang="en-GB">
                <a:solidFill>
                  <a:schemeClr val="accent5"/>
                </a:solidFill>
              </a:rPr>
              <a:t>Natural Join (⋈)</a:t>
            </a:r>
            <a:endParaRPr>
              <a:solidFill>
                <a:schemeClr val="accent5"/>
              </a:solidFill>
            </a:endParaRPr>
          </a:p>
          <a:p>
            <a:pPr marL="0" lvl="0" indent="0" algn="l" rtl="0">
              <a:spcBef>
                <a:spcPts val="0"/>
              </a:spcBef>
              <a:spcAft>
                <a:spcPts val="0"/>
              </a:spcAft>
              <a:buClr>
                <a:schemeClr val="dk2"/>
              </a:buClr>
              <a:buSzPts val="1100"/>
              <a:buFont typeface="Arial" panose="020B0604020202020204"/>
              <a:buNone/>
            </a:pPr>
          </a:p>
          <a:p>
            <a:pPr marL="0" lvl="0" indent="0" algn="l" rtl="0">
              <a:spcBef>
                <a:spcPts val="0"/>
              </a:spcBef>
              <a:spcAft>
                <a:spcPts val="0"/>
              </a:spcAft>
              <a:buNone/>
            </a:pPr>
          </a:p>
        </p:txBody>
      </p:sp>
      <p:sp>
        <p:nvSpPr>
          <p:cNvPr id="143" name="Google Shape;143;p23"/>
          <p:cNvSpPr txBox="1"/>
          <p:nvPr>
            <p:ph type="title"/>
          </p:nvPr>
        </p:nvSpPr>
        <p:spPr>
          <a:xfrm>
            <a:off x="345000" y="1103925"/>
            <a:ext cx="8454000" cy="957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1100"/>
              <a:buFont typeface="Arial" panose="020B0604020202020204"/>
              <a:buNone/>
            </a:pPr>
            <a:r>
              <a:rPr lang="en-GB" sz="2200">
                <a:solidFill>
                  <a:srgbClr val="F3F3F3"/>
                </a:solidFill>
              </a:rPr>
              <a:t>Join operations is a cartesian product followed by a selection criterion.Natural join is a type of </a:t>
            </a:r>
            <a:r>
              <a:rPr lang="en-GB" sz="2200">
                <a:solidFill>
                  <a:schemeClr val="accent5"/>
                </a:solidFill>
              </a:rPr>
              <a:t>Inner Join</a:t>
            </a:r>
            <a:r>
              <a:rPr lang="en-GB" sz="2200">
                <a:solidFill>
                  <a:srgbClr val="F3F3F3"/>
                </a:solidFill>
              </a:rPr>
              <a:t> (only those tuples that satisfy the criteria are included). It is denoted by ⋈.</a:t>
            </a:r>
            <a:endParaRPr sz="2200">
              <a:solidFill>
                <a:srgbClr val="F3F3F3"/>
              </a:solidFill>
            </a:endParaRPr>
          </a:p>
          <a:p>
            <a:pPr marL="0" lvl="0" indent="0" algn="l" rtl="0">
              <a:lnSpc>
                <a:spcPct val="100000"/>
              </a:lnSpc>
              <a:spcBef>
                <a:spcPts val="0"/>
              </a:spcBef>
              <a:spcAft>
                <a:spcPts val="0"/>
              </a:spcAft>
              <a:buClr>
                <a:schemeClr val="dk2"/>
              </a:buClr>
              <a:buSzPts val="1100"/>
              <a:buFont typeface="Arial" panose="020B0604020202020204"/>
              <a:buNone/>
            </a:pPr>
            <a:r>
              <a:rPr lang="en-GB" sz="2200">
                <a:solidFill>
                  <a:srgbClr val="F3F3F3"/>
                </a:solidFill>
              </a:rPr>
              <a:t>Natural join can only be performed if there is a common attribute (column) between the relations. The name and type of the attribute must be the same.</a:t>
            </a:r>
            <a:endParaRPr sz="2200">
              <a:solidFill>
                <a:srgbClr val="F3F3F3"/>
              </a:solidFill>
            </a:endParaRPr>
          </a:p>
          <a:p>
            <a:pPr marL="0" lvl="0" indent="0" algn="l" rtl="0">
              <a:lnSpc>
                <a:spcPct val="100000"/>
              </a:lnSpc>
              <a:spcBef>
                <a:spcPts val="0"/>
              </a:spcBef>
              <a:spcAft>
                <a:spcPts val="0"/>
              </a:spcAft>
              <a:buClr>
                <a:schemeClr val="dk2"/>
              </a:buClr>
              <a:buSzPts val="1100"/>
              <a:buFont typeface="Arial" panose="020B0604020202020204"/>
              <a:buNone/>
            </a:pPr>
            <a:endParaRPr sz="2200">
              <a:solidFill>
                <a:srgbClr val="F3F3F3"/>
              </a:solidFill>
            </a:endParaRPr>
          </a:p>
          <a:p>
            <a:pPr marL="0" lvl="0" indent="0" algn="l" rtl="0">
              <a:lnSpc>
                <a:spcPct val="100000"/>
              </a:lnSpc>
              <a:spcBef>
                <a:spcPts val="0"/>
              </a:spcBef>
              <a:spcAft>
                <a:spcPts val="0"/>
              </a:spcAft>
              <a:buNone/>
            </a:pPr>
            <a:endParaRPr sz="2200">
              <a:solidFill>
                <a:srgbClr val="F3F3F3"/>
              </a:solidFill>
            </a:endParaRPr>
          </a:p>
        </p:txBody>
      </p:sp>
      <p:sp>
        <p:nvSpPr>
          <p:cNvPr id="144" name="Google Shape;144;p23"/>
          <p:cNvSpPr txBox="1"/>
          <p:nvPr>
            <p:ph type="title"/>
          </p:nvPr>
        </p:nvSpPr>
        <p:spPr>
          <a:xfrm>
            <a:off x="345000" y="3919825"/>
            <a:ext cx="8454000" cy="171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panose="020B0604020202020204"/>
              <a:buNone/>
            </a:pPr>
            <a:r>
              <a:rPr lang="en-GB" sz="1700" b="0">
                <a:solidFill>
                  <a:srgbClr val="F3F3F3"/>
                </a:solidFill>
                <a:latin typeface="Raleway Thin"/>
                <a:ea typeface="Raleway Thin"/>
                <a:cs typeface="Raleway Thin"/>
                <a:sym typeface="Raleway Thin"/>
              </a:rPr>
              <a:t>Where, </a:t>
            </a:r>
            <a:r>
              <a:rPr lang="en-GB" sz="1700" b="0">
                <a:solidFill>
                  <a:schemeClr val="accent5"/>
                </a:solidFill>
                <a:latin typeface="Raleway Thin"/>
                <a:ea typeface="Raleway Thin"/>
                <a:cs typeface="Raleway Thin"/>
                <a:sym typeface="Raleway Thin"/>
              </a:rPr>
              <a:t>A</a:t>
            </a:r>
            <a:r>
              <a:rPr lang="en-GB" sz="1700" b="0">
                <a:solidFill>
                  <a:srgbClr val="F3F3F3"/>
                </a:solidFill>
                <a:latin typeface="Raleway Thin"/>
                <a:ea typeface="Raleway Thin"/>
                <a:cs typeface="Raleway Thin"/>
                <a:sym typeface="Raleway Thin"/>
              </a:rPr>
              <a:t> and </a:t>
            </a:r>
            <a:r>
              <a:rPr lang="en-GB" sz="1700" b="0">
                <a:solidFill>
                  <a:schemeClr val="accent5"/>
                </a:solidFill>
                <a:latin typeface="Raleway Thin"/>
                <a:ea typeface="Raleway Thin"/>
                <a:cs typeface="Raleway Thin"/>
                <a:sym typeface="Raleway Thin"/>
              </a:rPr>
              <a:t>B</a:t>
            </a:r>
            <a:r>
              <a:rPr lang="en-GB" sz="1700" b="0">
                <a:solidFill>
                  <a:srgbClr val="F3F3F3"/>
                </a:solidFill>
                <a:latin typeface="Raleway Thin"/>
                <a:ea typeface="Raleway Thin"/>
                <a:cs typeface="Raleway Thin"/>
                <a:sym typeface="Raleway Thin"/>
              </a:rPr>
              <a:t> are two relations (tables).</a:t>
            </a:r>
            <a:endParaRPr sz="1700" b="0">
              <a:solidFill>
                <a:srgbClr val="F3F3F3"/>
              </a:solidFill>
              <a:latin typeface="Raleway Thin"/>
              <a:ea typeface="Raleway Thin"/>
              <a:cs typeface="Raleway Thin"/>
              <a:sym typeface="Raleway Thin"/>
            </a:endParaRPr>
          </a:p>
          <a:p>
            <a:pPr marL="0" lvl="0" indent="0" algn="l" rtl="0">
              <a:lnSpc>
                <a:spcPct val="115000"/>
              </a:lnSpc>
              <a:spcBef>
                <a:spcPts val="0"/>
              </a:spcBef>
              <a:spcAft>
                <a:spcPts val="0"/>
              </a:spcAft>
              <a:buNone/>
            </a:pPr>
            <a:endParaRPr sz="1700" b="0">
              <a:solidFill>
                <a:srgbClr val="F3F3F3"/>
              </a:solidFill>
            </a:endParaRPr>
          </a:p>
        </p:txBody>
      </p:sp>
      <p:sp>
        <p:nvSpPr>
          <p:cNvPr id="145" name="Google Shape;145;p23"/>
          <p:cNvSpPr txBox="1"/>
          <p:nvPr>
            <p:ph type="title"/>
          </p:nvPr>
        </p:nvSpPr>
        <p:spPr>
          <a:xfrm>
            <a:off x="345000" y="3194200"/>
            <a:ext cx="8454000" cy="627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2200">
                <a:solidFill>
                  <a:schemeClr val="accent5"/>
                </a:solidFill>
              </a:rPr>
              <a:t>Syntax:</a:t>
            </a:r>
            <a:r>
              <a:rPr lang="en-GB" sz="2200">
                <a:solidFill>
                  <a:srgbClr val="F3F3F3"/>
                </a:solidFill>
              </a:rPr>
              <a:t> A ⋈ B</a:t>
            </a:r>
            <a:endParaRPr sz="2200">
              <a:solidFill>
                <a:srgbClr val="F3F3F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256200" y="250825"/>
            <a:ext cx="8631600" cy="910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panose="020B0604020202020204"/>
              <a:buNone/>
            </a:pPr>
            <a:r>
              <a:rPr lang="en-GB">
                <a:solidFill>
                  <a:schemeClr val="accent5"/>
                </a:solidFill>
              </a:rPr>
              <a:t>Natural Join (⋈)</a:t>
            </a:r>
            <a:endParaRPr>
              <a:solidFill>
                <a:schemeClr val="accent5"/>
              </a:solidFill>
            </a:endParaRPr>
          </a:p>
          <a:p>
            <a:pPr marL="0" lvl="0" indent="0" algn="l" rtl="0">
              <a:spcBef>
                <a:spcPts val="0"/>
              </a:spcBef>
              <a:spcAft>
                <a:spcPts val="0"/>
              </a:spcAft>
              <a:buClr>
                <a:schemeClr val="dk2"/>
              </a:buClr>
              <a:buSzPts val="1100"/>
              <a:buFont typeface="Arial" panose="020B0604020202020204"/>
              <a:buNone/>
            </a:pPr>
            <a:endParaRPr>
              <a:solidFill>
                <a:schemeClr val="accent5"/>
              </a:solidFill>
            </a:endParaRPr>
          </a:p>
          <a:p>
            <a:pPr marL="0" lvl="0" indent="0" algn="l" rtl="0">
              <a:spcBef>
                <a:spcPts val="0"/>
              </a:spcBef>
              <a:spcAft>
                <a:spcPts val="0"/>
              </a:spcAft>
              <a:buClr>
                <a:schemeClr val="dk2"/>
              </a:buClr>
              <a:buSzPts val="1100"/>
              <a:buFont typeface="Arial" panose="020B0604020202020204"/>
              <a:buNone/>
            </a:pPr>
            <a:endParaRPr>
              <a:solidFill>
                <a:schemeClr val="accent5"/>
              </a:solidFill>
            </a:endParaRPr>
          </a:p>
          <a:p>
            <a:pPr marL="0" lvl="0" indent="0" algn="l" rtl="0">
              <a:spcBef>
                <a:spcPts val="0"/>
              </a:spcBef>
              <a:spcAft>
                <a:spcPts val="0"/>
              </a:spcAft>
              <a:buClr>
                <a:schemeClr val="dk2"/>
              </a:buClr>
              <a:buSzPts val="1100"/>
              <a:buFont typeface="Arial" panose="020B0604020202020204"/>
              <a:buNone/>
            </a:pPr>
          </a:p>
          <a:p>
            <a:pPr marL="0" lvl="0" indent="0" algn="l" rtl="0">
              <a:spcBef>
                <a:spcPts val="0"/>
              </a:spcBef>
              <a:spcAft>
                <a:spcPts val="0"/>
              </a:spcAft>
              <a:buNone/>
            </a:pPr>
          </a:p>
        </p:txBody>
      </p:sp>
      <p:sp>
        <p:nvSpPr>
          <p:cNvPr id="151" name="Google Shape;151;p24"/>
          <p:cNvSpPr txBox="1"/>
          <p:nvPr>
            <p:ph type="title"/>
          </p:nvPr>
        </p:nvSpPr>
        <p:spPr>
          <a:xfrm>
            <a:off x="345000" y="1103925"/>
            <a:ext cx="8454000" cy="3857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900">
                <a:solidFill>
                  <a:srgbClr val="F3F3F3"/>
                </a:solidFill>
              </a:rPr>
              <a:t>Queries: </a:t>
            </a:r>
            <a:endParaRPr sz="1900">
              <a:solidFill>
                <a:srgbClr val="F3F3F3"/>
              </a:solidFill>
            </a:endParaRPr>
          </a:p>
          <a:p>
            <a:pPr marL="457200" lvl="0" indent="-336550" algn="l" rtl="0">
              <a:lnSpc>
                <a:spcPct val="115000"/>
              </a:lnSpc>
              <a:spcBef>
                <a:spcPts val="0"/>
              </a:spcBef>
              <a:spcAft>
                <a:spcPts val="0"/>
              </a:spcAft>
              <a:buSzPts val="1700"/>
              <a:buAutoNum type="arabicPeriod"/>
            </a:pPr>
            <a:r>
              <a:rPr lang="en-GB" sz="1700" b="0" baseline="-25000">
                <a:solidFill>
                  <a:schemeClr val="accent5"/>
                </a:solidFill>
                <a:latin typeface="Raleway Thin"/>
                <a:ea typeface="Raleway Thin"/>
                <a:cs typeface="Raleway Thin"/>
                <a:sym typeface="Raleway Thin"/>
              </a:rPr>
              <a:t>Movie_Detail</a:t>
            </a:r>
            <a:r>
              <a:rPr lang="en-GB" sz="1700" b="0">
                <a:solidFill>
                  <a:schemeClr val="accent5"/>
                </a:solidFill>
                <a:latin typeface="Raleway Thin"/>
                <a:ea typeface="Raleway Thin"/>
                <a:cs typeface="Raleway Thin"/>
                <a:sym typeface="Raleway Thin"/>
              </a:rPr>
              <a:t>⋈</a:t>
            </a:r>
            <a:r>
              <a:rPr lang="en-GB" sz="1700" b="0" baseline="-25000">
                <a:solidFill>
                  <a:schemeClr val="accent5"/>
                </a:solidFill>
                <a:latin typeface="Raleway Thin"/>
                <a:ea typeface="Raleway Thin"/>
                <a:cs typeface="Raleway Thin"/>
                <a:sym typeface="Raleway Thin"/>
              </a:rPr>
              <a:t>Anime_Detail</a:t>
            </a:r>
            <a:r>
              <a:rPr lang="en-GB" sz="1700" b="0">
                <a:solidFill>
                  <a:schemeClr val="accent5"/>
                </a:solidFill>
                <a:latin typeface="Raleway Thin"/>
                <a:ea typeface="Raleway Thin"/>
                <a:cs typeface="Raleway Thin"/>
                <a:sym typeface="Raleway Thin"/>
              </a:rPr>
              <a:t> </a:t>
            </a:r>
            <a:r>
              <a:rPr lang="en-GB" sz="1700" b="0">
                <a:solidFill>
                  <a:schemeClr val="accent5"/>
                </a:solidFill>
                <a:latin typeface="Raleway Thin"/>
                <a:ea typeface="Raleway Thin"/>
                <a:cs typeface="Raleway Thin"/>
                <a:sym typeface="Raleway Thin"/>
              </a:rPr>
              <a:t>: </a:t>
            </a:r>
            <a:r>
              <a:rPr lang="en-GB" sz="1700" b="0">
                <a:solidFill>
                  <a:srgbClr val="F3F3F3"/>
                </a:solidFill>
              </a:rPr>
              <a:t> Table of Movie and anime which have common Genre, Director, Award, Viewer_Rating, Award(s) and Language.</a:t>
            </a:r>
            <a:endParaRPr sz="1700" b="0">
              <a:solidFill>
                <a:srgbClr val="F3F3F3"/>
              </a:solidFill>
              <a:latin typeface="Raleway Thin"/>
              <a:ea typeface="Raleway Thin"/>
              <a:cs typeface="Raleway Thin"/>
              <a:sym typeface="Raleway Thin"/>
            </a:endParaRPr>
          </a:p>
          <a:p>
            <a:pPr marL="4572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457200" lvl="0" indent="-336550" algn="l" rtl="0">
              <a:lnSpc>
                <a:spcPct val="115000"/>
              </a:lnSpc>
              <a:spcBef>
                <a:spcPts val="0"/>
              </a:spcBef>
              <a:spcAft>
                <a:spcPts val="0"/>
              </a:spcAft>
              <a:buSzPts val="1700"/>
              <a:buAutoNum type="arabicPeriod"/>
            </a:pPr>
            <a:r>
              <a:rPr lang="en-GB" sz="1700" b="0" baseline="-25000">
                <a:solidFill>
                  <a:schemeClr val="accent5"/>
                </a:solidFill>
                <a:latin typeface="Raleway Thin"/>
                <a:ea typeface="Raleway Thin"/>
                <a:cs typeface="Raleway Thin"/>
                <a:sym typeface="Raleway Thin"/>
              </a:rPr>
              <a:t>Credit_System</a:t>
            </a:r>
            <a:r>
              <a:rPr lang="en-GB" sz="1700" b="0">
                <a:solidFill>
                  <a:schemeClr val="accent5"/>
                </a:solidFill>
                <a:latin typeface="Raleway Thin"/>
                <a:ea typeface="Raleway Thin"/>
                <a:cs typeface="Raleway Thin"/>
                <a:sym typeface="Raleway Thin"/>
              </a:rPr>
              <a:t>⋈</a:t>
            </a:r>
            <a:r>
              <a:rPr lang="en-GB" sz="1700" b="0" baseline="-25000">
                <a:solidFill>
                  <a:schemeClr val="accent5"/>
                </a:solidFill>
                <a:latin typeface="Raleway Thin"/>
                <a:ea typeface="Raleway Thin"/>
                <a:cs typeface="Raleway Thin"/>
                <a:sym typeface="Raleway Thin"/>
              </a:rPr>
              <a:t>Customer</a:t>
            </a:r>
            <a:r>
              <a:rPr lang="en-GB" sz="1700" b="0">
                <a:solidFill>
                  <a:schemeClr val="accent5"/>
                </a:solidFill>
                <a:latin typeface="Raleway Thin"/>
                <a:ea typeface="Raleway Thin"/>
                <a:cs typeface="Raleway Thin"/>
                <a:sym typeface="Raleway Thin"/>
              </a:rPr>
              <a:t> :</a:t>
            </a:r>
            <a:r>
              <a:rPr lang="en-GB" sz="1700" b="0">
                <a:solidFill>
                  <a:schemeClr val="accent5"/>
                </a:solidFill>
                <a:latin typeface="Raleway Thin"/>
                <a:ea typeface="Raleway Thin"/>
                <a:cs typeface="Raleway Thin"/>
                <a:sym typeface="Raleway Thin"/>
              </a:rPr>
              <a:t> </a:t>
            </a:r>
            <a:r>
              <a:rPr lang="en-GB" sz="1700" b="0">
                <a:solidFill>
                  <a:srgbClr val="F3F3F3"/>
                </a:solidFill>
              </a:rPr>
              <a:t>Table of Customer detail along with his credit score.</a:t>
            </a:r>
            <a:endParaRPr sz="1700" b="0">
              <a:solidFill>
                <a:srgbClr val="F3F3F3"/>
              </a:solidFill>
              <a:latin typeface="Raleway Thin"/>
              <a:ea typeface="Raleway Thin"/>
              <a:cs typeface="Raleway Thin"/>
              <a:sym typeface="Raleway Thin"/>
            </a:endParaRPr>
          </a:p>
          <a:p>
            <a:pPr marL="4572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457200" lvl="0" indent="-336550" algn="l" rtl="0">
              <a:lnSpc>
                <a:spcPct val="115000"/>
              </a:lnSpc>
              <a:spcBef>
                <a:spcPts val="0"/>
              </a:spcBef>
              <a:spcAft>
                <a:spcPts val="0"/>
              </a:spcAft>
              <a:buSzPts val="1700"/>
              <a:buAutoNum type="arabicPeriod"/>
            </a:pPr>
            <a:r>
              <a:rPr lang="en-GB" sz="1700" b="0" baseline="-25000">
                <a:solidFill>
                  <a:schemeClr val="accent5"/>
                </a:solidFill>
                <a:latin typeface="Raleway Thin"/>
                <a:ea typeface="Raleway Thin"/>
                <a:cs typeface="Raleway Thin"/>
                <a:sym typeface="Raleway Thin"/>
              </a:rPr>
              <a:t>Award</a:t>
            </a:r>
            <a:r>
              <a:rPr lang="en-GB" sz="1700" b="0">
                <a:solidFill>
                  <a:schemeClr val="accent5"/>
                </a:solidFill>
                <a:latin typeface="Raleway Thin"/>
                <a:ea typeface="Raleway Thin"/>
                <a:cs typeface="Raleway Thin"/>
                <a:sym typeface="Raleway Thin"/>
              </a:rPr>
              <a:t>⋈</a:t>
            </a:r>
            <a:r>
              <a:rPr lang="en-GB" sz="1700" b="0" baseline="-25000">
                <a:solidFill>
                  <a:schemeClr val="accent5"/>
                </a:solidFill>
                <a:latin typeface="Raleway Thin"/>
                <a:ea typeface="Raleway Thin"/>
                <a:cs typeface="Raleway Thin"/>
                <a:sym typeface="Raleway Thin"/>
              </a:rPr>
              <a:t>Actor_Detail</a:t>
            </a:r>
            <a:r>
              <a:rPr lang="en-GB" sz="1700" b="0">
                <a:solidFill>
                  <a:schemeClr val="accent5"/>
                </a:solidFill>
                <a:latin typeface="Raleway Thin"/>
                <a:ea typeface="Raleway Thin"/>
                <a:cs typeface="Raleway Thin"/>
                <a:sym typeface="Raleway Thin"/>
              </a:rPr>
              <a:t>:</a:t>
            </a:r>
            <a:r>
              <a:rPr lang="en-GB" sz="1700" b="0">
                <a:solidFill>
                  <a:srgbClr val="F3F3F3"/>
                </a:solidFill>
                <a:latin typeface="Raleway Thin"/>
                <a:ea typeface="Raleway Thin"/>
                <a:cs typeface="Raleway Thin"/>
                <a:sym typeface="Raleway Thin"/>
              </a:rPr>
              <a:t>   </a:t>
            </a:r>
            <a:r>
              <a:rPr lang="en-GB" sz="1700" b="0">
                <a:solidFill>
                  <a:srgbClr val="F3F3F3"/>
                </a:solidFill>
              </a:rPr>
              <a:t>Table of Actor detail with his awards detail.</a:t>
            </a:r>
            <a:endParaRPr sz="1700" b="0">
              <a:solidFill>
                <a:srgbClr val="F3F3F3"/>
              </a:solidFill>
            </a:endParaRPr>
          </a:p>
          <a:p>
            <a:pPr marL="457200" lvl="0" indent="0" algn="l" rtl="0">
              <a:lnSpc>
                <a:spcPct val="115000"/>
              </a:lnSpc>
              <a:spcBef>
                <a:spcPts val="0"/>
              </a:spcBef>
              <a:spcAft>
                <a:spcPts val="0"/>
              </a:spcAft>
              <a:buNone/>
            </a:pPr>
            <a:endParaRPr sz="1700" b="0">
              <a:solidFill>
                <a:srgbClr val="F3F3F3"/>
              </a:solidFill>
            </a:endParaRPr>
          </a:p>
          <a:p>
            <a:pPr marL="457200" lvl="0" indent="-336550" algn="l" rtl="0">
              <a:lnSpc>
                <a:spcPct val="115000"/>
              </a:lnSpc>
              <a:spcBef>
                <a:spcPts val="0"/>
              </a:spcBef>
              <a:spcAft>
                <a:spcPts val="0"/>
              </a:spcAft>
              <a:buSzPts val="1700"/>
              <a:buAutoNum type="arabicPeriod"/>
            </a:pPr>
            <a:r>
              <a:rPr lang="en-GB" sz="1700" b="0" baseline="-25000">
                <a:solidFill>
                  <a:schemeClr val="accent5"/>
                </a:solidFill>
                <a:latin typeface="Raleway Thin"/>
                <a:ea typeface="Raleway Thin"/>
                <a:cs typeface="Raleway Thin"/>
                <a:sym typeface="Raleway Thin"/>
              </a:rPr>
              <a:t>Singer</a:t>
            </a:r>
            <a:r>
              <a:rPr lang="en-GB" sz="1700" b="0">
                <a:solidFill>
                  <a:schemeClr val="accent5"/>
                </a:solidFill>
                <a:latin typeface="Raleway Thin"/>
                <a:ea typeface="Raleway Thin"/>
                <a:cs typeface="Raleway Thin"/>
                <a:sym typeface="Raleway Thin"/>
              </a:rPr>
              <a:t>⋈</a:t>
            </a:r>
            <a:r>
              <a:rPr lang="en-GB" sz="1700" b="0" baseline="-25000">
                <a:solidFill>
                  <a:schemeClr val="accent5"/>
                </a:solidFill>
                <a:latin typeface="Raleway Thin"/>
                <a:ea typeface="Raleway Thin"/>
                <a:cs typeface="Raleway Thin"/>
                <a:sym typeface="Raleway Thin"/>
              </a:rPr>
              <a:t>Director_Detail</a:t>
            </a:r>
            <a:r>
              <a:rPr lang="en-GB" sz="1700" b="0">
                <a:solidFill>
                  <a:schemeClr val="accent5"/>
                </a:solidFill>
                <a:latin typeface="Raleway Thin"/>
                <a:ea typeface="Raleway Thin"/>
                <a:cs typeface="Raleway Thin"/>
                <a:sym typeface="Raleway Thin"/>
              </a:rPr>
              <a:t>:</a:t>
            </a:r>
            <a:r>
              <a:rPr lang="en-GB" sz="1700" b="0">
                <a:solidFill>
                  <a:srgbClr val="F3F3F3"/>
                </a:solidFill>
                <a:latin typeface="Raleway Thin"/>
                <a:ea typeface="Raleway Thin"/>
                <a:cs typeface="Raleway Thin"/>
                <a:sym typeface="Raleway Thin"/>
              </a:rPr>
              <a:t> </a:t>
            </a:r>
            <a:r>
              <a:rPr lang="en-GB" sz="1700" b="0">
                <a:solidFill>
                  <a:srgbClr val="F3F3F3"/>
                </a:solidFill>
              </a:rPr>
              <a:t>Table of Director and Singer who share the same name.</a:t>
            </a:r>
            <a:endParaRPr sz="1700" b="0">
              <a:solidFill>
                <a:srgbClr val="F3F3F3"/>
              </a:solidFill>
            </a:endParaRPr>
          </a:p>
          <a:p>
            <a:pPr marL="457200" lvl="0" indent="0" algn="l" rtl="0">
              <a:lnSpc>
                <a:spcPct val="115000"/>
              </a:lnSpc>
              <a:spcBef>
                <a:spcPts val="0"/>
              </a:spcBef>
              <a:spcAft>
                <a:spcPts val="0"/>
              </a:spcAft>
              <a:buNone/>
            </a:pPr>
            <a:endParaRPr sz="1700" b="0">
              <a:solidFill>
                <a:srgbClr val="F3F3F3"/>
              </a:solidFill>
            </a:endParaRPr>
          </a:p>
          <a:p>
            <a:pPr marL="457200" lvl="0" indent="-336550" algn="l" rtl="0">
              <a:lnSpc>
                <a:spcPct val="115000"/>
              </a:lnSpc>
              <a:spcBef>
                <a:spcPts val="0"/>
              </a:spcBef>
              <a:spcAft>
                <a:spcPts val="0"/>
              </a:spcAft>
              <a:buSzPts val="1700"/>
              <a:buAutoNum type="arabicPeriod"/>
            </a:pPr>
            <a:r>
              <a:rPr lang="en-GB" sz="1700" b="0" baseline="-25000">
                <a:solidFill>
                  <a:schemeClr val="accent5"/>
                </a:solidFill>
                <a:latin typeface="Raleway Thin"/>
                <a:ea typeface="Raleway Thin"/>
                <a:cs typeface="Raleway Thin"/>
                <a:sym typeface="Raleway Thin"/>
              </a:rPr>
              <a:t>Inventory</a:t>
            </a:r>
            <a:r>
              <a:rPr lang="en-GB" sz="1700" b="0">
                <a:solidFill>
                  <a:schemeClr val="accent5"/>
                </a:solidFill>
                <a:latin typeface="Raleway Thin"/>
                <a:ea typeface="Raleway Thin"/>
                <a:cs typeface="Raleway Thin"/>
                <a:sym typeface="Raleway Thin"/>
              </a:rPr>
              <a:t>⋈</a:t>
            </a:r>
            <a:r>
              <a:rPr lang="en-GB" sz="1700" b="0" baseline="-25000">
                <a:solidFill>
                  <a:schemeClr val="accent5"/>
                </a:solidFill>
                <a:latin typeface="Raleway Thin"/>
                <a:ea typeface="Raleway Thin"/>
                <a:cs typeface="Raleway Thin"/>
                <a:sym typeface="Raleway Thin"/>
              </a:rPr>
              <a:t>Game_Detail</a:t>
            </a:r>
            <a:r>
              <a:rPr lang="en-GB" sz="1700" b="0">
                <a:solidFill>
                  <a:schemeClr val="accent5"/>
                </a:solidFill>
                <a:latin typeface="Raleway Thin"/>
                <a:ea typeface="Raleway Thin"/>
                <a:cs typeface="Raleway Thin"/>
                <a:sym typeface="Raleway Thin"/>
              </a:rPr>
              <a:t>:</a:t>
            </a:r>
            <a:r>
              <a:rPr lang="en-GB" sz="1700" b="0">
                <a:solidFill>
                  <a:srgbClr val="F3F3F3"/>
                </a:solidFill>
                <a:latin typeface="Raleway Thin"/>
                <a:ea typeface="Raleway Thin"/>
                <a:cs typeface="Raleway Thin"/>
                <a:sym typeface="Raleway Thin"/>
              </a:rPr>
              <a:t> </a:t>
            </a:r>
            <a:r>
              <a:rPr lang="en-GB" sz="1700" b="0">
                <a:solidFill>
                  <a:srgbClr val="F3F3F3"/>
                </a:solidFill>
              </a:rPr>
              <a:t>Table of Games with its price and Type.</a:t>
            </a:r>
            <a:endParaRPr sz="1700" b="0">
              <a:solidFill>
                <a:srgbClr val="F3F3F3"/>
              </a:solidFill>
              <a:latin typeface="Raleway Thin"/>
              <a:ea typeface="Raleway Thin"/>
              <a:cs typeface="Raleway Thin"/>
              <a:sym typeface="Raleway Thin"/>
            </a:endParaRPr>
          </a:p>
          <a:p>
            <a:pPr marL="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457200" lvl="0" indent="0" algn="l" rtl="0">
              <a:lnSpc>
                <a:spcPct val="115000"/>
              </a:lnSpc>
              <a:spcBef>
                <a:spcPts val="0"/>
              </a:spcBef>
              <a:spcAft>
                <a:spcPts val="0"/>
              </a:spcAft>
              <a:buNone/>
            </a:pPr>
            <a:endParaRPr sz="1700" b="0">
              <a:solidFill>
                <a:srgbClr val="F3F3F3"/>
              </a:solidFill>
            </a:endParaRPr>
          </a:p>
          <a:p>
            <a:pPr marL="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256200" y="250825"/>
            <a:ext cx="8631600" cy="910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panose="020B0604020202020204"/>
              <a:buNone/>
            </a:pPr>
            <a:r>
              <a:rPr lang="en-GB">
                <a:solidFill>
                  <a:schemeClr val="accent5"/>
                </a:solidFill>
              </a:rPr>
              <a:t>Composition of any two</a:t>
            </a:r>
            <a:endParaRPr>
              <a:solidFill>
                <a:schemeClr val="accent5"/>
              </a:solidFill>
            </a:endParaRPr>
          </a:p>
          <a:p>
            <a:pPr marL="0" lvl="0" indent="0" algn="l" rtl="0">
              <a:spcBef>
                <a:spcPts val="0"/>
              </a:spcBef>
              <a:spcAft>
                <a:spcPts val="0"/>
              </a:spcAft>
              <a:buClr>
                <a:schemeClr val="dk2"/>
              </a:buClr>
              <a:buSzPts val="1100"/>
              <a:buFont typeface="Arial" panose="020B0604020202020204"/>
              <a:buNone/>
            </a:pPr>
            <a:endParaRPr>
              <a:solidFill>
                <a:schemeClr val="accent5"/>
              </a:solidFill>
            </a:endParaRPr>
          </a:p>
          <a:p>
            <a:pPr marL="0" lvl="0" indent="0" algn="l" rtl="0">
              <a:spcBef>
                <a:spcPts val="0"/>
              </a:spcBef>
              <a:spcAft>
                <a:spcPts val="0"/>
              </a:spcAft>
              <a:buClr>
                <a:schemeClr val="dk2"/>
              </a:buClr>
              <a:buSzPts val="1100"/>
              <a:buFont typeface="Arial" panose="020B0604020202020204"/>
              <a:buNone/>
            </a:pPr>
          </a:p>
          <a:p>
            <a:pPr marL="0" lvl="0" indent="0" algn="l" rtl="0">
              <a:spcBef>
                <a:spcPts val="0"/>
              </a:spcBef>
              <a:spcAft>
                <a:spcPts val="0"/>
              </a:spcAft>
              <a:buNone/>
            </a:pPr>
          </a:p>
        </p:txBody>
      </p:sp>
      <p:sp>
        <p:nvSpPr>
          <p:cNvPr id="157" name="Google Shape;157;p25"/>
          <p:cNvSpPr txBox="1"/>
          <p:nvPr>
            <p:ph type="title"/>
          </p:nvPr>
        </p:nvSpPr>
        <p:spPr>
          <a:xfrm>
            <a:off x="345000" y="1103925"/>
            <a:ext cx="8454000" cy="3857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900">
                <a:solidFill>
                  <a:srgbClr val="F3F3F3"/>
                </a:solidFill>
              </a:rPr>
              <a:t>Queries: </a:t>
            </a:r>
            <a:endParaRPr sz="1900">
              <a:solidFill>
                <a:srgbClr val="F3F3F3"/>
              </a:solidFill>
            </a:endParaRPr>
          </a:p>
          <a:p>
            <a:pPr marL="457200" lvl="0" indent="-336550" algn="l" rtl="0">
              <a:lnSpc>
                <a:spcPct val="115000"/>
              </a:lnSpc>
              <a:spcBef>
                <a:spcPts val="0"/>
              </a:spcBef>
              <a:spcAft>
                <a:spcPts val="0"/>
              </a:spcAft>
              <a:buSzPts val="1700"/>
              <a:buAutoNum type="arabicPeriod"/>
            </a:pPr>
            <a:r>
              <a:rPr lang="en-GB" sz="1700" b="0">
                <a:solidFill>
                  <a:schemeClr val="accent5"/>
                </a:solidFill>
                <a:latin typeface="Raleway Thin"/>
                <a:ea typeface="Raleway Thin"/>
                <a:cs typeface="Raleway Thin"/>
                <a:sym typeface="Raleway Thin"/>
              </a:rPr>
              <a:t>∏ </a:t>
            </a:r>
            <a:r>
              <a:rPr lang="en-GB" sz="1700" b="0" baseline="-25000">
                <a:solidFill>
                  <a:schemeClr val="accent5"/>
                </a:solidFill>
                <a:latin typeface="Raleway Thin"/>
                <a:ea typeface="Raleway Thin"/>
                <a:cs typeface="Raleway Thin"/>
                <a:sym typeface="Raleway Thin"/>
              </a:rPr>
              <a:t>Director_ID</a:t>
            </a:r>
            <a:r>
              <a:rPr lang="en-GB" sz="1700" b="0">
                <a:solidFill>
                  <a:schemeClr val="accent5"/>
                </a:solidFill>
                <a:latin typeface="Raleway Thin"/>
                <a:ea typeface="Raleway Thin"/>
                <a:cs typeface="Raleway Thin"/>
                <a:sym typeface="Raleway Thin"/>
              </a:rPr>
              <a:t>(Movie_Detail)  U  ∏ </a:t>
            </a:r>
            <a:r>
              <a:rPr lang="en-GB" sz="1700" b="0" baseline="-25000">
                <a:solidFill>
                  <a:schemeClr val="accent5"/>
                </a:solidFill>
                <a:latin typeface="Raleway Thin"/>
                <a:ea typeface="Raleway Thin"/>
                <a:cs typeface="Raleway Thin"/>
                <a:sym typeface="Raleway Thin"/>
              </a:rPr>
              <a:t>Director_ID</a:t>
            </a:r>
            <a:r>
              <a:rPr lang="en-GB" sz="1700" b="0">
                <a:solidFill>
                  <a:schemeClr val="accent5"/>
                </a:solidFill>
                <a:latin typeface="Raleway Thin"/>
                <a:ea typeface="Raleway Thin"/>
                <a:cs typeface="Raleway Thin"/>
                <a:sym typeface="Raleway Thin"/>
              </a:rPr>
              <a:t>(Anime_Detail) =&gt;</a:t>
            </a:r>
            <a:r>
              <a:rPr lang="en-GB" sz="1700" b="0">
                <a:solidFill>
                  <a:schemeClr val="accent5"/>
                </a:solidFill>
                <a:latin typeface="Raleway Thin"/>
                <a:ea typeface="Raleway Thin"/>
                <a:cs typeface="Raleway Thin"/>
                <a:sym typeface="Raleway Thin"/>
              </a:rPr>
              <a:t> </a:t>
            </a:r>
            <a:r>
              <a:rPr lang="en-GB" sz="1700" b="0">
                <a:solidFill>
                  <a:srgbClr val="F3F3F3"/>
                </a:solidFill>
              </a:rPr>
              <a:t>Project the ID of directors which either directed a movie or an anime.</a:t>
            </a:r>
            <a:endParaRPr sz="1700" b="0">
              <a:solidFill>
                <a:srgbClr val="F3F3F3"/>
              </a:solidFill>
            </a:endParaRPr>
          </a:p>
          <a:p>
            <a:pPr marL="457200" lvl="0" indent="-336550" algn="l" rtl="0">
              <a:lnSpc>
                <a:spcPct val="115000"/>
              </a:lnSpc>
              <a:spcBef>
                <a:spcPts val="0"/>
              </a:spcBef>
              <a:spcAft>
                <a:spcPts val="0"/>
              </a:spcAft>
              <a:buSzPts val="1700"/>
              <a:buAutoNum type="arabicPeriod"/>
            </a:pPr>
            <a:r>
              <a:rPr lang="en-GB" sz="1700" b="0">
                <a:solidFill>
                  <a:schemeClr val="accent5"/>
                </a:solidFill>
                <a:latin typeface="Raleway Thin"/>
                <a:ea typeface="Raleway Thin"/>
                <a:cs typeface="Raleway Thin"/>
                <a:sym typeface="Raleway Thin"/>
              </a:rPr>
              <a:t>σ </a:t>
            </a:r>
            <a:r>
              <a:rPr lang="en-GB" sz="1700" b="0" baseline="-25000">
                <a:solidFill>
                  <a:schemeClr val="accent5"/>
                </a:solidFill>
                <a:latin typeface="Raleway Thin"/>
                <a:ea typeface="Raleway Thin"/>
                <a:cs typeface="Raleway Thin"/>
                <a:sym typeface="Raleway Thin"/>
              </a:rPr>
              <a:t>Language = "English"</a:t>
            </a:r>
            <a:r>
              <a:rPr lang="en-GB" sz="1700" b="0">
                <a:solidFill>
                  <a:schemeClr val="accent5"/>
                </a:solidFill>
                <a:latin typeface="Raleway Thin"/>
                <a:ea typeface="Raleway Thin"/>
                <a:cs typeface="Raleway Thin"/>
                <a:sym typeface="Raleway Thin"/>
              </a:rPr>
              <a:t> ( Song_Detail  X Movie_Detail )</a:t>
            </a:r>
            <a:r>
              <a:rPr lang="en-GB" sz="1700" b="0">
                <a:solidFill>
                  <a:schemeClr val="accent5"/>
                </a:solidFill>
                <a:latin typeface="Raleway Thin"/>
                <a:ea typeface="Raleway Thin"/>
                <a:cs typeface="Raleway Thin"/>
                <a:sym typeface="Raleway Thin"/>
              </a:rPr>
              <a:t>: </a:t>
            </a:r>
            <a:r>
              <a:rPr lang="en-GB" sz="1700" b="0">
                <a:solidFill>
                  <a:srgbClr val="F3F3F3"/>
                </a:solidFill>
                <a:latin typeface="Raleway Thin"/>
                <a:ea typeface="Raleway Thin"/>
                <a:cs typeface="Raleway Thin"/>
                <a:sym typeface="Raleway Thin"/>
              </a:rPr>
              <a:t> </a:t>
            </a:r>
            <a:r>
              <a:rPr lang="en-GB" sz="1700" b="0">
                <a:solidFill>
                  <a:srgbClr val="F3F3F3"/>
                </a:solidFill>
              </a:rPr>
              <a:t>Yields a relation, which shows a list of all English songs and English movies</a:t>
            </a:r>
            <a:endParaRPr sz="1700" b="0">
              <a:solidFill>
                <a:srgbClr val="F3F3F3"/>
              </a:solidFill>
            </a:endParaRPr>
          </a:p>
          <a:p>
            <a:pPr marL="457200" lvl="0" indent="-336550" algn="l" rtl="0">
              <a:lnSpc>
                <a:spcPct val="115000"/>
              </a:lnSpc>
              <a:spcBef>
                <a:spcPts val="0"/>
              </a:spcBef>
              <a:spcAft>
                <a:spcPts val="0"/>
              </a:spcAft>
              <a:buSzPts val="1700"/>
              <a:buAutoNum type="arabicPeriod"/>
            </a:pPr>
            <a:r>
              <a:rPr lang="en-GB" sz="1700" b="0">
                <a:solidFill>
                  <a:schemeClr val="accent5"/>
                </a:solidFill>
                <a:latin typeface="Raleway Thin"/>
                <a:ea typeface="Raleway Thin"/>
                <a:cs typeface="Raleway Thin"/>
                <a:sym typeface="Raleway Thin"/>
              </a:rPr>
              <a:t>∏ </a:t>
            </a:r>
            <a:r>
              <a:rPr lang="en-GB" sz="1700" b="0" baseline="-25000">
                <a:solidFill>
                  <a:schemeClr val="accent5"/>
                </a:solidFill>
                <a:latin typeface="Raleway Thin"/>
                <a:ea typeface="Raleway Thin"/>
                <a:cs typeface="Raleway Thin"/>
                <a:sym typeface="Raleway Thin"/>
              </a:rPr>
              <a:t>Director_ID</a:t>
            </a:r>
            <a:r>
              <a:rPr lang="en-GB" sz="1700" b="0">
                <a:solidFill>
                  <a:schemeClr val="accent5"/>
                </a:solidFill>
                <a:latin typeface="Raleway Thin"/>
                <a:ea typeface="Raleway Thin"/>
                <a:cs typeface="Raleway Thin"/>
                <a:sym typeface="Raleway Thin"/>
              </a:rPr>
              <a:t>(Movie_Detail)  -  ∏ </a:t>
            </a:r>
            <a:r>
              <a:rPr lang="en-GB" sz="1700" b="0" baseline="-25000">
                <a:solidFill>
                  <a:schemeClr val="accent5"/>
                </a:solidFill>
                <a:latin typeface="Raleway Thin"/>
                <a:ea typeface="Raleway Thin"/>
                <a:cs typeface="Raleway Thin"/>
                <a:sym typeface="Raleway Thin"/>
              </a:rPr>
              <a:t>Director_ID</a:t>
            </a:r>
            <a:r>
              <a:rPr lang="en-GB" sz="1700" b="0">
                <a:solidFill>
                  <a:schemeClr val="accent5"/>
                </a:solidFill>
                <a:latin typeface="Raleway Thin"/>
                <a:ea typeface="Raleway Thin"/>
                <a:cs typeface="Raleway Thin"/>
                <a:sym typeface="Raleway Thin"/>
              </a:rPr>
              <a:t>(Anime_Detail)</a:t>
            </a:r>
            <a:r>
              <a:rPr lang="en-GB" sz="1700" b="0">
                <a:solidFill>
                  <a:schemeClr val="accent5"/>
                </a:solidFill>
                <a:latin typeface="Raleway Thin"/>
                <a:ea typeface="Raleway Thin"/>
                <a:cs typeface="Raleway Thin"/>
                <a:sym typeface="Raleway Thin"/>
              </a:rPr>
              <a:t>:</a:t>
            </a:r>
            <a:r>
              <a:rPr lang="en-GB" sz="1700" b="0">
                <a:solidFill>
                  <a:srgbClr val="F3F3F3"/>
                </a:solidFill>
                <a:latin typeface="Raleway Thin"/>
                <a:ea typeface="Raleway Thin"/>
                <a:cs typeface="Raleway Thin"/>
                <a:sym typeface="Raleway Thin"/>
              </a:rPr>
              <a:t>  </a:t>
            </a:r>
            <a:r>
              <a:rPr lang="en-GB" sz="1700" b="0">
                <a:solidFill>
                  <a:srgbClr val="F3F3F3"/>
                </a:solidFill>
              </a:rPr>
              <a:t> Project the ID of directors who directed movies but anime</a:t>
            </a:r>
            <a:endParaRPr sz="1700" b="0">
              <a:solidFill>
                <a:srgbClr val="F3F3F3"/>
              </a:solidFill>
            </a:endParaRPr>
          </a:p>
          <a:p>
            <a:pPr marL="457200" lvl="0" indent="-336550" algn="l" rtl="0">
              <a:lnSpc>
                <a:spcPct val="115000"/>
              </a:lnSpc>
              <a:spcBef>
                <a:spcPts val="0"/>
              </a:spcBef>
              <a:spcAft>
                <a:spcPts val="0"/>
              </a:spcAft>
              <a:buSzPts val="1700"/>
              <a:buAutoNum type="arabicPeriod"/>
            </a:pPr>
            <a:r>
              <a:rPr lang="en-GB" sz="1700" b="0">
                <a:solidFill>
                  <a:schemeClr val="accent5"/>
                </a:solidFill>
                <a:latin typeface="Raleway Thin"/>
                <a:ea typeface="Raleway Thin"/>
                <a:cs typeface="Raleway Thin"/>
                <a:sym typeface="Raleway Thin"/>
              </a:rPr>
              <a:t>σ </a:t>
            </a:r>
            <a:r>
              <a:rPr lang="en-GB" sz="1700" b="0" baseline="-25000">
                <a:solidFill>
                  <a:schemeClr val="accent5"/>
                </a:solidFill>
                <a:latin typeface="Raleway Thin"/>
                <a:ea typeface="Raleway Thin"/>
                <a:cs typeface="Raleway Thin"/>
                <a:sym typeface="Raleway Thin"/>
              </a:rPr>
              <a:t>Genre_ID = "ROM026"</a:t>
            </a:r>
            <a:r>
              <a:rPr lang="en-GB" sz="1700" b="0">
                <a:solidFill>
                  <a:schemeClr val="accent5"/>
                </a:solidFill>
                <a:latin typeface="Raleway Thin"/>
                <a:ea typeface="Raleway Thin"/>
                <a:cs typeface="Raleway Thin"/>
                <a:sym typeface="Raleway Thin"/>
              </a:rPr>
              <a:t> ( Song_Detail  X Movie_Detail )</a:t>
            </a:r>
            <a:r>
              <a:rPr lang="en-GB" sz="1700" b="0">
                <a:solidFill>
                  <a:schemeClr val="accent5"/>
                </a:solidFill>
                <a:latin typeface="Raleway Thin"/>
                <a:ea typeface="Raleway Thin"/>
                <a:cs typeface="Raleway Thin"/>
                <a:sym typeface="Raleway Thin"/>
              </a:rPr>
              <a:t>:</a:t>
            </a:r>
            <a:r>
              <a:rPr lang="en-GB" sz="1700" b="0">
                <a:solidFill>
                  <a:srgbClr val="F3F3F3"/>
                </a:solidFill>
                <a:latin typeface="Raleway Thin"/>
                <a:ea typeface="Raleway Thin"/>
                <a:cs typeface="Raleway Thin"/>
                <a:sym typeface="Raleway Thin"/>
              </a:rPr>
              <a:t> </a:t>
            </a:r>
            <a:r>
              <a:rPr lang="en-GB" sz="1700" b="0">
                <a:solidFill>
                  <a:srgbClr val="F3F3F3"/>
                </a:solidFill>
              </a:rPr>
              <a:t>Yields a relation, which shows a list of all Romantic songs and Romantic movies.</a:t>
            </a:r>
            <a:endParaRPr sz="1700" b="0">
              <a:solidFill>
                <a:srgbClr val="F3F3F3"/>
              </a:solidFill>
            </a:endParaRPr>
          </a:p>
          <a:p>
            <a:pPr marL="457200" lvl="0" indent="-336550" algn="l" rtl="0">
              <a:lnSpc>
                <a:spcPct val="115000"/>
              </a:lnSpc>
              <a:spcBef>
                <a:spcPts val="0"/>
              </a:spcBef>
              <a:spcAft>
                <a:spcPts val="0"/>
              </a:spcAft>
              <a:buSzPts val="1700"/>
              <a:buAutoNum type="arabicPeriod"/>
            </a:pPr>
            <a:r>
              <a:rPr lang="en-GB" sz="1700" b="0">
                <a:solidFill>
                  <a:schemeClr val="accent5"/>
                </a:solidFill>
                <a:latin typeface="Raleway Thin"/>
                <a:ea typeface="Raleway Thin"/>
                <a:cs typeface="Raleway Thin"/>
                <a:sym typeface="Raleway Thin"/>
              </a:rPr>
              <a:t>σ </a:t>
            </a:r>
            <a:r>
              <a:rPr lang="en-GB" sz="1700" b="0" baseline="-25000">
                <a:solidFill>
                  <a:schemeClr val="accent5"/>
                </a:solidFill>
                <a:latin typeface="Raleway Thin"/>
                <a:ea typeface="Raleway Thin"/>
                <a:cs typeface="Raleway Thin"/>
                <a:sym typeface="Raleway Thin"/>
              </a:rPr>
              <a:t>Customer_ID = "USER0421"</a:t>
            </a:r>
            <a:r>
              <a:rPr lang="en-GB" sz="1700" b="0">
                <a:solidFill>
                  <a:schemeClr val="accent5"/>
                </a:solidFill>
                <a:latin typeface="Raleway Thin"/>
                <a:ea typeface="Raleway Thin"/>
                <a:cs typeface="Raleway Thin"/>
                <a:sym typeface="Raleway Thin"/>
              </a:rPr>
              <a:t> (</a:t>
            </a:r>
            <a:r>
              <a:rPr lang="en-GB" sz="1700" b="0" baseline="-25000">
                <a:solidFill>
                  <a:schemeClr val="accent5"/>
                </a:solidFill>
                <a:latin typeface="Raleway Thin"/>
                <a:ea typeface="Raleway Thin"/>
                <a:cs typeface="Raleway Thin"/>
                <a:sym typeface="Raleway Thin"/>
              </a:rPr>
              <a:t>Inventory</a:t>
            </a:r>
            <a:r>
              <a:rPr lang="en-GB" sz="1700" b="0">
                <a:solidFill>
                  <a:schemeClr val="accent5"/>
                </a:solidFill>
                <a:latin typeface="Raleway Thin"/>
                <a:ea typeface="Raleway Thin"/>
                <a:cs typeface="Raleway Thin"/>
                <a:sym typeface="Raleway Thin"/>
              </a:rPr>
              <a:t>⋈</a:t>
            </a:r>
            <a:r>
              <a:rPr lang="en-GB" sz="1700" b="0" baseline="-25000">
                <a:solidFill>
                  <a:schemeClr val="accent5"/>
                </a:solidFill>
                <a:latin typeface="Raleway Thin"/>
                <a:ea typeface="Raleway Thin"/>
                <a:cs typeface="Raleway Thin"/>
                <a:sym typeface="Raleway Thin"/>
              </a:rPr>
              <a:t>Rent</a:t>
            </a:r>
            <a:r>
              <a:rPr lang="en-GB" sz="1700" b="0">
                <a:solidFill>
                  <a:schemeClr val="accent5"/>
                </a:solidFill>
                <a:latin typeface="Raleway Thin"/>
                <a:ea typeface="Raleway Thin"/>
                <a:cs typeface="Raleway Thin"/>
                <a:sym typeface="Raleway Thin"/>
              </a:rPr>
              <a:t> )</a:t>
            </a:r>
            <a:r>
              <a:rPr lang="en-GB" sz="1700" b="0">
                <a:solidFill>
                  <a:schemeClr val="accent5"/>
                </a:solidFill>
                <a:latin typeface="Raleway Thin"/>
                <a:ea typeface="Raleway Thin"/>
                <a:cs typeface="Raleway Thin"/>
                <a:sym typeface="Raleway Thin"/>
              </a:rPr>
              <a:t>:</a:t>
            </a:r>
            <a:r>
              <a:rPr lang="en-GB" sz="1700" b="0">
                <a:solidFill>
                  <a:srgbClr val="F3F3F3"/>
                </a:solidFill>
                <a:latin typeface="Raleway Thin"/>
                <a:ea typeface="Raleway Thin"/>
                <a:cs typeface="Raleway Thin"/>
                <a:sym typeface="Raleway Thin"/>
              </a:rPr>
              <a:t> </a:t>
            </a:r>
            <a:r>
              <a:rPr lang="en-GB" sz="1700" b="0">
                <a:solidFill>
                  <a:srgbClr val="F3F3F3"/>
                </a:solidFill>
              </a:rPr>
              <a:t>Yields a relation, which shows a list of all DVDs rented by a customer whose ID is “USER0421”.</a:t>
            </a:r>
            <a:endParaRPr sz="1700" b="0">
              <a:solidFill>
                <a:srgbClr val="F3F3F3"/>
              </a:solidFill>
            </a:endParaRPr>
          </a:p>
          <a:p>
            <a:pPr marL="457200" lvl="0" indent="0" algn="l" rtl="0">
              <a:lnSpc>
                <a:spcPct val="115000"/>
              </a:lnSpc>
              <a:spcBef>
                <a:spcPts val="0"/>
              </a:spcBef>
              <a:spcAft>
                <a:spcPts val="0"/>
              </a:spcAft>
              <a:buNone/>
            </a:pPr>
            <a:endParaRPr sz="1700" b="0">
              <a:solidFill>
                <a:srgbClr val="F3F3F3"/>
              </a:solidFill>
            </a:endParaRPr>
          </a:p>
          <a:p>
            <a:pPr marL="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256200" y="250825"/>
            <a:ext cx="8631600" cy="910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panose="020B0604020202020204"/>
              <a:buNone/>
            </a:pPr>
            <a:r>
              <a:rPr lang="en-GB">
                <a:solidFill>
                  <a:schemeClr val="accent5"/>
                </a:solidFill>
              </a:rPr>
              <a:t>Composition of any three</a:t>
            </a:r>
            <a:endParaRPr>
              <a:solidFill>
                <a:schemeClr val="accent5"/>
              </a:solidFill>
            </a:endParaRPr>
          </a:p>
          <a:p>
            <a:pPr marL="0" lvl="0" indent="0" algn="l" rtl="0">
              <a:spcBef>
                <a:spcPts val="0"/>
              </a:spcBef>
              <a:spcAft>
                <a:spcPts val="0"/>
              </a:spcAft>
              <a:buClr>
                <a:schemeClr val="dk2"/>
              </a:buClr>
              <a:buSzPts val="1100"/>
              <a:buFont typeface="Arial" panose="020B0604020202020204"/>
              <a:buNone/>
            </a:pPr>
            <a:endParaRPr>
              <a:solidFill>
                <a:schemeClr val="accent5"/>
              </a:solidFill>
            </a:endParaRPr>
          </a:p>
          <a:p>
            <a:pPr marL="0" lvl="0" indent="0" algn="l" rtl="0">
              <a:spcBef>
                <a:spcPts val="0"/>
              </a:spcBef>
              <a:spcAft>
                <a:spcPts val="0"/>
              </a:spcAft>
              <a:buClr>
                <a:schemeClr val="dk2"/>
              </a:buClr>
              <a:buSzPts val="1100"/>
              <a:buFont typeface="Arial" panose="020B0604020202020204"/>
              <a:buNone/>
            </a:pPr>
          </a:p>
          <a:p>
            <a:pPr marL="0" lvl="0" indent="0" algn="l" rtl="0">
              <a:spcBef>
                <a:spcPts val="0"/>
              </a:spcBef>
              <a:spcAft>
                <a:spcPts val="0"/>
              </a:spcAft>
              <a:buNone/>
            </a:pPr>
          </a:p>
        </p:txBody>
      </p:sp>
      <p:sp>
        <p:nvSpPr>
          <p:cNvPr id="163" name="Google Shape;163;p26"/>
          <p:cNvSpPr txBox="1"/>
          <p:nvPr>
            <p:ph type="title"/>
          </p:nvPr>
        </p:nvSpPr>
        <p:spPr>
          <a:xfrm>
            <a:off x="345000" y="1103925"/>
            <a:ext cx="8454000" cy="3857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900" b="0">
                <a:solidFill>
                  <a:srgbClr val="F3F3F3"/>
                </a:solidFill>
                <a:latin typeface="Raleway Thin"/>
                <a:ea typeface="Raleway Thin"/>
                <a:cs typeface="Raleway Thin"/>
                <a:sym typeface="Raleway Thin"/>
              </a:rPr>
              <a:t>Queries: </a:t>
            </a:r>
            <a:endParaRPr sz="1900" b="0">
              <a:solidFill>
                <a:srgbClr val="F3F3F3"/>
              </a:solidFill>
              <a:latin typeface="Raleway Thin"/>
              <a:ea typeface="Raleway Thin"/>
              <a:cs typeface="Raleway Thin"/>
              <a:sym typeface="Raleway Thin"/>
            </a:endParaRPr>
          </a:p>
          <a:p>
            <a:pPr marL="457200" lvl="0" indent="-336550" algn="l" rtl="0">
              <a:lnSpc>
                <a:spcPct val="100000"/>
              </a:lnSpc>
              <a:spcBef>
                <a:spcPts val="0"/>
              </a:spcBef>
              <a:spcAft>
                <a:spcPts val="0"/>
              </a:spcAft>
              <a:buSzPts val="1700"/>
              <a:buAutoNum type="arabicPeriod"/>
            </a:pPr>
            <a:r>
              <a:rPr lang="en-GB" sz="1700" b="0">
                <a:solidFill>
                  <a:schemeClr val="accent5"/>
                </a:solidFill>
                <a:latin typeface="Raleway Thin"/>
                <a:ea typeface="Raleway Thin"/>
                <a:cs typeface="Raleway Thin"/>
                <a:sym typeface="Raleway Thin"/>
              </a:rPr>
              <a:t>∏</a:t>
            </a:r>
            <a:r>
              <a:rPr lang="en-GB" sz="1700" b="0" baseline="-25000">
                <a:solidFill>
                  <a:schemeClr val="accent5"/>
                </a:solidFill>
                <a:latin typeface="Raleway Thin"/>
                <a:ea typeface="Raleway Thin"/>
                <a:cs typeface="Raleway Thin"/>
                <a:sym typeface="Raleway Thin"/>
              </a:rPr>
              <a:t>Name, Language</a:t>
            </a:r>
            <a:r>
              <a:rPr lang="en-GB" sz="1700" b="0">
                <a:solidFill>
                  <a:schemeClr val="accent5"/>
                </a:solidFill>
                <a:latin typeface="Raleway Thin"/>
                <a:ea typeface="Raleway Thin"/>
                <a:cs typeface="Raleway Thin"/>
                <a:sym typeface="Raleway Thin"/>
              </a:rPr>
              <a:t>(σ </a:t>
            </a:r>
            <a:r>
              <a:rPr lang="en-GB" sz="1700" b="0" baseline="-25000">
                <a:solidFill>
                  <a:schemeClr val="accent5"/>
                </a:solidFill>
                <a:latin typeface="Raleway Thin"/>
                <a:ea typeface="Raleway Thin"/>
                <a:cs typeface="Raleway Thin"/>
                <a:sym typeface="Raleway Thin"/>
              </a:rPr>
              <a:t>Language = "English"</a:t>
            </a:r>
            <a:r>
              <a:rPr lang="en-GB" sz="1700" b="0">
                <a:solidFill>
                  <a:schemeClr val="accent5"/>
                </a:solidFill>
                <a:latin typeface="Raleway Thin"/>
                <a:ea typeface="Raleway Thin"/>
                <a:cs typeface="Raleway Thin"/>
                <a:sym typeface="Raleway Thin"/>
              </a:rPr>
              <a:t> ( Song_Detail  X Movie_Detail )) =&gt;</a:t>
            </a:r>
            <a:r>
              <a:rPr lang="en-GB" sz="1700" b="0">
                <a:solidFill>
                  <a:schemeClr val="accent5"/>
                </a:solidFill>
                <a:latin typeface="Raleway Thin"/>
                <a:ea typeface="Raleway Thin"/>
                <a:cs typeface="Raleway Thin"/>
                <a:sym typeface="Raleway Thin"/>
              </a:rPr>
              <a:t> </a:t>
            </a:r>
            <a:r>
              <a:rPr lang="en-GB" sz="1700" b="0">
                <a:solidFill>
                  <a:srgbClr val="F3F3F3"/>
                </a:solidFill>
                <a:latin typeface="Raleway Thin"/>
                <a:ea typeface="Raleway Thin"/>
                <a:cs typeface="Raleway Thin"/>
                <a:sym typeface="Raleway Thin"/>
              </a:rPr>
              <a:t> </a:t>
            </a:r>
            <a:r>
              <a:rPr lang="en-GB" sz="1700" b="0">
                <a:solidFill>
                  <a:srgbClr val="F3F3F3"/>
                </a:solidFill>
              </a:rPr>
              <a:t> Project the Name and Language columns of all English songs and English movies.</a:t>
            </a:r>
            <a:endParaRPr sz="1700" b="0">
              <a:solidFill>
                <a:srgbClr val="F3F3F3"/>
              </a:solidFill>
            </a:endParaRPr>
          </a:p>
          <a:p>
            <a:pPr marL="457200" lvl="0" indent="-336550" algn="l" rtl="0">
              <a:lnSpc>
                <a:spcPct val="100000"/>
              </a:lnSpc>
              <a:spcBef>
                <a:spcPts val="0"/>
              </a:spcBef>
              <a:spcAft>
                <a:spcPts val="0"/>
              </a:spcAft>
              <a:buSzPts val="1700"/>
              <a:buAutoNum type="arabicPeriod"/>
            </a:pPr>
            <a:r>
              <a:rPr lang="en-GB" sz="1700" b="0">
                <a:solidFill>
                  <a:schemeClr val="accent5"/>
                </a:solidFill>
                <a:latin typeface="Raleway Thin"/>
                <a:ea typeface="Raleway Thin"/>
                <a:cs typeface="Raleway Thin"/>
                <a:sym typeface="Raleway Thin"/>
              </a:rPr>
              <a:t>∏</a:t>
            </a:r>
            <a:r>
              <a:rPr lang="en-GB" sz="1700" b="0" baseline="-25000">
                <a:solidFill>
                  <a:schemeClr val="accent5"/>
                </a:solidFill>
                <a:latin typeface="Raleway Thin"/>
                <a:ea typeface="Raleway Thin"/>
                <a:cs typeface="Raleway Thin"/>
                <a:sym typeface="Raleway Thin"/>
              </a:rPr>
              <a:t>Name, Genre_ID, Language</a:t>
            </a:r>
            <a:r>
              <a:rPr lang="en-GB" sz="1700" b="0">
                <a:solidFill>
                  <a:schemeClr val="accent5"/>
                </a:solidFill>
                <a:latin typeface="Raleway Thin"/>
                <a:ea typeface="Raleway Thin"/>
                <a:cs typeface="Raleway Thin"/>
                <a:sym typeface="Raleway Thin"/>
              </a:rPr>
              <a:t>(σ </a:t>
            </a:r>
            <a:r>
              <a:rPr lang="en-GB" sz="1700" b="0" baseline="-25000">
                <a:solidFill>
                  <a:schemeClr val="accent5"/>
                </a:solidFill>
                <a:latin typeface="Raleway Thin"/>
                <a:ea typeface="Raleway Thin"/>
                <a:cs typeface="Raleway Thin"/>
                <a:sym typeface="Raleway Thin"/>
              </a:rPr>
              <a:t>Genre_ID = "HOR021"</a:t>
            </a:r>
            <a:r>
              <a:rPr lang="en-GB" sz="1700" b="0">
                <a:solidFill>
                  <a:schemeClr val="accent5"/>
                </a:solidFill>
                <a:latin typeface="Raleway Thin"/>
                <a:ea typeface="Raleway Thin"/>
                <a:cs typeface="Raleway Thin"/>
                <a:sym typeface="Raleway Thin"/>
              </a:rPr>
              <a:t> ( Anime_Detail  X Movie_Detail )) =&gt; </a:t>
            </a:r>
            <a:r>
              <a:rPr lang="en-GB" sz="1700" b="0">
                <a:solidFill>
                  <a:srgbClr val="F3F3F3"/>
                </a:solidFill>
                <a:latin typeface="Raleway Thin"/>
                <a:ea typeface="Raleway Thin"/>
                <a:cs typeface="Raleway Thin"/>
                <a:sym typeface="Raleway Thin"/>
              </a:rPr>
              <a:t> </a:t>
            </a:r>
            <a:r>
              <a:rPr lang="en-GB" sz="1700" b="0">
                <a:solidFill>
                  <a:srgbClr val="F3F3F3"/>
                </a:solidFill>
              </a:rPr>
              <a:t>Project the Name , Language and Genre_ID columns of all Horror Anime and Horror movies</a:t>
            </a:r>
            <a:endParaRPr sz="1700" b="0">
              <a:solidFill>
                <a:srgbClr val="F3F3F3"/>
              </a:solidFill>
            </a:endParaRPr>
          </a:p>
          <a:p>
            <a:pPr marL="457200" lvl="0" indent="-336550" algn="l" rtl="0">
              <a:lnSpc>
                <a:spcPct val="100000"/>
              </a:lnSpc>
              <a:spcBef>
                <a:spcPts val="0"/>
              </a:spcBef>
              <a:spcAft>
                <a:spcPts val="0"/>
              </a:spcAft>
              <a:buSzPts val="1700"/>
              <a:buAutoNum type="arabicPeriod"/>
            </a:pPr>
            <a:r>
              <a:rPr lang="en-GB" sz="1700" b="0">
                <a:solidFill>
                  <a:schemeClr val="accent5"/>
                </a:solidFill>
                <a:latin typeface="Raleway Thin"/>
                <a:ea typeface="Raleway Thin"/>
                <a:cs typeface="Raleway Thin"/>
                <a:sym typeface="Raleway Thin"/>
              </a:rPr>
              <a:t>∏</a:t>
            </a:r>
            <a:r>
              <a:rPr lang="en-GB" sz="1700" b="0" baseline="-25000">
                <a:solidFill>
                  <a:schemeClr val="accent5"/>
                </a:solidFill>
                <a:latin typeface="Raleway Thin"/>
                <a:ea typeface="Raleway Thin"/>
                <a:cs typeface="Raleway Thin"/>
                <a:sym typeface="Raleway Thin"/>
              </a:rPr>
              <a:t>Rent_Date, Return_Date</a:t>
            </a:r>
            <a:r>
              <a:rPr lang="en-GB" sz="1700" b="0">
                <a:solidFill>
                  <a:schemeClr val="accent5"/>
                </a:solidFill>
                <a:latin typeface="Raleway Thin"/>
                <a:ea typeface="Raleway Thin"/>
                <a:cs typeface="Raleway Thin"/>
                <a:sym typeface="Raleway Thin"/>
              </a:rPr>
              <a:t>(σ </a:t>
            </a:r>
            <a:r>
              <a:rPr lang="en-GB" sz="1700" b="0" baseline="-25000">
                <a:solidFill>
                  <a:schemeClr val="accent5"/>
                </a:solidFill>
                <a:latin typeface="Raleway Thin"/>
                <a:ea typeface="Raleway Thin"/>
                <a:cs typeface="Raleway Thin"/>
                <a:sym typeface="Raleway Thin"/>
              </a:rPr>
              <a:t>Customer_ID = "USER0421"</a:t>
            </a:r>
            <a:r>
              <a:rPr lang="en-GB" sz="1700" b="0">
                <a:solidFill>
                  <a:schemeClr val="accent5"/>
                </a:solidFill>
                <a:latin typeface="Raleway Thin"/>
                <a:ea typeface="Raleway Thin"/>
                <a:cs typeface="Raleway Thin"/>
                <a:sym typeface="Raleway Thin"/>
              </a:rPr>
              <a:t> (</a:t>
            </a:r>
            <a:r>
              <a:rPr lang="en-GB" sz="1700" b="0" baseline="-25000">
                <a:solidFill>
                  <a:schemeClr val="accent5"/>
                </a:solidFill>
                <a:latin typeface="Raleway Thin"/>
                <a:ea typeface="Raleway Thin"/>
                <a:cs typeface="Raleway Thin"/>
                <a:sym typeface="Raleway Thin"/>
              </a:rPr>
              <a:t>Inventory</a:t>
            </a:r>
            <a:r>
              <a:rPr lang="en-GB" sz="1700" b="0">
                <a:solidFill>
                  <a:schemeClr val="accent5"/>
                </a:solidFill>
                <a:latin typeface="Raleway Thin"/>
                <a:ea typeface="Raleway Thin"/>
                <a:cs typeface="Raleway Thin"/>
                <a:sym typeface="Raleway Thin"/>
              </a:rPr>
              <a:t>⋈</a:t>
            </a:r>
            <a:r>
              <a:rPr lang="en-GB" sz="1700" b="0" baseline="-25000">
                <a:solidFill>
                  <a:schemeClr val="accent5"/>
                </a:solidFill>
                <a:latin typeface="Raleway Thin"/>
                <a:ea typeface="Raleway Thin"/>
                <a:cs typeface="Raleway Thin"/>
                <a:sym typeface="Raleway Thin"/>
              </a:rPr>
              <a:t>Rent </a:t>
            </a:r>
            <a:r>
              <a:rPr lang="en-GB" sz="1700" b="0">
                <a:solidFill>
                  <a:schemeClr val="accent5"/>
                </a:solidFill>
                <a:latin typeface="Raleway Thin"/>
                <a:ea typeface="Raleway Thin"/>
                <a:cs typeface="Raleway Thin"/>
                <a:sym typeface="Raleway Thin"/>
              </a:rPr>
              <a:t>)) =&gt;</a:t>
            </a:r>
            <a:r>
              <a:rPr lang="en-GB" sz="1700" b="0">
                <a:solidFill>
                  <a:srgbClr val="F3F3F3"/>
                </a:solidFill>
                <a:latin typeface="Raleway Thin"/>
                <a:ea typeface="Raleway Thin"/>
                <a:cs typeface="Raleway Thin"/>
                <a:sym typeface="Raleway Thin"/>
              </a:rPr>
              <a:t>  </a:t>
            </a:r>
            <a:r>
              <a:rPr lang="en-GB" sz="1700" b="0">
                <a:solidFill>
                  <a:srgbClr val="F3F3F3"/>
                </a:solidFill>
              </a:rPr>
              <a:t>Project the Rent_Date and Return_Date of DVDs rented by customer whose ID is “USER0421”.</a:t>
            </a:r>
            <a:endParaRPr sz="1700" b="0">
              <a:solidFill>
                <a:srgbClr val="F3F3F3"/>
              </a:solidFill>
            </a:endParaRPr>
          </a:p>
          <a:p>
            <a:pPr marL="457200" lvl="0" indent="-336550" algn="l" rtl="0">
              <a:lnSpc>
                <a:spcPct val="100000"/>
              </a:lnSpc>
              <a:spcBef>
                <a:spcPts val="0"/>
              </a:spcBef>
              <a:spcAft>
                <a:spcPts val="0"/>
              </a:spcAft>
              <a:buSzPts val="1700"/>
              <a:buAutoNum type="arabicPeriod"/>
            </a:pPr>
            <a:r>
              <a:rPr lang="en-GB" sz="1700" b="0">
                <a:solidFill>
                  <a:schemeClr val="accent5"/>
                </a:solidFill>
                <a:latin typeface="Raleway Thin"/>
                <a:ea typeface="Raleway Thin"/>
                <a:cs typeface="Raleway Thin"/>
                <a:sym typeface="Raleway Thin"/>
              </a:rPr>
              <a:t>∏</a:t>
            </a:r>
            <a:r>
              <a:rPr lang="en-GB" sz="1700" b="0" baseline="-25000">
                <a:solidFill>
                  <a:schemeClr val="accent5"/>
                </a:solidFill>
                <a:latin typeface="Raleway Thin"/>
                <a:ea typeface="Raleway Thin"/>
                <a:cs typeface="Raleway Thin"/>
                <a:sym typeface="Raleway Thin"/>
              </a:rPr>
              <a:t>Name, Viewer_Rating</a:t>
            </a:r>
            <a:r>
              <a:rPr lang="en-GB" sz="1700" b="0">
                <a:solidFill>
                  <a:schemeClr val="accent5"/>
                </a:solidFill>
                <a:latin typeface="Raleway Thin"/>
                <a:ea typeface="Raleway Thin"/>
                <a:cs typeface="Raleway Thin"/>
                <a:sym typeface="Raleway Thin"/>
              </a:rPr>
              <a:t>(σ </a:t>
            </a:r>
            <a:r>
              <a:rPr lang="en-GB" sz="1700" b="0" baseline="-25000">
                <a:solidFill>
                  <a:schemeClr val="accent5"/>
                </a:solidFill>
                <a:latin typeface="Raleway Thin"/>
                <a:ea typeface="Raleway Thin"/>
                <a:cs typeface="Raleway Thin"/>
                <a:sym typeface="Raleway Thin"/>
              </a:rPr>
              <a:t>Viewer_Rating &gt; 3..5</a:t>
            </a:r>
            <a:r>
              <a:rPr lang="en-GB" sz="1700" b="0">
                <a:solidFill>
                  <a:schemeClr val="accent5"/>
                </a:solidFill>
                <a:latin typeface="Raleway Thin"/>
                <a:ea typeface="Raleway Thin"/>
                <a:cs typeface="Raleway Thin"/>
                <a:sym typeface="Raleway Thin"/>
              </a:rPr>
              <a:t> ( Anime_Detail  X Movie_Detail )) =&gt;</a:t>
            </a:r>
            <a:r>
              <a:rPr lang="en-GB" sz="1700" b="0">
                <a:solidFill>
                  <a:srgbClr val="F3F3F3"/>
                </a:solidFill>
                <a:latin typeface="Raleway Thin"/>
                <a:ea typeface="Raleway Thin"/>
                <a:cs typeface="Raleway Thin"/>
                <a:sym typeface="Raleway Thin"/>
              </a:rPr>
              <a:t> </a:t>
            </a:r>
            <a:r>
              <a:rPr lang="en-GB" sz="1700" b="0">
                <a:solidFill>
                  <a:srgbClr val="F3F3F3"/>
                </a:solidFill>
              </a:rPr>
              <a:t>Project the Name and Viewer_Rating columns of all Anime and Movies having Viewer_rating &gt; 3.5 </a:t>
            </a:r>
            <a:endParaRPr sz="1700" b="0">
              <a:solidFill>
                <a:srgbClr val="F3F3F3"/>
              </a:solidFill>
            </a:endParaRPr>
          </a:p>
          <a:p>
            <a:pPr marL="457200" lvl="0" indent="-336550" algn="l" rtl="0">
              <a:lnSpc>
                <a:spcPct val="100000"/>
              </a:lnSpc>
              <a:spcBef>
                <a:spcPts val="0"/>
              </a:spcBef>
              <a:spcAft>
                <a:spcPts val="0"/>
              </a:spcAft>
              <a:buSzPts val="1700"/>
              <a:buAutoNum type="arabicPeriod"/>
            </a:pPr>
            <a:r>
              <a:rPr lang="en-GB" sz="1700" b="0">
                <a:solidFill>
                  <a:schemeClr val="accent5"/>
                </a:solidFill>
                <a:latin typeface="Raleway Thin"/>
                <a:ea typeface="Raleway Thin"/>
                <a:cs typeface="Raleway Thin"/>
                <a:sym typeface="Raleway Thin"/>
              </a:rPr>
              <a:t>σ </a:t>
            </a:r>
            <a:r>
              <a:rPr lang="en-GB" sz="1700" b="0" baseline="-25000">
                <a:solidFill>
                  <a:schemeClr val="accent5"/>
                </a:solidFill>
                <a:latin typeface="Raleway Thin"/>
                <a:ea typeface="Raleway Thin"/>
                <a:cs typeface="Raleway Thin"/>
                <a:sym typeface="Raleway Thin"/>
              </a:rPr>
              <a:t>Award_ID</a:t>
            </a:r>
            <a:r>
              <a:rPr lang="en-GB" sz="1700" b="0">
                <a:solidFill>
                  <a:schemeClr val="accent5"/>
                </a:solidFill>
                <a:latin typeface="Raleway Thin"/>
                <a:ea typeface="Raleway Thin"/>
                <a:cs typeface="Raleway Thin"/>
                <a:sym typeface="Raleway Thin"/>
              </a:rPr>
              <a:t> </a:t>
            </a:r>
            <a:r>
              <a:rPr lang="en-GB" sz="1700" b="0" baseline="-25000">
                <a:solidFill>
                  <a:schemeClr val="accent5"/>
                </a:solidFill>
                <a:latin typeface="Raleway Thin"/>
                <a:ea typeface="Raleway Thin"/>
                <a:cs typeface="Raleway Thin"/>
                <a:sym typeface="Raleway Thin"/>
              </a:rPr>
              <a:t>= "OSC046"</a:t>
            </a:r>
            <a:r>
              <a:rPr lang="en-GB" sz="1700" b="0">
                <a:solidFill>
                  <a:schemeClr val="accent5"/>
                </a:solidFill>
                <a:latin typeface="Raleway Thin"/>
                <a:ea typeface="Raleway Thin"/>
                <a:cs typeface="Raleway Thin"/>
                <a:sym typeface="Raleway Thin"/>
              </a:rPr>
              <a:t>(∏ </a:t>
            </a:r>
            <a:r>
              <a:rPr lang="en-GB" sz="1700" b="0" baseline="-25000">
                <a:solidFill>
                  <a:schemeClr val="accent5"/>
                </a:solidFill>
                <a:latin typeface="Raleway Thin"/>
                <a:ea typeface="Raleway Thin"/>
                <a:cs typeface="Raleway Thin"/>
                <a:sym typeface="Raleway Thin"/>
              </a:rPr>
              <a:t>Director_ID, Award_ID</a:t>
            </a:r>
            <a:r>
              <a:rPr lang="en-GB" sz="1700" b="0">
                <a:solidFill>
                  <a:schemeClr val="accent5"/>
                </a:solidFill>
                <a:latin typeface="Raleway Thin"/>
                <a:ea typeface="Raleway Thin"/>
                <a:cs typeface="Raleway Thin"/>
                <a:sym typeface="Raleway Thin"/>
              </a:rPr>
              <a:t>(Movie_Detail)- ∏</a:t>
            </a:r>
            <a:r>
              <a:rPr lang="en-GB" sz="1700" b="0" baseline="-25000">
                <a:solidFill>
                  <a:schemeClr val="accent5"/>
                </a:solidFill>
                <a:latin typeface="Raleway Thin"/>
                <a:ea typeface="Raleway Thin"/>
                <a:cs typeface="Raleway Thin"/>
                <a:sym typeface="Raleway Thin"/>
              </a:rPr>
              <a:t> Director_ID,</a:t>
            </a:r>
            <a:r>
              <a:rPr lang="en-GB" sz="1700" b="0">
                <a:solidFill>
                  <a:schemeClr val="accent5"/>
                </a:solidFill>
                <a:latin typeface="Raleway Thin"/>
                <a:ea typeface="Raleway Thin"/>
                <a:cs typeface="Raleway Thin"/>
                <a:sym typeface="Raleway Thin"/>
              </a:rPr>
              <a:t> </a:t>
            </a:r>
            <a:r>
              <a:rPr lang="en-GB" sz="1700" b="0" baseline="-25000">
                <a:solidFill>
                  <a:schemeClr val="accent5"/>
                </a:solidFill>
                <a:latin typeface="Raleway Thin"/>
                <a:ea typeface="Raleway Thin"/>
                <a:cs typeface="Raleway Thin"/>
                <a:sym typeface="Raleway Thin"/>
              </a:rPr>
              <a:t>Award_ID</a:t>
            </a:r>
            <a:r>
              <a:rPr lang="en-GB" sz="1700" b="0">
                <a:solidFill>
                  <a:schemeClr val="accent5"/>
                </a:solidFill>
                <a:latin typeface="Raleway Thin"/>
                <a:ea typeface="Raleway Thin"/>
                <a:cs typeface="Raleway Thin"/>
                <a:sym typeface="Raleway Thin"/>
              </a:rPr>
              <a:t>(Anime_Detail)) =&gt;</a:t>
            </a:r>
            <a:r>
              <a:rPr lang="en-GB" sz="1700" b="0">
                <a:solidFill>
                  <a:srgbClr val="F3F3F3"/>
                </a:solidFill>
              </a:rPr>
              <a:t> List of all Directors who directed a movie but not anime and has won an Oscar Award.</a:t>
            </a:r>
            <a:endParaRPr sz="1700" b="0">
              <a:solidFill>
                <a:srgbClr val="F3F3F3"/>
              </a:solidFill>
              <a:latin typeface="Raleway Thin"/>
              <a:ea typeface="Raleway Thin"/>
              <a:cs typeface="Raleway Thin"/>
              <a:sym typeface="Raleway Thi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67" name="Shape 167"/>
        <p:cNvGrpSpPr/>
        <p:nvPr/>
      </p:nvGrpSpPr>
      <p:grpSpPr>
        <a:xfrm>
          <a:off x="0" y="0"/>
          <a:ext cx="0" cy="0"/>
          <a:chOff x="0" y="0"/>
          <a:chExt cx="0" cy="0"/>
        </a:xfrm>
      </p:grpSpPr>
      <p:sp>
        <p:nvSpPr>
          <p:cNvPr id="168" name="Google Shape;168;p27"/>
          <p:cNvSpPr txBox="1"/>
          <p:nvPr>
            <p:ph type="ctrTitle"/>
          </p:nvPr>
        </p:nvSpPr>
        <p:spPr>
          <a:xfrm>
            <a:off x="439350" y="788807"/>
            <a:ext cx="8265300" cy="1656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800"/>
              <a:buNone/>
            </a:pPr>
            <a:r>
              <a:rPr lang="en-GB" sz="9200"/>
              <a:t>THANK YOU</a:t>
            </a:r>
            <a:endParaRPr sz="9200"/>
          </a:p>
        </p:txBody>
      </p:sp>
      <p:sp>
        <p:nvSpPr>
          <p:cNvPr id="169" name="Google Shape;169;p27"/>
          <p:cNvSpPr/>
          <p:nvPr/>
        </p:nvSpPr>
        <p:spPr>
          <a:xfrm>
            <a:off x="0" y="0"/>
            <a:ext cx="9144000" cy="80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27"/>
          <p:cNvSpPr/>
          <p:nvPr/>
        </p:nvSpPr>
        <p:spPr>
          <a:xfrm>
            <a:off x="0" y="2331300"/>
            <a:ext cx="9144000" cy="281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283100" y="483550"/>
            <a:ext cx="8631600" cy="610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1100"/>
              <a:buFont typeface="Arial" panose="020B0604020202020204"/>
              <a:buNone/>
            </a:pPr>
            <a:r>
              <a:rPr lang="en-GB" sz="1500" b="0">
                <a:solidFill>
                  <a:srgbClr val="F3F3F3"/>
                </a:solidFill>
                <a:latin typeface="Raleway Thin"/>
                <a:ea typeface="Raleway Thin"/>
                <a:cs typeface="Raleway Thin"/>
                <a:sym typeface="Raleway Thin"/>
              </a:rPr>
              <a:t>Relational algebra is a Procedural Query Language used to query the database tables to access data in different ways.</a:t>
            </a:r>
            <a:endParaRPr sz="1500" b="0">
              <a:solidFill>
                <a:srgbClr val="F3F3F3"/>
              </a:solidFill>
              <a:latin typeface="Raleway Thin"/>
              <a:ea typeface="Raleway Thin"/>
              <a:cs typeface="Raleway Thin"/>
              <a:sym typeface="Raleway Thin"/>
            </a:endParaRPr>
          </a:p>
        </p:txBody>
      </p:sp>
      <p:sp>
        <p:nvSpPr>
          <p:cNvPr id="79" name="Google Shape;79;p14"/>
          <p:cNvSpPr txBox="1"/>
          <p:nvPr>
            <p:ph type="title"/>
          </p:nvPr>
        </p:nvSpPr>
        <p:spPr>
          <a:xfrm>
            <a:off x="284920" y="1093150"/>
            <a:ext cx="8631600" cy="610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500" b="0">
                <a:solidFill>
                  <a:srgbClr val="F3F3F3"/>
                </a:solidFill>
                <a:latin typeface="Raleway Thin"/>
                <a:ea typeface="Raleway Thin"/>
                <a:cs typeface="Raleway Thin"/>
                <a:sym typeface="Raleway Thin"/>
              </a:rPr>
              <a:t>It takes a relation (i.e, the table from which the data has to be accessed) as an input and the output is also a relation (a temporary table holding the data asked by the user).</a:t>
            </a:r>
            <a:endParaRPr sz="1500" b="0">
              <a:solidFill>
                <a:srgbClr val="F3F3F3"/>
              </a:solidFill>
              <a:latin typeface="Raleway Thin"/>
              <a:ea typeface="Raleway Thin"/>
              <a:cs typeface="Raleway Thin"/>
              <a:sym typeface="Raleway Thin"/>
            </a:endParaRPr>
          </a:p>
        </p:txBody>
      </p:sp>
      <p:sp>
        <p:nvSpPr>
          <p:cNvPr id="80" name="Google Shape;80;p14"/>
          <p:cNvSpPr txBox="1"/>
          <p:nvPr>
            <p:ph type="title"/>
          </p:nvPr>
        </p:nvSpPr>
        <p:spPr>
          <a:xfrm>
            <a:off x="284920" y="1702750"/>
            <a:ext cx="8631600" cy="610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500" b="0">
                <a:solidFill>
                  <a:srgbClr val="F3F3F3"/>
                </a:solidFill>
                <a:latin typeface="Raleway Thin"/>
                <a:ea typeface="Raleway Thin"/>
                <a:cs typeface="Raleway Thin"/>
                <a:sym typeface="Raleway Thin"/>
              </a:rPr>
              <a:t>It uses operators to perform queries. Relational algebra is performed recursively on a relation and intermediate results are also considered relations.</a:t>
            </a:r>
            <a:endParaRPr sz="1500" b="0">
              <a:solidFill>
                <a:srgbClr val="F3F3F3"/>
              </a:solidFill>
              <a:latin typeface="Raleway Thin"/>
              <a:ea typeface="Raleway Thin"/>
              <a:cs typeface="Raleway Thin"/>
              <a:sym typeface="Raleway Thin"/>
            </a:endParaRPr>
          </a:p>
        </p:txBody>
      </p:sp>
      <p:sp>
        <p:nvSpPr>
          <p:cNvPr id="81" name="Google Shape;81;p14"/>
          <p:cNvSpPr txBox="1"/>
          <p:nvPr>
            <p:ph type="title"/>
          </p:nvPr>
        </p:nvSpPr>
        <p:spPr>
          <a:xfrm>
            <a:off x="284925" y="2464750"/>
            <a:ext cx="8631600" cy="2158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00" b="0">
                <a:solidFill>
                  <a:schemeClr val="accent5"/>
                </a:solidFill>
                <a:latin typeface="Raleway Thin"/>
                <a:ea typeface="Raleway Thin"/>
                <a:cs typeface="Raleway Thin"/>
                <a:sym typeface="Raleway Thin"/>
              </a:rPr>
              <a:t>The primary operations in relational algebra are :</a:t>
            </a:r>
            <a:endParaRPr sz="1500" b="0">
              <a:solidFill>
                <a:schemeClr val="accent5"/>
              </a:solidFill>
              <a:latin typeface="Raleway Thin"/>
              <a:ea typeface="Raleway Thin"/>
              <a:cs typeface="Raleway Thin"/>
              <a:sym typeface="Raleway Thin"/>
            </a:endParaRPr>
          </a:p>
          <a:p>
            <a:pPr marL="457200" lvl="0" indent="-323850" algn="l" rtl="0">
              <a:lnSpc>
                <a:spcPct val="115000"/>
              </a:lnSpc>
              <a:spcBef>
                <a:spcPts val="0"/>
              </a:spcBef>
              <a:spcAft>
                <a:spcPts val="0"/>
              </a:spcAft>
              <a:buClr>
                <a:schemeClr val="accent5"/>
              </a:buClr>
              <a:buSzPts val="1500"/>
              <a:buFont typeface="Raleway Thin"/>
              <a:buAutoNum type="arabicPeriod"/>
            </a:pPr>
            <a:r>
              <a:rPr lang="en-GB" sz="1500" b="0">
                <a:solidFill>
                  <a:schemeClr val="accent5"/>
                </a:solidFill>
                <a:latin typeface="Raleway Thin"/>
                <a:ea typeface="Raleway Thin"/>
                <a:cs typeface="Raleway Thin"/>
                <a:sym typeface="Raleway Thin"/>
              </a:rPr>
              <a:t>Selection</a:t>
            </a:r>
            <a:endParaRPr sz="1500" b="0">
              <a:solidFill>
                <a:schemeClr val="accent5"/>
              </a:solidFill>
              <a:latin typeface="Raleway Thin"/>
              <a:ea typeface="Raleway Thin"/>
              <a:cs typeface="Raleway Thin"/>
              <a:sym typeface="Raleway Thin"/>
            </a:endParaRPr>
          </a:p>
          <a:p>
            <a:pPr marL="457200" lvl="0" indent="-323850" algn="l" rtl="0">
              <a:lnSpc>
                <a:spcPct val="115000"/>
              </a:lnSpc>
              <a:spcBef>
                <a:spcPts val="0"/>
              </a:spcBef>
              <a:spcAft>
                <a:spcPts val="0"/>
              </a:spcAft>
              <a:buClr>
                <a:schemeClr val="accent5"/>
              </a:buClr>
              <a:buSzPts val="1500"/>
              <a:buFont typeface="Raleway Thin"/>
              <a:buAutoNum type="arabicPeriod"/>
            </a:pPr>
            <a:r>
              <a:rPr lang="en-GB" sz="1500" b="0">
                <a:solidFill>
                  <a:schemeClr val="accent5"/>
                </a:solidFill>
                <a:latin typeface="Raleway Thin"/>
                <a:ea typeface="Raleway Thin"/>
                <a:cs typeface="Raleway Thin"/>
                <a:sym typeface="Raleway Thin"/>
              </a:rPr>
              <a:t>Projection</a:t>
            </a:r>
            <a:endParaRPr sz="1500" b="0">
              <a:solidFill>
                <a:schemeClr val="accent5"/>
              </a:solidFill>
              <a:latin typeface="Raleway Thin"/>
              <a:ea typeface="Raleway Thin"/>
              <a:cs typeface="Raleway Thin"/>
              <a:sym typeface="Raleway Thin"/>
            </a:endParaRPr>
          </a:p>
          <a:p>
            <a:pPr marL="457200" lvl="0" indent="-323850" algn="l" rtl="0">
              <a:lnSpc>
                <a:spcPct val="115000"/>
              </a:lnSpc>
              <a:spcBef>
                <a:spcPts val="0"/>
              </a:spcBef>
              <a:spcAft>
                <a:spcPts val="0"/>
              </a:spcAft>
              <a:buClr>
                <a:schemeClr val="accent5"/>
              </a:buClr>
              <a:buSzPts val="1500"/>
              <a:buFont typeface="Raleway Thin"/>
              <a:buAutoNum type="arabicPeriod"/>
            </a:pPr>
            <a:r>
              <a:rPr lang="en-GB" sz="1500" b="0">
                <a:solidFill>
                  <a:schemeClr val="accent5"/>
                </a:solidFill>
                <a:latin typeface="Raleway Thin"/>
                <a:ea typeface="Raleway Thin"/>
                <a:cs typeface="Raleway Thin"/>
                <a:sym typeface="Raleway Thin"/>
              </a:rPr>
              <a:t>Cartesian product</a:t>
            </a:r>
            <a:endParaRPr sz="1500" b="0">
              <a:solidFill>
                <a:schemeClr val="accent5"/>
              </a:solidFill>
              <a:latin typeface="Raleway Thin"/>
              <a:ea typeface="Raleway Thin"/>
              <a:cs typeface="Raleway Thin"/>
              <a:sym typeface="Raleway Thin"/>
            </a:endParaRPr>
          </a:p>
          <a:p>
            <a:pPr marL="457200" lvl="0" indent="-323850" algn="l" rtl="0">
              <a:lnSpc>
                <a:spcPct val="115000"/>
              </a:lnSpc>
              <a:spcBef>
                <a:spcPts val="0"/>
              </a:spcBef>
              <a:spcAft>
                <a:spcPts val="0"/>
              </a:spcAft>
              <a:buClr>
                <a:schemeClr val="accent5"/>
              </a:buClr>
              <a:buSzPts val="1500"/>
              <a:buFont typeface="Raleway Thin"/>
              <a:buAutoNum type="arabicPeriod"/>
            </a:pPr>
            <a:r>
              <a:rPr lang="en-GB" sz="1500" b="0">
                <a:solidFill>
                  <a:schemeClr val="accent5"/>
                </a:solidFill>
                <a:latin typeface="Raleway Thin"/>
                <a:ea typeface="Raleway Thin"/>
                <a:cs typeface="Raleway Thin"/>
                <a:sym typeface="Raleway Thin"/>
              </a:rPr>
              <a:t>Union</a:t>
            </a:r>
            <a:endParaRPr sz="1500" b="0">
              <a:solidFill>
                <a:schemeClr val="accent5"/>
              </a:solidFill>
              <a:latin typeface="Raleway Thin"/>
              <a:ea typeface="Raleway Thin"/>
              <a:cs typeface="Raleway Thin"/>
              <a:sym typeface="Raleway Thin"/>
            </a:endParaRPr>
          </a:p>
          <a:p>
            <a:pPr marL="457200" lvl="0" indent="-323850" algn="l" rtl="0">
              <a:lnSpc>
                <a:spcPct val="115000"/>
              </a:lnSpc>
              <a:spcBef>
                <a:spcPts val="0"/>
              </a:spcBef>
              <a:spcAft>
                <a:spcPts val="0"/>
              </a:spcAft>
              <a:buClr>
                <a:schemeClr val="accent5"/>
              </a:buClr>
              <a:buSzPts val="1500"/>
              <a:buFont typeface="Raleway Thin"/>
              <a:buAutoNum type="arabicPeriod"/>
            </a:pPr>
            <a:r>
              <a:rPr lang="en-GB" sz="1500" b="0">
                <a:solidFill>
                  <a:schemeClr val="accent5"/>
                </a:solidFill>
                <a:latin typeface="Raleway Thin"/>
                <a:ea typeface="Raleway Thin"/>
                <a:cs typeface="Raleway Thin"/>
                <a:sym typeface="Raleway Thin"/>
              </a:rPr>
              <a:t>Set difference</a:t>
            </a:r>
            <a:endParaRPr sz="1500" b="0">
              <a:solidFill>
                <a:schemeClr val="accent5"/>
              </a:solidFill>
              <a:latin typeface="Raleway Thin"/>
              <a:ea typeface="Raleway Thin"/>
              <a:cs typeface="Raleway Thin"/>
              <a:sym typeface="Raleway Thin"/>
            </a:endParaRPr>
          </a:p>
          <a:p>
            <a:pPr marL="457200" lvl="0" indent="-323850" algn="l" rtl="0">
              <a:lnSpc>
                <a:spcPct val="115000"/>
              </a:lnSpc>
              <a:spcBef>
                <a:spcPts val="0"/>
              </a:spcBef>
              <a:spcAft>
                <a:spcPts val="0"/>
              </a:spcAft>
              <a:buClr>
                <a:schemeClr val="accent5"/>
              </a:buClr>
              <a:buSzPts val="1500"/>
              <a:buFont typeface="Raleway Thin"/>
              <a:buAutoNum type="arabicPeriod"/>
            </a:pPr>
            <a:r>
              <a:rPr lang="en-GB" sz="1500" b="0">
                <a:solidFill>
                  <a:schemeClr val="accent5"/>
                </a:solidFill>
                <a:latin typeface="Raleway Thin"/>
                <a:ea typeface="Raleway Thin"/>
                <a:cs typeface="Raleway Thin"/>
                <a:sym typeface="Raleway Thin"/>
              </a:rPr>
              <a:t>Join</a:t>
            </a:r>
            <a:endParaRPr sz="1500" b="0">
              <a:solidFill>
                <a:schemeClr val="accent5"/>
              </a:solidFill>
              <a:latin typeface="Raleway Thin"/>
              <a:ea typeface="Raleway Thin"/>
              <a:cs typeface="Raleway Thin"/>
              <a:sym typeface="Raleway Thin"/>
            </a:endParaRPr>
          </a:p>
          <a:p>
            <a:pPr marL="0" lvl="0" indent="0" algn="l" rtl="0">
              <a:lnSpc>
                <a:spcPct val="100000"/>
              </a:lnSpc>
              <a:spcBef>
                <a:spcPts val="0"/>
              </a:spcBef>
              <a:spcAft>
                <a:spcPts val="0"/>
              </a:spcAft>
              <a:buNone/>
            </a:pPr>
            <a:endParaRPr sz="1500" b="0">
              <a:solidFill>
                <a:srgbClr val="FFFFFF"/>
              </a:solidFill>
              <a:latin typeface="Raleway Thin"/>
              <a:ea typeface="Raleway Thin"/>
              <a:cs typeface="Raleway Thin"/>
              <a:sym typeface="Raleway Th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5"/>
          <p:cNvSpPr txBox="1"/>
          <p:nvPr>
            <p:ph type="title"/>
          </p:nvPr>
        </p:nvSpPr>
        <p:spPr>
          <a:xfrm>
            <a:off x="256200" y="250825"/>
            <a:ext cx="8631600" cy="910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panose="020B0604020202020204"/>
              <a:buNone/>
            </a:pPr>
            <a:r>
              <a:rPr lang="en-GB">
                <a:solidFill>
                  <a:schemeClr val="accent5"/>
                </a:solidFill>
              </a:rPr>
              <a:t>Select Operation (σ)</a:t>
            </a:r>
            <a:endParaRPr>
              <a:solidFill>
                <a:schemeClr val="accent5"/>
              </a:solidFill>
            </a:endParaRPr>
          </a:p>
          <a:p>
            <a:pPr marL="0" lvl="0" indent="0" algn="l" rtl="0">
              <a:spcBef>
                <a:spcPts val="0"/>
              </a:spcBef>
              <a:spcAft>
                <a:spcPts val="0"/>
              </a:spcAft>
              <a:buClr>
                <a:schemeClr val="dk2"/>
              </a:buClr>
              <a:buSzPts val="1100"/>
              <a:buFont typeface="Arial" panose="020B0604020202020204"/>
              <a:buNone/>
            </a:pPr>
          </a:p>
          <a:p>
            <a:pPr marL="0" lvl="0" indent="0" algn="l" rtl="0">
              <a:spcBef>
                <a:spcPts val="0"/>
              </a:spcBef>
              <a:spcAft>
                <a:spcPts val="0"/>
              </a:spcAft>
              <a:buNone/>
            </a:pPr>
          </a:p>
        </p:txBody>
      </p:sp>
      <p:sp>
        <p:nvSpPr>
          <p:cNvPr id="87" name="Google Shape;87;p15"/>
          <p:cNvSpPr txBox="1"/>
          <p:nvPr>
            <p:ph type="title"/>
          </p:nvPr>
        </p:nvSpPr>
        <p:spPr>
          <a:xfrm>
            <a:off x="345000" y="1103925"/>
            <a:ext cx="8454000" cy="957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2200">
                <a:solidFill>
                  <a:srgbClr val="F3F3F3"/>
                </a:solidFill>
              </a:rPr>
              <a:t>The select operation selects tuples that satisfy a given predicate. It is denoted by sigma (σ).</a:t>
            </a:r>
            <a:endParaRPr sz="2200">
              <a:solidFill>
                <a:srgbClr val="F3F3F3"/>
              </a:solidFill>
            </a:endParaRPr>
          </a:p>
        </p:txBody>
      </p:sp>
      <p:sp>
        <p:nvSpPr>
          <p:cNvPr id="88" name="Google Shape;88;p15"/>
          <p:cNvSpPr txBox="1"/>
          <p:nvPr>
            <p:ph type="title"/>
          </p:nvPr>
        </p:nvSpPr>
        <p:spPr>
          <a:xfrm>
            <a:off x="345000" y="2472025"/>
            <a:ext cx="8454000" cy="171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panose="020B0604020202020204"/>
              <a:buNone/>
            </a:pPr>
            <a:r>
              <a:rPr lang="en-GB" sz="1700" b="0">
                <a:solidFill>
                  <a:srgbClr val="F3F3F3"/>
                </a:solidFill>
                <a:latin typeface="Raleway Thin"/>
                <a:ea typeface="Raleway Thin"/>
                <a:cs typeface="Raleway Thin"/>
                <a:sym typeface="Raleway Thin"/>
              </a:rPr>
              <a:t>Here, </a:t>
            </a:r>
            <a:r>
              <a:rPr lang="en-GB" sz="1700" b="0">
                <a:solidFill>
                  <a:schemeClr val="accent5"/>
                </a:solidFill>
                <a:latin typeface="Raleway Thin"/>
                <a:ea typeface="Raleway Thin"/>
                <a:cs typeface="Raleway Thin"/>
                <a:sym typeface="Raleway Thin"/>
              </a:rPr>
              <a:t>σ </a:t>
            </a:r>
            <a:r>
              <a:rPr lang="en-GB" sz="1700" b="0">
                <a:solidFill>
                  <a:srgbClr val="F3F3F3"/>
                </a:solidFill>
                <a:latin typeface="Raleway Thin"/>
                <a:ea typeface="Raleway Thin"/>
                <a:cs typeface="Raleway Thin"/>
                <a:sym typeface="Raleway Thin"/>
              </a:rPr>
              <a:t>represents the select predicate, </a:t>
            </a:r>
            <a:r>
              <a:rPr lang="en-GB" sz="1700" b="0">
                <a:solidFill>
                  <a:schemeClr val="accent5"/>
                </a:solidFill>
                <a:latin typeface="Raleway Thin"/>
                <a:ea typeface="Raleway Thin"/>
                <a:cs typeface="Raleway Thin"/>
                <a:sym typeface="Raleway Thin"/>
              </a:rPr>
              <a:t>r</a:t>
            </a:r>
            <a:r>
              <a:rPr lang="en-GB" sz="1700" b="0">
                <a:solidFill>
                  <a:srgbClr val="F3F3F3"/>
                </a:solidFill>
                <a:latin typeface="Raleway Thin"/>
                <a:ea typeface="Raleway Thin"/>
                <a:cs typeface="Raleway Thin"/>
                <a:sym typeface="Raleway Thin"/>
              </a:rPr>
              <a:t> is the name of the relation, and </a:t>
            </a:r>
            <a:r>
              <a:rPr lang="en-GB" sz="1700" b="0">
                <a:solidFill>
                  <a:schemeClr val="accent5"/>
                </a:solidFill>
                <a:latin typeface="Raleway Thin"/>
                <a:ea typeface="Raleway Thin"/>
                <a:cs typeface="Raleway Thin"/>
                <a:sym typeface="Raleway Thin"/>
              </a:rPr>
              <a:t>p</a:t>
            </a:r>
            <a:r>
              <a:rPr lang="en-GB" sz="1700" b="0">
                <a:solidFill>
                  <a:srgbClr val="F3F3F3"/>
                </a:solidFill>
                <a:latin typeface="Raleway Thin"/>
                <a:ea typeface="Raleway Thin"/>
                <a:cs typeface="Raleway Thin"/>
                <a:sym typeface="Raleway Thin"/>
              </a:rPr>
              <a:t> is </a:t>
            </a:r>
            <a:endParaRPr sz="1700" b="0">
              <a:solidFill>
                <a:srgbClr val="F3F3F3"/>
              </a:solidFill>
              <a:latin typeface="Raleway Thin"/>
              <a:ea typeface="Raleway Thin"/>
              <a:cs typeface="Raleway Thin"/>
              <a:sym typeface="Raleway Thin"/>
            </a:endParaRPr>
          </a:p>
          <a:p>
            <a:pPr marL="0" lvl="0" indent="0" algn="l" rtl="0">
              <a:lnSpc>
                <a:spcPct val="115000"/>
              </a:lnSpc>
              <a:spcBef>
                <a:spcPts val="0"/>
              </a:spcBef>
              <a:spcAft>
                <a:spcPts val="0"/>
              </a:spcAft>
              <a:buClr>
                <a:schemeClr val="dk2"/>
              </a:buClr>
              <a:buSzPts val="1100"/>
              <a:buFont typeface="Arial" panose="020B0604020202020204"/>
              <a:buNone/>
            </a:pPr>
            <a:r>
              <a:rPr lang="en-GB" sz="1700" b="0">
                <a:solidFill>
                  <a:srgbClr val="F3F3F3"/>
                </a:solidFill>
                <a:latin typeface="Raleway Thin"/>
                <a:ea typeface="Raleway Thin"/>
                <a:cs typeface="Raleway Thin"/>
                <a:sym typeface="Raleway Thin"/>
              </a:rPr>
              <a:t>the propositional logic where we specify the conditions that must be satisfied in </a:t>
            </a:r>
            <a:endParaRPr sz="1700" b="0">
              <a:solidFill>
                <a:srgbClr val="F3F3F3"/>
              </a:solidFill>
              <a:latin typeface="Raleway Thin"/>
              <a:ea typeface="Raleway Thin"/>
              <a:cs typeface="Raleway Thin"/>
              <a:sym typeface="Raleway Thin"/>
            </a:endParaRPr>
          </a:p>
          <a:p>
            <a:pPr marL="0" lvl="0" indent="0" algn="l" rtl="0">
              <a:lnSpc>
                <a:spcPct val="115000"/>
              </a:lnSpc>
              <a:spcBef>
                <a:spcPts val="0"/>
              </a:spcBef>
              <a:spcAft>
                <a:spcPts val="0"/>
              </a:spcAft>
              <a:buClr>
                <a:schemeClr val="dk2"/>
              </a:buClr>
              <a:buSzPts val="1100"/>
              <a:buFont typeface="Arial" panose="020B0604020202020204"/>
              <a:buNone/>
            </a:pPr>
            <a:r>
              <a:rPr lang="en-GB" sz="1700" b="0">
                <a:solidFill>
                  <a:srgbClr val="F3F3F3"/>
                </a:solidFill>
                <a:latin typeface="Raleway Thin"/>
                <a:ea typeface="Raleway Thin"/>
                <a:cs typeface="Raleway Thin"/>
                <a:sym typeface="Raleway Thin"/>
              </a:rPr>
              <a:t>the data.</a:t>
            </a:r>
            <a:endParaRPr sz="1700" b="0">
              <a:solidFill>
                <a:srgbClr val="F3F3F3"/>
              </a:solidFill>
              <a:latin typeface="Raleway Thin"/>
              <a:ea typeface="Raleway Thin"/>
              <a:cs typeface="Raleway Thin"/>
              <a:sym typeface="Raleway Thin"/>
            </a:endParaRPr>
          </a:p>
          <a:p>
            <a:pPr marL="0" lvl="0" indent="0" algn="l" rtl="0">
              <a:lnSpc>
                <a:spcPct val="115000"/>
              </a:lnSpc>
              <a:spcBef>
                <a:spcPts val="0"/>
              </a:spcBef>
              <a:spcAft>
                <a:spcPts val="0"/>
              </a:spcAft>
              <a:buClr>
                <a:schemeClr val="dk2"/>
              </a:buClr>
              <a:buSzPts val="1100"/>
              <a:buFont typeface="Arial" panose="020B0604020202020204"/>
              <a:buNone/>
            </a:pPr>
            <a:r>
              <a:rPr lang="en-GB" sz="1700" b="0">
                <a:solidFill>
                  <a:srgbClr val="F3F3F3"/>
                </a:solidFill>
                <a:latin typeface="Raleway Thin"/>
                <a:ea typeface="Raleway Thin"/>
                <a:cs typeface="Raleway Thin"/>
                <a:sym typeface="Raleway Thin"/>
              </a:rPr>
              <a:t>The propositional logic can make use of unary and binary operators like </a:t>
            </a:r>
            <a:r>
              <a:rPr lang="en-GB" sz="1700" b="0">
                <a:solidFill>
                  <a:schemeClr val="accent5"/>
                </a:solidFill>
                <a:latin typeface="Raleway Thin"/>
                <a:ea typeface="Raleway Thin"/>
                <a:cs typeface="Raleway Thin"/>
                <a:sym typeface="Raleway Thin"/>
              </a:rPr>
              <a:t>=, &lt;, &gt;,</a:t>
            </a:r>
            <a:r>
              <a:rPr lang="en-GB" sz="1700" b="0">
                <a:solidFill>
                  <a:srgbClr val="F3F3F3"/>
                </a:solidFill>
                <a:latin typeface="Raleway Thin"/>
                <a:ea typeface="Raleway Thin"/>
                <a:cs typeface="Raleway Thin"/>
                <a:sym typeface="Raleway Thin"/>
              </a:rPr>
              <a:t> </a:t>
            </a:r>
            <a:endParaRPr sz="1700" b="0">
              <a:solidFill>
                <a:srgbClr val="F3F3F3"/>
              </a:solidFill>
              <a:latin typeface="Raleway Thin"/>
              <a:ea typeface="Raleway Thin"/>
              <a:cs typeface="Raleway Thin"/>
              <a:sym typeface="Raleway Thin"/>
            </a:endParaRPr>
          </a:p>
          <a:p>
            <a:pPr marL="0" lvl="0" indent="0" algn="l" rtl="0">
              <a:lnSpc>
                <a:spcPct val="115000"/>
              </a:lnSpc>
              <a:spcBef>
                <a:spcPts val="0"/>
              </a:spcBef>
              <a:spcAft>
                <a:spcPts val="0"/>
              </a:spcAft>
              <a:buClr>
                <a:schemeClr val="dk2"/>
              </a:buClr>
              <a:buSzPts val="1100"/>
              <a:buFont typeface="Arial" panose="020B0604020202020204"/>
              <a:buNone/>
            </a:pPr>
            <a:r>
              <a:rPr lang="en-GB" sz="1700" b="0">
                <a:solidFill>
                  <a:srgbClr val="F3F3F3"/>
                </a:solidFill>
                <a:latin typeface="Raleway Thin"/>
                <a:ea typeface="Raleway Thin"/>
                <a:cs typeface="Raleway Thin"/>
                <a:sym typeface="Raleway Thin"/>
              </a:rPr>
              <a:t>etc. to specify the conditions.</a:t>
            </a:r>
            <a:endParaRPr sz="1700" b="0">
              <a:solidFill>
                <a:srgbClr val="F3F3F3"/>
              </a:solidFill>
              <a:latin typeface="Raleway Thin"/>
              <a:ea typeface="Raleway Thin"/>
              <a:cs typeface="Raleway Thin"/>
              <a:sym typeface="Raleway Thin"/>
            </a:endParaRPr>
          </a:p>
          <a:p>
            <a:pPr marL="0" lvl="0" indent="0" algn="l" rtl="0">
              <a:lnSpc>
                <a:spcPct val="115000"/>
              </a:lnSpc>
              <a:spcBef>
                <a:spcPts val="0"/>
              </a:spcBef>
              <a:spcAft>
                <a:spcPts val="0"/>
              </a:spcAft>
              <a:buClr>
                <a:schemeClr val="dk2"/>
              </a:buClr>
              <a:buSzPts val="1100"/>
              <a:buFont typeface="Arial" panose="020B0604020202020204"/>
              <a:buNone/>
            </a:pPr>
            <a:endParaRPr sz="1700" b="0">
              <a:solidFill>
                <a:srgbClr val="F3F3F3"/>
              </a:solidFill>
            </a:endParaRPr>
          </a:p>
          <a:p>
            <a:pPr marL="0" lvl="0" indent="0" algn="l" rtl="0">
              <a:lnSpc>
                <a:spcPct val="115000"/>
              </a:lnSpc>
              <a:spcBef>
                <a:spcPts val="0"/>
              </a:spcBef>
              <a:spcAft>
                <a:spcPts val="0"/>
              </a:spcAft>
              <a:buClr>
                <a:srgbClr val="000000"/>
              </a:buClr>
              <a:buSzPts val="1100"/>
              <a:buFont typeface="Arial" panose="020B0604020202020204"/>
              <a:buNone/>
            </a:pPr>
            <a:endParaRPr sz="1700" b="0">
              <a:solidFill>
                <a:srgbClr val="F3F3F3"/>
              </a:solidFill>
            </a:endParaRPr>
          </a:p>
        </p:txBody>
      </p:sp>
      <p:sp>
        <p:nvSpPr>
          <p:cNvPr id="89" name="Google Shape;89;p15"/>
          <p:cNvSpPr txBox="1"/>
          <p:nvPr>
            <p:ph type="title"/>
          </p:nvPr>
        </p:nvSpPr>
        <p:spPr>
          <a:xfrm>
            <a:off x="345000" y="1942125"/>
            <a:ext cx="8454000" cy="611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2200">
                <a:solidFill>
                  <a:schemeClr val="accent5"/>
                </a:solidFill>
              </a:rPr>
              <a:t>Syntax:</a:t>
            </a:r>
            <a:r>
              <a:rPr lang="en-GB" sz="2200">
                <a:solidFill>
                  <a:srgbClr val="F3F3F3"/>
                </a:solidFill>
              </a:rPr>
              <a:t>  σ</a:t>
            </a:r>
            <a:r>
              <a:rPr lang="en-GB" sz="2200" baseline="-25000">
                <a:solidFill>
                  <a:srgbClr val="F3F3F3"/>
                </a:solidFill>
              </a:rPr>
              <a:t>p</a:t>
            </a:r>
            <a:r>
              <a:rPr lang="en-GB" sz="2200">
                <a:solidFill>
                  <a:srgbClr val="F3F3F3"/>
                </a:solidFill>
              </a:rPr>
              <a:t>(r)</a:t>
            </a:r>
            <a:endParaRPr sz="2200">
              <a:solidFill>
                <a:srgbClr val="F3F3F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16"/>
          <p:cNvSpPr txBox="1"/>
          <p:nvPr>
            <p:ph type="title"/>
          </p:nvPr>
        </p:nvSpPr>
        <p:spPr>
          <a:xfrm>
            <a:off x="256200" y="250825"/>
            <a:ext cx="8631600" cy="910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panose="020B0604020202020204"/>
              <a:buNone/>
            </a:pPr>
            <a:r>
              <a:rPr lang="en-GB">
                <a:solidFill>
                  <a:schemeClr val="accent5"/>
                </a:solidFill>
              </a:rPr>
              <a:t>Select Operation (σ)</a:t>
            </a:r>
            <a:endParaRPr>
              <a:solidFill>
                <a:schemeClr val="accent5"/>
              </a:solidFill>
            </a:endParaRPr>
          </a:p>
          <a:p>
            <a:pPr marL="0" lvl="0" indent="0" algn="l" rtl="0">
              <a:spcBef>
                <a:spcPts val="0"/>
              </a:spcBef>
              <a:spcAft>
                <a:spcPts val="0"/>
              </a:spcAft>
              <a:buClr>
                <a:schemeClr val="dk2"/>
              </a:buClr>
              <a:buSzPts val="1100"/>
              <a:buFont typeface="Arial" panose="020B0604020202020204"/>
              <a:buNone/>
            </a:pPr>
            <a:endParaRPr>
              <a:solidFill>
                <a:schemeClr val="accent5"/>
              </a:solidFill>
            </a:endParaRPr>
          </a:p>
          <a:p>
            <a:pPr marL="0" lvl="0" indent="0" algn="l" rtl="0">
              <a:spcBef>
                <a:spcPts val="0"/>
              </a:spcBef>
              <a:spcAft>
                <a:spcPts val="0"/>
              </a:spcAft>
              <a:buClr>
                <a:schemeClr val="dk2"/>
              </a:buClr>
              <a:buSzPts val="1100"/>
              <a:buFont typeface="Arial" panose="020B0604020202020204"/>
              <a:buNone/>
            </a:pPr>
          </a:p>
          <a:p>
            <a:pPr marL="0" lvl="0" indent="0" algn="l" rtl="0">
              <a:spcBef>
                <a:spcPts val="0"/>
              </a:spcBef>
              <a:spcAft>
                <a:spcPts val="0"/>
              </a:spcAft>
              <a:buNone/>
            </a:pPr>
          </a:p>
        </p:txBody>
      </p:sp>
      <p:sp>
        <p:nvSpPr>
          <p:cNvPr id="95" name="Google Shape;95;p16"/>
          <p:cNvSpPr txBox="1"/>
          <p:nvPr>
            <p:ph type="title"/>
          </p:nvPr>
        </p:nvSpPr>
        <p:spPr>
          <a:xfrm>
            <a:off x="345000" y="1103925"/>
            <a:ext cx="8454000" cy="3857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panose="020B0604020202020204"/>
              <a:buNone/>
            </a:pPr>
            <a:r>
              <a:rPr lang="en-GB" sz="2000">
                <a:solidFill>
                  <a:srgbClr val="F3F3F3"/>
                </a:solidFill>
              </a:rPr>
              <a:t>Queries: </a:t>
            </a:r>
            <a:endParaRPr sz="2000">
              <a:solidFill>
                <a:srgbClr val="F3F3F3"/>
              </a:solidFill>
            </a:endParaRPr>
          </a:p>
          <a:p>
            <a:pPr marL="457200" lvl="0" indent="-336550" algn="l" rtl="0">
              <a:lnSpc>
                <a:spcPct val="100000"/>
              </a:lnSpc>
              <a:spcBef>
                <a:spcPts val="0"/>
              </a:spcBef>
              <a:spcAft>
                <a:spcPts val="0"/>
              </a:spcAft>
              <a:buSzPts val="1700"/>
              <a:buAutoNum type="arabicPeriod"/>
            </a:pPr>
            <a:r>
              <a:rPr lang="en-GB" sz="1700" b="0">
                <a:solidFill>
                  <a:schemeClr val="accent5"/>
                </a:solidFill>
                <a:latin typeface="Raleway Thin"/>
                <a:ea typeface="Raleway Thin"/>
                <a:cs typeface="Raleway Thin"/>
                <a:sym typeface="Raleway Thin"/>
              </a:rPr>
              <a:t>σ </a:t>
            </a:r>
            <a:r>
              <a:rPr lang="en-GB" sz="1700" b="0">
                <a:solidFill>
                  <a:schemeClr val="accent5"/>
                </a:solidFill>
                <a:latin typeface="Raleway Thin"/>
                <a:ea typeface="Raleway Thin"/>
                <a:cs typeface="Raleway Thin"/>
                <a:sym typeface="Raleway Thin"/>
              </a:rPr>
              <a:t>Language</a:t>
            </a:r>
            <a:r>
              <a:rPr lang="en-GB" sz="1700" b="0">
                <a:solidFill>
                  <a:schemeClr val="accent5"/>
                </a:solidFill>
                <a:latin typeface="Raleway Thin"/>
                <a:ea typeface="Raleway Thin"/>
                <a:cs typeface="Raleway Thin"/>
                <a:sym typeface="Raleway Thin"/>
              </a:rPr>
              <a:t> = "Gujarati" (Song_Detail):  </a:t>
            </a:r>
            <a:r>
              <a:rPr lang="en-GB" sz="1700" b="0">
                <a:solidFill>
                  <a:srgbClr val="F3F3F3"/>
                </a:solidFill>
                <a:latin typeface="Raleway Thin"/>
                <a:ea typeface="Raleway Thin"/>
                <a:cs typeface="Raleway Thin"/>
                <a:sym typeface="Raleway Thin"/>
              </a:rPr>
              <a:t> </a:t>
            </a:r>
            <a:r>
              <a:rPr lang="en-GB" sz="1700" b="0">
                <a:solidFill>
                  <a:srgbClr val="F3F3F3"/>
                </a:solidFill>
              </a:rPr>
              <a:t>List of all the Gujarati Songs DVDs.</a:t>
            </a:r>
            <a:endParaRPr sz="1700" b="0">
              <a:solidFill>
                <a:srgbClr val="F3F3F3"/>
              </a:solidFill>
            </a:endParaRPr>
          </a:p>
          <a:p>
            <a:pPr marL="457200" lvl="0" indent="-336550" algn="l" rtl="0">
              <a:lnSpc>
                <a:spcPct val="100000"/>
              </a:lnSpc>
              <a:spcBef>
                <a:spcPts val="1000"/>
              </a:spcBef>
              <a:spcAft>
                <a:spcPts val="0"/>
              </a:spcAft>
              <a:buSzPts val="1700"/>
              <a:buAutoNum type="arabicPeriod"/>
            </a:pPr>
            <a:r>
              <a:rPr lang="en-GB" sz="1700" b="0">
                <a:solidFill>
                  <a:schemeClr val="accent5"/>
                </a:solidFill>
                <a:latin typeface="Raleway Thin"/>
                <a:ea typeface="Raleway Thin"/>
                <a:cs typeface="Raleway Thin"/>
                <a:sym typeface="Raleway Thin"/>
              </a:rPr>
              <a:t>σ Developer_Name = "Respawn" (Game_Detail): </a:t>
            </a:r>
            <a:r>
              <a:rPr lang="en-GB" sz="1700" b="0">
                <a:solidFill>
                  <a:srgbClr val="F3F3F3"/>
                </a:solidFill>
                <a:latin typeface="Raleway Thin"/>
                <a:ea typeface="Raleway Thin"/>
                <a:cs typeface="Raleway Thin"/>
                <a:sym typeface="Raleway Thin"/>
              </a:rPr>
              <a:t> </a:t>
            </a:r>
            <a:r>
              <a:rPr lang="en-GB" sz="1700" b="0">
                <a:solidFill>
                  <a:srgbClr val="F3F3F3"/>
                </a:solidFill>
              </a:rPr>
              <a:t>List of all the Game DVDs developed by Respawn Entertainment.</a:t>
            </a:r>
            <a:endParaRPr sz="1700" b="0">
              <a:solidFill>
                <a:srgbClr val="F3F3F3"/>
              </a:solidFill>
            </a:endParaRPr>
          </a:p>
          <a:p>
            <a:pPr marL="457200" lvl="0" indent="-336550" algn="l" rtl="0">
              <a:lnSpc>
                <a:spcPct val="100000"/>
              </a:lnSpc>
              <a:spcBef>
                <a:spcPts val="1000"/>
              </a:spcBef>
              <a:spcAft>
                <a:spcPts val="0"/>
              </a:spcAft>
              <a:buSzPts val="1700"/>
              <a:buAutoNum type="arabicPeriod"/>
            </a:pPr>
            <a:r>
              <a:rPr lang="en-GB" sz="1700" b="0">
                <a:solidFill>
                  <a:schemeClr val="accent5"/>
                </a:solidFill>
                <a:latin typeface="Raleway Thin"/>
                <a:ea typeface="Raleway Thin"/>
                <a:cs typeface="Raleway Thin"/>
                <a:sym typeface="Raleway Thin"/>
              </a:rPr>
              <a:t>σ Language = "Bhojpuri" (Movie_Detail):</a:t>
            </a:r>
            <a:r>
              <a:rPr lang="en-GB" sz="1700" b="0">
                <a:solidFill>
                  <a:srgbClr val="F3F3F3"/>
                </a:solidFill>
                <a:latin typeface="Raleway Thin"/>
                <a:ea typeface="Raleway Thin"/>
                <a:cs typeface="Raleway Thin"/>
                <a:sym typeface="Raleway Thin"/>
              </a:rPr>
              <a:t>   </a:t>
            </a:r>
            <a:r>
              <a:rPr lang="en-GB" sz="1700" b="0">
                <a:solidFill>
                  <a:srgbClr val="F3F3F3"/>
                </a:solidFill>
              </a:rPr>
              <a:t>List of all Bhojpuri Movie DVDs.</a:t>
            </a:r>
            <a:endParaRPr sz="1700" b="0">
              <a:solidFill>
                <a:srgbClr val="F3F3F3"/>
              </a:solidFill>
            </a:endParaRPr>
          </a:p>
          <a:p>
            <a:pPr marL="457200" lvl="0" indent="-336550" algn="l" rtl="0">
              <a:lnSpc>
                <a:spcPct val="100000"/>
              </a:lnSpc>
              <a:spcBef>
                <a:spcPts val="1000"/>
              </a:spcBef>
              <a:spcAft>
                <a:spcPts val="0"/>
              </a:spcAft>
              <a:buSzPts val="1700"/>
              <a:buAutoNum type="arabicPeriod"/>
            </a:pPr>
            <a:r>
              <a:rPr lang="en-GB" sz="1700" b="0">
                <a:solidFill>
                  <a:schemeClr val="accent5"/>
                </a:solidFill>
                <a:latin typeface="Raleway Thin"/>
                <a:ea typeface="Raleway Thin"/>
                <a:cs typeface="Raleway Thin"/>
                <a:sym typeface="Raleway Thin"/>
              </a:rPr>
              <a:t>σ Rent_Date &gt;= 2020-12-31 23:59:59 (Rent):</a:t>
            </a:r>
            <a:r>
              <a:rPr lang="en-GB" sz="1700" b="0">
                <a:solidFill>
                  <a:srgbClr val="F3F3F3"/>
                </a:solidFill>
                <a:latin typeface="Raleway Thin"/>
                <a:ea typeface="Raleway Thin"/>
                <a:cs typeface="Raleway Thin"/>
                <a:sym typeface="Raleway Thin"/>
              </a:rPr>
              <a:t> </a:t>
            </a:r>
            <a:r>
              <a:rPr lang="en-GB" sz="1700" b="0">
                <a:solidFill>
                  <a:srgbClr val="F3F3F3"/>
                </a:solidFill>
              </a:rPr>
              <a:t>List of all Rent transactions done in 2021.</a:t>
            </a:r>
            <a:endParaRPr sz="1700" b="0">
              <a:solidFill>
                <a:srgbClr val="F3F3F3"/>
              </a:solidFill>
            </a:endParaRPr>
          </a:p>
          <a:p>
            <a:pPr marL="457200" lvl="0" indent="-336550" algn="l" rtl="0">
              <a:lnSpc>
                <a:spcPct val="100000"/>
              </a:lnSpc>
              <a:spcBef>
                <a:spcPts val="1000"/>
              </a:spcBef>
              <a:spcAft>
                <a:spcPts val="0"/>
              </a:spcAft>
              <a:buSzPts val="1700"/>
              <a:buAutoNum type="arabicPeriod"/>
            </a:pPr>
            <a:r>
              <a:rPr lang="en-GB" sz="1700" b="0">
                <a:solidFill>
                  <a:schemeClr val="accent5"/>
                </a:solidFill>
                <a:latin typeface="Raleway Thin"/>
                <a:ea typeface="Raleway Thin"/>
                <a:cs typeface="Raleway Thin"/>
                <a:sym typeface="Raleway Thin"/>
              </a:rPr>
              <a:t>σ Owner_name = "Salman Khan" (Studio_Detail):</a:t>
            </a:r>
            <a:r>
              <a:rPr lang="en-GB" sz="1700" b="0">
                <a:solidFill>
                  <a:srgbClr val="F3F3F3"/>
                </a:solidFill>
                <a:latin typeface="Raleway Thin"/>
                <a:ea typeface="Raleway Thin"/>
                <a:cs typeface="Raleway Thin"/>
                <a:sym typeface="Raleway Thin"/>
              </a:rPr>
              <a:t> </a:t>
            </a:r>
            <a:r>
              <a:rPr lang="en-GB" sz="1700" b="0">
                <a:solidFill>
                  <a:srgbClr val="F3F3F3"/>
                </a:solidFill>
              </a:rPr>
              <a:t>List of all production houses owned by Salman Khan.</a:t>
            </a:r>
            <a:endParaRPr sz="1700" b="0">
              <a:solidFill>
                <a:srgbClr val="F3F3F3"/>
              </a:solidFill>
            </a:endParaRPr>
          </a:p>
          <a:p>
            <a:pPr marL="457200" lvl="0" indent="-336550" algn="l" rtl="0">
              <a:lnSpc>
                <a:spcPct val="100000"/>
              </a:lnSpc>
              <a:spcBef>
                <a:spcPts val="1000"/>
              </a:spcBef>
              <a:spcAft>
                <a:spcPts val="0"/>
              </a:spcAft>
              <a:buSzPts val="1700"/>
              <a:buAutoNum type="arabicPeriod"/>
            </a:pPr>
            <a:r>
              <a:rPr lang="en-GB" sz="1700" b="0">
                <a:solidFill>
                  <a:schemeClr val="accent5"/>
                </a:solidFill>
                <a:latin typeface="Raleway Thin"/>
                <a:ea typeface="Raleway Thin"/>
                <a:cs typeface="Raleway Thin"/>
                <a:sym typeface="Raleway Thin"/>
              </a:rPr>
              <a:t>σ Genre_ID = "HOR021" (Anime_Detail):</a:t>
            </a:r>
            <a:r>
              <a:rPr lang="en-GB" sz="1700" b="0">
                <a:solidFill>
                  <a:srgbClr val="F3F3F3"/>
                </a:solidFill>
                <a:latin typeface="Raleway Thin"/>
                <a:ea typeface="Raleway Thin"/>
                <a:cs typeface="Raleway Thin"/>
                <a:sym typeface="Raleway Thin"/>
              </a:rPr>
              <a:t> </a:t>
            </a:r>
            <a:r>
              <a:rPr lang="en-GB" sz="1700" b="0">
                <a:solidFill>
                  <a:srgbClr val="F3F3F3"/>
                </a:solidFill>
              </a:rPr>
              <a:t>List of all anime under the genre ID ‘HOR021’.</a:t>
            </a:r>
            <a:endParaRPr sz="1700" b="0">
              <a:solidFill>
                <a:srgbClr val="F3F3F3"/>
              </a:solidFill>
            </a:endParaRPr>
          </a:p>
          <a:p>
            <a:pPr marL="0" lvl="0" indent="0" algn="l" rtl="0">
              <a:lnSpc>
                <a:spcPct val="115000"/>
              </a:lnSpc>
              <a:spcBef>
                <a:spcPts val="1000"/>
              </a:spcBef>
              <a:spcAft>
                <a:spcPts val="0"/>
              </a:spcAft>
              <a:buClr>
                <a:schemeClr val="dk2"/>
              </a:buClr>
              <a:buSzPts val="1100"/>
              <a:buFont typeface="Arial" panose="020B0604020202020204"/>
              <a:buNone/>
            </a:pPr>
            <a:endParaRPr sz="1700" b="0">
              <a:solidFill>
                <a:srgbClr val="F3F3F3"/>
              </a:solidFill>
              <a:latin typeface="Raleway Thin"/>
              <a:ea typeface="Raleway Thin"/>
              <a:cs typeface="Raleway Thin"/>
              <a:sym typeface="Raleway Thin"/>
            </a:endParaRPr>
          </a:p>
          <a:p>
            <a:pPr marL="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7"/>
          <p:cNvSpPr txBox="1"/>
          <p:nvPr>
            <p:ph type="title"/>
          </p:nvPr>
        </p:nvSpPr>
        <p:spPr>
          <a:xfrm>
            <a:off x="256200" y="250825"/>
            <a:ext cx="8631600" cy="910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panose="020B0604020202020204"/>
              <a:buNone/>
            </a:pPr>
            <a:r>
              <a:rPr lang="en-GB">
                <a:solidFill>
                  <a:schemeClr val="accent5"/>
                </a:solidFill>
              </a:rPr>
              <a:t>Project Operation (∏)</a:t>
            </a:r>
            <a:endParaRPr>
              <a:solidFill>
                <a:schemeClr val="accent5"/>
              </a:solidFill>
            </a:endParaRPr>
          </a:p>
          <a:p>
            <a:pPr marL="0" lvl="0" indent="0" algn="l" rtl="0">
              <a:spcBef>
                <a:spcPts val="0"/>
              </a:spcBef>
              <a:spcAft>
                <a:spcPts val="0"/>
              </a:spcAft>
              <a:buClr>
                <a:schemeClr val="dk2"/>
              </a:buClr>
              <a:buSzPts val="1100"/>
              <a:buFont typeface="Arial" panose="020B0604020202020204"/>
              <a:buNone/>
            </a:pPr>
            <a:endParaRPr>
              <a:solidFill>
                <a:schemeClr val="accent5"/>
              </a:solidFill>
            </a:endParaRPr>
          </a:p>
          <a:p>
            <a:pPr marL="0" lvl="0" indent="0" algn="l" rtl="0">
              <a:spcBef>
                <a:spcPts val="0"/>
              </a:spcBef>
              <a:spcAft>
                <a:spcPts val="0"/>
              </a:spcAft>
              <a:buClr>
                <a:schemeClr val="dk2"/>
              </a:buClr>
              <a:buSzPts val="1100"/>
              <a:buFont typeface="Arial" panose="020B0604020202020204"/>
              <a:buNone/>
            </a:pPr>
            <a:endParaRPr>
              <a:solidFill>
                <a:schemeClr val="accent5"/>
              </a:solidFill>
            </a:endParaRPr>
          </a:p>
          <a:p>
            <a:pPr marL="0" lvl="0" indent="0" algn="l" rtl="0">
              <a:spcBef>
                <a:spcPts val="0"/>
              </a:spcBef>
              <a:spcAft>
                <a:spcPts val="0"/>
              </a:spcAft>
              <a:buClr>
                <a:schemeClr val="dk2"/>
              </a:buClr>
              <a:buSzPts val="1100"/>
              <a:buFont typeface="Arial" panose="020B0604020202020204"/>
              <a:buNone/>
            </a:pPr>
          </a:p>
          <a:p>
            <a:pPr marL="0" lvl="0" indent="0" algn="l" rtl="0">
              <a:spcBef>
                <a:spcPts val="0"/>
              </a:spcBef>
              <a:spcAft>
                <a:spcPts val="0"/>
              </a:spcAft>
              <a:buNone/>
            </a:pPr>
          </a:p>
        </p:txBody>
      </p:sp>
      <p:sp>
        <p:nvSpPr>
          <p:cNvPr id="101" name="Google Shape;101;p17"/>
          <p:cNvSpPr txBox="1"/>
          <p:nvPr>
            <p:ph type="title"/>
          </p:nvPr>
        </p:nvSpPr>
        <p:spPr>
          <a:xfrm>
            <a:off x="345000" y="1103925"/>
            <a:ext cx="8454000" cy="957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2200">
                <a:solidFill>
                  <a:srgbClr val="F3F3F3"/>
                </a:solidFill>
              </a:rPr>
              <a:t>Project operation is used to project only a certain set of attributes of a relation. It will only project the columns asked for, and will also remove duplicate data from the columns. It is denoted by ∏.</a:t>
            </a:r>
            <a:endParaRPr sz="2200">
              <a:solidFill>
                <a:srgbClr val="F3F3F3"/>
              </a:solidFill>
            </a:endParaRPr>
          </a:p>
          <a:p>
            <a:pPr marL="0" lvl="0" indent="0" algn="l" rtl="0">
              <a:lnSpc>
                <a:spcPct val="100000"/>
              </a:lnSpc>
              <a:spcBef>
                <a:spcPts val="0"/>
              </a:spcBef>
              <a:spcAft>
                <a:spcPts val="0"/>
              </a:spcAft>
              <a:buNone/>
            </a:pPr>
            <a:endParaRPr sz="2200">
              <a:solidFill>
                <a:srgbClr val="F3F3F3"/>
              </a:solidFill>
            </a:endParaRPr>
          </a:p>
        </p:txBody>
      </p:sp>
      <p:sp>
        <p:nvSpPr>
          <p:cNvPr id="102" name="Google Shape;102;p17"/>
          <p:cNvSpPr txBox="1"/>
          <p:nvPr>
            <p:ph type="title"/>
          </p:nvPr>
        </p:nvSpPr>
        <p:spPr>
          <a:xfrm>
            <a:off x="345000" y="3157825"/>
            <a:ext cx="8454000" cy="171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700" b="0">
                <a:solidFill>
                  <a:srgbClr val="F3F3F3"/>
                </a:solidFill>
                <a:latin typeface="Raleway Thin"/>
                <a:ea typeface="Raleway Thin"/>
                <a:cs typeface="Raleway Thin"/>
                <a:sym typeface="Raleway Thin"/>
              </a:rPr>
              <a:t>Here, </a:t>
            </a:r>
            <a:r>
              <a:rPr lang="en-GB" sz="1700" b="0">
                <a:solidFill>
                  <a:schemeClr val="accent5"/>
                </a:solidFill>
                <a:latin typeface="Raleway Thin"/>
                <a:ea typeface="Raleway Thin"/>
                <a:cs typeface="Raleway Thin"/>
                <a:sym typeface="Raleway Thin"/>
              </a:rPr>
              <a:t>A1, A2,</a:t>
            </a:r>
            <a:r>
              <a:rPr lang="en-GB" sz="1700" b="0">
                <a:solidFill>
                  <a:srgbClr val="F3F3F3"/>
                </a:solidFill>
                <a:latin typeface="Raleway Thin"/>
                <a:ea typeface="Raleway Thin"/>
                <a:cs typeface="Raleway Thin"/>
                <a:sym typeface="Raleway Thin"/>
              </a:rPr>
              <a:t> etc are attribute names (columns) and</a:t>
            </a:r>
            <a:r>
              <a:rPr lang="en-GB" sz="1700" b="0">
                <a:solidFill>
                  <a:srgbClr val="F3F3F3"/>
                </a:solidFill>
                <a:latin typeface="Raleway Thin"/>
                <a:ea typeface="Raleway Thin"/>
                <a:cs typeface="Raleway Thin"/>
                <a:sym typeface="Raleway Thin"/>
              </a:rPr>
              <a:t> </a:t>
            </a:r>
            <a:r>
              <a:rPr lang="en-GB" sz="1700" b="0">
                <a:solidFill>
                  <a:schemeClr val="accent5"/>
                </a:solidFill>
                <a:latin typeface="Raleway Thin"/>
                <a:ea typeface="Raleway Thin"/>
                <a:cs typeface="Raleway Thin"/>
                <a:sym typeface="Raleway Thin"/>
              </a:rPr>
              <a:t>r</a:t>
            </a:r>
            <a:r>
              <a:rPr lang="en-GB" sz="1700" b="0">
                <a:solidFill>
                  <a:srgbClr val="F3F3F3"/>
                </a:solidFill>
                <a:latin typeface="Raleway Thin"/>
                <a:ea typeface="Raleway Thin"/>
                <a:cs typeface="Raleway Thin"/>
                <a:sym typeface="Raleway Thin"/>
              </a:rPr>
              <a:t> is the relation.</a:t>
            </a:r>
            <a:endParaRPr sz="1700" b="0">
              <a:solidFill>
                <a:srgbClr val="F3F3F3"/>
              </a:solidFill>
              <a:latin typeface="Raleway Thin"/>
              <a:ea typeface="Raleway Thin"/>
              <a:cs typeface="Raleway Thin"/>
              <a:sym typeface="Raleway Thin"/>
            </a:endParaRPr>
          </a:p>
          <a:p>
            <a:pPr marL="0" lvl="0" indent="0" algn="l" rtl="0">
              <a:lnSpc>
                <a:spcPct val="115000"/>
              </a:lnSpc>
              <a:spcBef>
                <a:spcPts val="0"/>
              </a:spcBef>
              <a:spcAft>
                <a:spcPts val="0"/>
              </a:spcAft>
              <a:buNone/>
            </a:pPr>
            <a:endParaRPr sz="1700" b="0">
              <a:solidFill>
                <a:srgbClr val="F3F3F3"/>
              </a:solidFill>
            </a:endParaRPr>
          </a:p>
          <a:p>
            <a:pPr marL="0" lvl="0" indent="0" algn="l" rtl="0">
              <a:lnSpc>
                <a:spcPct val="115000"/>
              </a:lnSpc>
              <a:spcBef>
                <a:spcPts val="0"/>
              </a:spcBef>
              <a:spcAft>
                <a:spcPts val="0"/>
              </a:spcAft>
              <a:buNone/>
            </a:pPr>
            <a:endParaRPr sz="1700" b="0">
              <a:solidFill>
                <a:srgbClr val="F3F3F3"/>
              </a:solidFill>
            </a:endParaRPr>
          </a:p>
        </p:txBody>
      </p:sp>
      <p:sp>
        <p:nvSpPr>
          <p:cNvPr id="103" name="Google Shape;103;p17"/>
          <p:cNvSpPr txBox="1"/>
          <p:nvPr>
            <p:ph type="title"/>
          </p:nvPr>
        </p:nvSpPr>
        <p:spPr>
          <a:xfrm>
            <a:off x="345000" y="2627925"/>
            <a:ext cx="8454000" cy="611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2200">
                <a:solidFill>
                  <a:schemeClr val="accent5"/>
                </a:solidFill>
              </a:rPr>
              <a:t>Syntax:</a:t>
            </a:r>
            <a:r>
              <a:rPr lang="en-GB" sz="2200">
                <a:solidFill>
                  <a:srgbClr val="F3F3F3"/>
                </a:solidFill>
              </a:rPr>
              <a:t>  </a:t>
            </a:r>
            <a:r>
              <a:rPr lang="en-GB" sz="2200">
                <a:solidFill>
                  <a:srgbClr val="F3F3F3"/>
                </a:solidFill>
              </a:rPr>
              <a:t>∏ </a:t>
            </a:r>
            <a:r>
              <a:rPr lang="en-GB" sz="2200" baseline="-25000">
                <a:solidFill>
                  <a:srgbClr val="F3F3F3"/>
                </a:solidFill>
              </a:rPr>
              <a:t>A1, A2,  ...</a:t>
            </a:r>
            <a:r>
              <a:rPr lang="en-GB" sz="2200">
                <a:solidFill>
                  <a:srgbClr val="F3F3F3"/>
                </a:solidFill>
              </a:rPr>
              <a:t>(r)</a:t>
            </a:r>
            <a:endParaRPr sz="2200">
              <a:solidFill>
                <a:srgbClr val="F3F3F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256200" y="250825"/>
            <a:ext cx="8631600" cy="910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panose="020B0604020202020204"/>
              <a:buNone/>
            </a:pPr>
            <a:r>
              <a:rPr lang="en-GB">
                <a:solidFill>
                  <a:schemeClr val="accent5"/>
                </a:solidFill>
              </a:rPr>
              <a:t>Project Operation (∏)</a:t>
            </a:r>
            <a:endParaRPr>
              <a:solidFill>
                <a:schemeClr val="accent5"/>
              </a:solidFill>
            </a:endParaRPr>
          </a:p>
          <a:p>
            <a:pPr marL="0" lvl="0" indent="0" algn="l" rtl="0">
              <a:spcBef>
                <a:spcPts val="0"/>
              </a:spcBef>
              <a:spcAft>
                <a:spcPts val="0"/>
              </a:spcAft>
              <a:buClr>
                <a:schemeClr val="dk2"/>
              </a:buClr>
              <a:buSzPts val="1100"/>
              <a:buFont typeface="Arial" panose="020B0604020202020204"/>
              <a:buNone/>
            </a:pPr>
            <a:endParaRPr>
              <a:solidFill>
                <a:schemeClr val="accent5"/>
              </a:solidFill>
            </a:endParaRPr>
          </a:p>
          <a:p>
            <a:pPr marL="0" lvl="0" indent="0" algn="l" rtl="0">
              <a:spcBef>
                <a:spcPts val="0"/>
              </a:spcBef>
              <a:spcAft>
                <a:spcPts val="0"/>
              </a:spcAft>
              <a:buClr>
                <a:schemeClr val="dk2"/>
              </a:buClr>
              <a:buSzPts val="1100"/>
              <a:buFont typeface="Arial" panose="020B0604020202020204"/>
              <a:buNone/>
            </a:pPr>
            <a:endParaRPr>
              <a:solidFill>
                <a:schemeClr val="accent5"/>
              </a:solidFill>
            </a:endParaRPr>
          </a:p>
          <a:p>
            <a:pPr marL="0" lvl="0" indent="0" algn="l" rtl="0">
              <a:spcBef>
                <a:spcPts val="0"/>
              </a:spcBef>
              <a:spcAft>
                <a:spcPts val="0"/>
              </a:spcAft>
              <a:buClr>
                <a:schemeClr val="dk2"/>
              </a:buClr>
              <a:buSzPts val="1100"/>
              <a:buFont typeface="Arial" panose="020B0604020202020204"/>
              <a:buNone/>
            </a:pPr>
          </a:p>
          <a:p>
            <a:pPr marL="0" lvl="0" indent="0" algn="l" rtl="0">
              <a:spcBef>
                <a:spcPts val="0"/>
              </a:spcBef>
              <a:spcAft>
                <a:spcPts val="0"/>
              </a:spcAft>
              <a:buClr>
                <a:schemeClr val="dk2"/>
              </a:buClr>
              <a:buSzPts val="1100"/>
              <a:buFont typeface="Arial" panose="020B0604020202020204"/>
              <a:buNone/>
            </a:pPr>
          </a:p>
          <a:p>
            <a:pPr marL="0" lvl="0" indent="0" algn="l" rtl="0">
              <a:spcBef>
                <a:spcPts val="0"/>
              </a:spcBef>
              <a:spcAft>
                <a:spcPts val="0"/>
              </a:spcAft>
              <a:buNone/>
            </a:pPr>
            <a:endParaRPr>
              <a:solidFill>
                <a:schemeClr val="accent5"/>
              </a:solidFill>
            </a:endParaRPr>
          </a:p>
        </p:txBody>
      </p:sp>
      <p:sp>
        <p:nvSpPr>
          <p:cNvPr id="109" name="Google Shape;109;p18"/>
          <p:cNvSpPr txBox="1"/>
          <p:nvPr>
            <p:ph type="title"/>
          </p:nvPr>
        </p:nvSpPr>
        <p:spPr>
          <a:xfrm>
            <a:off x="345000" y="1103925"/>
            <a:ext cx="8454000" cy="3857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900">
                <a:solidFill>
                  <a:srgbClr val="F3F3F3"/>
                </a:solidFill>
              </a:rPr>
              <a:t>Queries: </a:t>
            </a:r>
            <a:endParaRPr sz="1900">
              <a:solidFill>
                <a:srgbClr val="F3F3F3"/>
              </a:solidFill>
            </a:endParaRPr>
          </a:p>
          <a:p>
            <a:pPr marL="457200" lvl="0" indent="-336550" algn="l" rtl="0">
              <a:lnSpc>
                <a:spcPct val="100000"/>
              </a:lnSpc>
              <a:spcBef>
                <a:spcPts val="0"/>
              </a:spcBef>
              <a:spcAft>
                <a:spcPts val="0"/>
              </a:spcAft>
              <a:buSzPts val="1700"/>
              <a:buAutoNum type="arabicPeriod"/>
            </a:pPr>
            <a:r>
              <a:rPr lang="en-GB" sz="1700" b="0">
                <a:solidFill>
                  <a:schemeClr val="accent5"/>
                </a:solidFill>
                <a:latin typeface="Raleway Thin"/>
                <a:ea typeface="Raleway Thin"/>
                <a:cs typeface="Raleway Thin"/>
                <a:sym typeface="Raleway Thin"/>
              </a:rPr>
              <a:t>∏ </a:t>
            </a:r>
            <a:r>
              <a:rPr lang="en-GB" sz="1700" b="0" baseline="-25000">
                <a:solidFill>
                  <a:schemeClr val="accent5"/>
                </a:solidFill>
                <a:latin typeface="Raleway Thin"/>
                <a:ea typeface="Raleway Thin"/>
                <a:cs typeface="Raleway Thin"/>
                <a:sym typeface="Raleway Thin"/>
              </a:rPr>
              <a:t>Name, Singer_ID</a:t>
            </a:r>
            <a:r>
              <a:rPr lang="en-GB" sz="1700" b="0">
                <a:solidFill>
                  <a:schemeClr val="accent5"/>
                </a:solidFill>
                <a:latin typeface="Raleway Thin"/>
                <a:ea typeface="Raleway Thin"/>
                <a:cs typeface="Raleway Thin"/>
                <a:sym typeface="Raleway Thin"/>
              </a:rPr>
              <a:t> (Song_Detail)</a:t>
            </a:r>
            <a:r>
              <a:rPr lang="en-GB" sz="1700" b="0">
                <a:solidFill>
                  <a:schemeClr val="accent5"/>
                </a:solidFill>
                <a:latin typeface="Raleway Thin"/>
                <a:ea typeface="Raleway Thin"/>
                <a:cs typeface="Raleway Thin"/>
                <a:sym typeface="Raleway Thin"/>
              </a:rPr>
              <a:t>:  </a:t>
            </a:r>
            <a:r>
              <a:rPr lang="en-GB" sz="1700" b="0">
                <a:solidFill>
                  <a:srgbClr val="F3F3F3"/>
                </a:solidFill>
                <a:latin typeface="Raleway Thin"/>
                <a:ea typeface="Raleway Thin"/>
                <a:cs typeface="Raleway Thin"/>
                <a:sym typeface="Raleway Thin"/>
              </a:rPr>
              <a:t> </a:t>
            </a:r>
            <a:r>
              <a:rPr lang="en-GB" sz="1700" b="0">
                <a:solidFill>
                  <a:srgbClr val="F3F3F3"/>
                </a:solidFill>
              </a:rPr>
              <a:t>Projects the Name and Singer_ID columns of Song_Detail.</a:t>
            </a:r>
            <a:endParaRPr sz="1700" b="0">
              <a:solidFill>
                <a:srgbClr val="F3F3F3"/>
              </a:solidFill>
            </a:endParaRPr>
          </a:p>
          <a:p>
            <a:pPr marL="457200" lvl="0" indent="-336550" algn="l" rtl="0">
              <a:lnSpc>
                <a:spcPct val="100000"/>
              </a:lnSpc>
              <a:spcBef>
                <a:spcPts val="1000"/>
              </a:spcBef>
              <a:spcAft>
                <a:spcPts val="0"/>
              </a:spcAft>
              <a:buSzPts val="1700"/>
              <a:buAutoNum type="arabicPeriod"/>
            </a:pPr>
            <a:r>
              <a:rPr lang="en-GB" sz="1700" b="0">
                <a:solidFill>
                  <a:schemeClr val="accent5"/>
                </a:solidFill>
                <a:latin typeface="Raleway Thin"/>
                <a:ea typeface="Raleway Thin"/>
                <a:cs typeface="Raleway Thin"/>
                <a:sym typeface="Raleway Thin"/>
              </a:rPr>
              <a:t>∏ </a:t>
            </a:r>
            <a:r>
              <a:rPr lang="en-GB" sz="1700" b="0" baseline="-25000">
                <a:solidFill>
                  <a:schemeClr val="accent5"/>
                </a:solidFill>
                <a:latin typeface="Raleway Thin"/>
                <a:ea typeface="Raleway Thin"/>
                <a:cs typeface="Raleway Thin"/>
                <a:sym typeface="Raleway Thin"/>
              </a:rPr>
              <a:t>Name, Viewer_Rating, Award_ID </a:t>
            </a:r>
            <a:r>
              <a:rPr lang="en-GB" sz="1700" b="0">
                <a:solidFill>
                  <a:schemeClr val="accent5"/>
                </a:solidFill>
                <a:latin typeface="Raleway Thin"/>
                <a:ea typeface="Raleway Thin"/>
                <a:cs typeface="Raleway Thin"/>
                <a:sym typeface="Raleway Thin"/>
              </a:rPr>
              <a:t>(Game_Detail)</a:t>
            </a:r>
            <a:r>
              <a:rPr lang="en-GB" sz="1700" b="0">
                <a:solidFill>
                  <a:schemeClr val="accent5"/>
                </a:solidFill>
                <a:latin typeface="Raleway Thin"/>
                <a:ea typeface="Raleway Thin"/>
                <a:cs typeface="Raleway Thin"/>
                <a:sym typeface="Raleway Thin"/>
              </a:rPr>
              <a:t>: </a:t>
            </a:r>
            <a:r>
              <a:rPr lang="en-GB" sz="1700" b="0">
                <a:solidFill>
                  <a:srgbClr val="F3F3F3"/>
                </a:solidFill>
                <a:latin typeface="Raleway Thin"/>
                <a:ea typeface="Raleway Thin"/>
                <a:cs typeface="Raleway Thin"/>
                <a:sym typeface="Raleway Thin"/>
              </a:rPr>
              <a:t> </a:t>
            </a:r>
            <a:r>
              <a:rPr lang="en-GB" sz="1700" b="0">
                <a:solidFill>
                  <a:srgbClr val="F3F3F3"/>
                </a:solidFill>
              </a:rPr>
              <a:t>Projects the Name, Viewer_Rating and Award_ID columns of Game_Detail.</a:t>
            </a:r>
            <a:endParaRPr sz="1700" b="0">
              <a:solidFill>
                <a:srgbClr val="F3F3F3"/>
              </a:solidFill>
            </a:endParaRPr>
          </a:p>
          <a:p>
            <a:pPr marL="457200" lvl="0" indent="-336550" algn="l" rtl="0">
              <a:lnSpc>
                <a:spcPct val="100000"/>
              </a:lnSpc>
              <a:spcBef>
                <a:spcPts val="1000"/>
              </a:spcBef>
              <a:spcAft>
                <a:spcPts val="0"/>
              </a:spcAft>
              <a:buSzPts val="1700"/>
              <a:buAutoNum type="arabicPeriod"/>
            </a:pPr>
            <a:r>
              <a:rPr lang="en-GB" sz="1700" b="0">
                <a:solidFill>
                  <a:schemeClr val="accent5"/>
                </a:solidFill>
                <a:latin typeface="Raleway Thin"/>
                <a:ea typeface="Raleway Thin"/>
                <a:cs typeface="Raleway Thin"/>
                <a:sym typeface="Raleway Thin"/>
              </a:rPr>
              <a:t>∏ </a:t>
            </a:r>
            <a:r>
              <a:rPr lang="en-GB" sz="1700" b="0" baseline="-25000">
                <a:solidFill>
                  <a:schemeClr val="accent5"/>
                </a:solidFill>
                <a:latin typeface="Raleway Thin"/>
                <a:ea typeface="Raleway Thin"/>
                <a:cs typeface="Raleway Thin"/>
                <a:sym typeface="Raleway Thin"/>
              </a:rPr>
              <a:t>Name, Language </a:t>
            </a:r>
            <a:r>
              <a:rPr lang="en-GB" sz="1700" b="0">
                <a:solidFill>
                  <a:schemeClr val="accent5"/>
                </a:solidFill>
                <a:latin typeface="Raleway Thin"/>
                <a:ea typeface="Raleway Thin"/>
                <a:cs typeface="Raleway Thin"/>
                <a:sym typeface="Raleway Thin"/>
              </a:rPr>
              <a:t>(Movie_Detail)</a:t>
            </a:r>
            <a:r>
              <a:rPr lang="en-GB" sz="1700" b="0">
                <a:solidFill>
                  <a:schemeClr val="accent5"/>
                </a:solidFill>
                <a:latin typeface="Raleway Thin"/>
                <a:ea typeface="Raleway Thin"/>
                <a:cs typeface="Raleway Thin"/>
                <a:sym typeface="Raleway Thin"/>
              </a:rPr>
              <a:t>:</a:t>
            </a:r>
            <a:r>
              <a:rPr lang="en-GB" sz="1700" b="0">
                <a:solidFill>
                  <a:srgbClr val="F3F3F3"/>
                </a:solidFill>
                <a:latin typeface="Raleway Thin"/>
                <a:ea typeface="Raleway Thin"/>
                <a:cs typeface="Raleway Thin"/>
                <a:sym typeface="Raleway Thin"/>
              </a:rPr>
              <a:t>   </a:t>
            </a:r>
            <a:r>
              <a:rPr lang="en-GB" sz="1700" b="0">
                <a:solidFill>
                  <a:srgbClr val="F3F3F3"/>
                </a:solidFill>
              </a:rPr>
              <a:t>Projects the Name and Language columns of Movie_Detail.</a:t>
            </a:r>
            <a:endParaRPr sz="1700" b="0">
              <a:solidFill>
                <a:srgbClr val="F3F3F3"/>
              </a:solidFill>
            </a:endParaRPr>
          </a:p>
          <a:p>
            <a:pPr marL="457200" lvl="0" indent="-336550" algn="l" rtl="0">
              <a:lnSpc>
                <a:spcPct val="100000"/>
              </a:lnSpc>
              <a:spcBef>
                <a:spcPts val="1000"/>
              </a:spcBef>
              <a:spcAft>
                <a:spcPts val="0"/>
              </a:spcAft>
              <a:buSzPts val="1700"/>
              <a:buAutoNum type="arabicPeriod"/>
            </a:pPr>
            <a:r>
              <a:rPr lang="en-GB" sz="1700" b="0">
                <a:solidFill>
                  <a:schemeClr val="accent5"/>
                </a:solidFill>
                <a:latin typeface="Raleway Thin"/>
                <a:ea typeface="Raleway Thin"/>
                <a:cs typeface="Raleway Thin"/>
                <a:sym typeface="Raleway Thin"/>
              </a:rPr>
              <a:t>∏ </a:t>
            </a:r>
            <a:r>
              <a:rPr lang="en-GB" sz="1700" b="0" baseline="-25000">
                <a:solidFill>
                  <a:schemeClr val="accent5"/>
                </a:solidFill>
                <a:latin typeface="Raleway Thin"/>
                <a:ea typeface="Raleway Thin"/>
                <a:cs typeface="Raleway Thin"/>
                <a:sym typeface="Raleway Thin"/>
              </a:rPr>
              <a:t>Payment_ID, Bank_Name, Method</a:t>
            </a:r>
            <a:r>
              <a:rPr lang="en-GB" sz="1700" b="0">
                <a:solidFill>
                  <a:schemeClr val="accent5"/>
                </a:solidFill>
                <a:latin typeface="Raleway Thin"/>
                <a:ea typeface="Raleway Thin"/>
                <a:cs typeface="Raleway Thin"/>
                <a:sym typeface="Raleway Thin"/>
              </a:rPr>
              <a:t> (Payment):</a:t>
            </a:r>
            <a:r>
              <a:rPr lang="en-GB" sz="1700" b="0">
                <a:solidFill>
                  <a:srgbClr val="F3F3F3"/>
                </a:solidFill>
                <a:latin typeface="Raleway Thin"/>
                <a:ea typeface="Raleway Thin"/>
                <a:cs typeface="Raleway Thin"/>
                <a:sym typeface="Raleway Thin"/>
              </a:rPr>
              <a:t>   </a:t>
            </a:r>
            <a:r>
              <a:rPr lang="en-GB" sz="1700" b="0">
                <a:solidFill>
                  <a:srgbClr val="F3F3F3"/>
                </a:solidFill>
              </a:rPr>
              <a:t>Projects the Payment_ID, Bank_Name and Method columns of Payment.</a:t>
            </a:r>
            <a:endParaRPr sz="1700" b="0">
              <a:solidFill>
                <a:srgbClr val="F3F3F3"/>
              </a:solidFill>
            </a:endParaRPr>
          </a:p>
          <a:p>
            <a:pPr marL="457200" lvl="0" indent="-336550" algn="l" rtl="0">
              <a:lnSpc>
                <a:spcPct val="100000"/>
              </a:lnSpc>
              <a:spcBef>
                <a:spcPts val="1000"/>
              </a:spcBef>
              <a:spcAft>
                <a:spcPts val="0"/>
              </a:spcAft>
              <a:buSzPts val="1700"/>
              <a:buAutoNum type="arabicPeriod"/>
            </a:pPr>
            <a:r>
              <a:rPr lang="en-GB" sz="1700" b="0">
                <a:solidFill>
                  <a:schemeClr val="accent5"/>
                </a:solidFill>
                <a:latin typeface="Raleway Thin"/>
                <a:ea typeface="Raleway Thin"/>
                <a:cs typeface="Raleway Thin"/>
                <a:sym typeface="Raleway Thin"/>
              </a:rPr>
              <a:t>∏ </a:t>
            </a:r>
            <a:r>
              <a:rPr lang="en-GB" sz="1700" b="0" baseline="-25000">
                <a:solidFill>
                  <a:schemeClr val="accent5"/>
                </a:solidFill>
                <a:latin typeface="Raleway Thin"/>
                <a:ea typeface="Raleway Thin"/>
                <a:cs typeface="Raleway Thin"/>
                <a:sym typeface="Raleway Thin"/>
              </a:rPr>
              <a:t>Name </a:t>
            </a:r>
            <a:r>
              <a:rPr lang="en-GB" sz="1700" b="0">
                <a:solidFill>
                  <a:schemeClr val="accent5"/>
                </a:solidFill>
                <a:latin typeface="Raleway Thin"/>
                <a:ea typeface="Raleway Thin"/>
                <a:cs typeface="Raleway Thin"/>
                <a:sym typeface="Raleway Thin"/>
              </a:rPr>
              <a:t>(Anime_Detail):   </a:t>
            </a:r>
            <a:r>
              <a:rPr lang="en-GB" sz="1700" b="0">
                <a:solidFill>
                  <a:srgbClr val="F3F3F3"/>
                </a:solidFill>
              </a:rPr>
              <a:t>Projects the Name of Anime_Detail.</a:t>
            </a:r>
            <a:endParaRPr sz="1700" b="0">
              <a:solidFill>
                <a:srgbClr val="F3F3F3"/>
              </a:solidFill>
            </a:endParaRPr>
          </a:p>
          <a:p>
            <a:pPr marL="0" lvl="0" indent="0" algn="l" rtl="0">
              <a:lnSpc>
                <a:spcPct val="115000"/>
              </a:lnSpc>
              <a:spcBef>
                <a:spcPts val="1000"/>
              </a:spcBef>
              <a:spcAft>
                <a:spcPts val="0"/>
              </a:spcAft>
              <a:buNone/>
            </a:pPr>
            <a:endParaRPr sz="1700" b="0">
              <a:solidFill>
                <a:srgbClr val="F3F3F3"/>
              </a:solidFill>
            </a:endParaRPr>
          </a:p>
          <a:p>
            <a:pPr marL="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256200" y="250825"/>
            <a:ext cx="8631600" cy="910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panose="020B0604020202020204"/>
              <a:buNone/>
            </a:pPr>
            <a:r>
              <a:rPr lang="en-GB">
                <a:solidFill>
                  <a:schemeClr val="accent5"/>
                </a:solidFill>
              </a:rPr>
              <a:t>Union operation (U)</a:t>
            </a:r>
            <a:endParaRPr>
              <a:solidFill>
                <a:schemeClr val="accent5"/>
              </a:solidFill>
            </a:endParaRPr>
          </a:p>
          <a:p>
            <a:pPr marL="0" lvl="0" indent="0" algn="l" rtl="0">
              <a:spcBef>
                <a:spcPts val="0"/>
              </a:spcBef>
              <a:spcAft>
                <a:spcPts val="0"/>
              </a:spcAft>
              <a:buClr>
                <a:schemeClr val="dk2"/>
              </a:buClr>
              <a:buSzPts val="1100"/>
              <a:buFont typeface="Arial" panose="020B0604020202020204"/>
              <a:buNone/>
            </a:pPr>
          </a:p>
          <a:p>
            <a:pPr marL="0" lvl="0" indent="0" algn="l" rtl="0">
              <a:spcBef>
                <a:spcPts val="0"/>
              </a:spcBef>
              <a:spcAft>
                <a:spcPts val="0"/>
              </a:spcAft>
              <a:buNone/>
            </a:pPr>
          </a:p>
        </p:txBody>
      </p:sp>
      <p:sp>
        <p:nvSpPr>
          <p:cNvPr id="115" name="Google Shape;115;p19"/>
          <p:cNvSpPr txBox="1"/>
          <p:nvPr>
            <p:ph type="title"/>
          </p:nvPr>
        </p:nvSpPr>
        <p:spPr>
          <a:xfrm>
            <a:off x="345000" y="1103925"/>
            <a:ext cx="8454000" cy="957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2200">
                <a:solidFill>
                  <a:srgbClr val="F3F3F3"/>
                </a:solidFill>
              </a:rPr>
              <a:t>Union operation is used to fetch data from two relations. It contains all the tuples that are either in first relation or in second relation or in both.It eliminates the duplicate tuples. It is denoted by U.</a:t>
            </a:r>
            <a:endParaRPr sz="2200">
              <a:solidFill>
                <a:srgbClr val="F3F3F3"/>
              </a:solidFill>
            </a:endParaRPr>
          </a:p>
          <a:p>
            <a:pPr marL="0" lvl="0" indent="0" algn="l" rtl="0">
              <a:lnSpc>
                <a:spcPct val="100000"/>
              </a:lnSpc>
              <a:spcBef>
                <a:spcPts val="0"/>
              </a:spcBef>
              <a:spcAft>
                <a:spcPts val="0"/>
              </a:spcAft>
              <a:buNone/>
            </a:pPr>
            <a:r>
              <a:rPr lang="en-GB" sz="2200">
                <a:solidFill>
                  <a:srgbClr val="F3F3F3"/>
                </a:solidFill>
              </a:rPr>
              <a:t>For this operation to work, the relations(tables) specified should have the same number of attributes(columns) and same attribute domain.</a:t>
            </a:r>
            <a:endParaRPr sz="2200">
              <a:solidFill>
                <a:srgbClr val="F3F3F3"/>
              </a:solidFill>
            </a:endParaRPr>
          </a:p>
          <a:p>
            <a:pPr marL="0" lvl="0" indent="0" algn="l" rtl="0">
              <a:lnSpc>
                <a:spcPct val="100000"/>
              </a:lnSpc>
              <a:spcBef>
                <a:spcPts val="0"/>
              </a:spcBef>
              <a:spcAft>
                <a:spcPts val="0"/>
              </a:spcAft>
              <a:buNone/>
            </a:pPr>
            <a:endParaRPr sz="2200">
              <a:solidFill>
                <a:srgbClr val="F3F3F3"/>
              </a:solidFill>
            </a:endParaRPr>
          </a:p>
          <a:p>
            <a:pPr marL="0" lvl="0" indent="0" algn="l" rtl="0">
              <a:lnSpc>
                <a:spcPct val="100000"/>
              </a:lnSpc>
              <a:spcBef>
                <a:spcPts val="0"/>
              </a:spcBef>
              <a:spcAft>
                <a:spcPts val="0"/>
              </a:spcAft>
              <a:buClr>
                <a:schemeClr val="dk2"/>
              </a:buClr>
              <a:buSzPts val="1100"/>
              <a:buFont typeface="Arial" panose="020B0604020202020204"/>
              <a:buNone/>
            </a:pPr>
            <a:endParaRPr sz="2200">
              <a:solidFill>
                <a:srgbClr val="F3F3F3"/>
              </a:solidFill>
            </a:endParaRPr>
          </a:p>
          <a:p>
            <a:pPr marL="0" lvl="0" indent="0" algn="l" rtl="0">
              <a:lnSpc>
                <a:spcPct val="100000"/>
              </a:lnSpc>
              <a:spcBef>
                <a:spcPts val="0"/>
              </a:spcBef>
              <a:spcAft>
                <a:spcPts val="0"/>
              </a:spcAft>
              <a:buClr>
                <a:schemeClr val="dk2"/>
              </a:buClr>
              <a:buSzPts val="1100"/>
              <a:buFont typeface="Arial" panose="020B0604020202020204"/>
              <a:buNone/>
            </a:pPr>
            <a:endParaRPr sz="2200">
              <a:solidFill>
                <a:srgbClr val="F3F3F3"/>
              </a:solidFill>
            </a:endParaRPr>
          </a:p>
          <a:p>
            <a:pPr marL="0" lvl="0" indent="0" algn="l" rtl="0">
              <a:lnSpc>
                <a:spcPct val="100000"/>
              </a:lnSpc>
              <a:spcBef>
                <a:spcPts val="0"/>
              </a:spcBef>
              <a:spcAft>
                <a:spcPts val="0"/>
              </a:spcAft>
              <a:buNone/>
            </a:pPr>
            <a:endParaRPr sz="2200">
              <a:solidFill>
                <a:srgbClr val="F3F3F3"/>
              </a:solidFill>
            </a:endParaRPr>
          </a:p>
        </p:txBody>
      </p:sp>
      <p:sp>
        <p:nvSpPr>
          <p:cNvPr id="116" name="Google Shape;116;p19"/>
          <p:cNvSpPr txBox="1"/>
          <p:nvPr>
            <p:ph type="title"/>
          </p:nvPr>
        </p:nvSpPr>
        <p:spPr>
          <a:xfrm>
            <a:off x="345000" y="3996025"/>
            <a:ext cx="8454000" cy="611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700" b="0">
                <a:solidFill>
                  <a:srgbClr val="F3F3F3"/>
                </a:solidFill>
                <a:latin typeface="Raleway Thin"/>
                <a:ea typeface="Raleway Thin"/>
                <a:cs typeface="Raleway Thin"/>
                <a:sym typeface="Raleway Thin"/>
              </a:rPr>
              <a:t>Here, </a:t>
            </a:r>
            <a:r>
              <a:rPr lang="en-GB" sz="1700" b="0">
                <a:solidFill>
                  <a:schemeClr val="accent5"/>
                </a:solidFill>
                <a:latin typeface="Raleway Thin"/>
                <a:ea typeface="Raleway Thin"/>
                <a:cs typeface="Raleway Thin"/>
                <a:sym typeface="Raleway Thin"/>
              </a:rPr>
              <a:t>A</a:t>
            </a:r>
            <a:r>
              <a:rPr lang="en-GB" sz="1700" b="0">
                <a:solidFill>
                  <a:srgbClr val="F3F3F3"/>
                </a:solidFill>
                <a:latin typeface="Raleway Thin"/>
                <a:ea typeface="Raleway Thin"/>
                <a:cs typeface="Raleway Thin"/>
                <a:sym typeface="Raleway Thin"/>
              </a:rPr>
              <a:t> and </a:t>
            </a:r>
            <a:r>
              <a:rPr lang="en-GB" sz="1700" b="0">
                <a:solidFill>
                  <a:schemeClr val="accent5"/>
                </a:solidFill>
                <a:latin typeface="Raleway Thin"/>
                <a:ea typeface="Raleway Thin"/>
                <a:cs typeface="Raleway Thin"/>
                <a:sym typeface="Raleway Thin"/>
              </a:rPr>
              <a:t>B</a:t>
            </a:r>
            <a:r>
              <a:rPr lang="en-GB" sz="1700" b="0">
                <a:solidFill>
                  <a:srgbClr val="F3F3F3"/>
                </a:solidFill>
                <a:latin typeface="Raleway Thin"/>
                <a:ea typeface="Raleway Thin"/>
                <a:cs typeface="Raleway Thin"/>
                <a:sym typeface="Raleway Thin"/>
              </a:rPr>
              <a:t> are </a:t>
            </a:r>
            <a:r>
              <a:rPr lang="en-GB" sz="1700" b="0">
                <a:solidFill>
                  <a:schemeClr val="accent5"/>
                </a:solidFill>
                <a:latin typeface="Raleway Thin"/>
                <a:ea typeface="Raleway Thin"/>
                <a:cs typeface="Raleway Thin"/>
                <a:sym typeface="Raleway Thin"/>
              </a:rPr>
              <a:t>two relations</a:t>
            </a:r>
            <a:r>
              <a:rPr lang="en-GB" sz="1700" b="0">
                <a:solidFill>
                  <a:srgbClr val="F3F3F3"/>
                </a:solidFill>
                <a:latin typeface="Raleway Thin"/>
                <a:ea typeface="Raleway Thin"/>
                <a:cs typeface="Raleway Thin"/>
                <a:sym typeface="Raleway Thin"/>
              </a:rPr>
              <a:t> (tables).</a:t>
            </a:r>
            <a:endParaRPr sz="1700" b="0">
              <a:solidFill>
                <a:srgbClr val="F3F3F3"/>
              </a:solidFill>
              <a:latin typeface="Raleway Thin"/>
              <a:ea typeface="Raleway Thin"/>
              <a:cs typeface="Raleway Thin"/>
              <a:sym typeface="Raleway Thin"/>
            </a:endParaRPr>
          </a:p>
          <a:p>
            <a:pPr marL="0" lvl="0" indent="0" algn="l" rtl="0">
              <a:lnSpc>
                <a:spcPct val="115000"/>
              </a:lnSpc>
              <a:spcBef>
                <a:spcPts val="0"/>
              </a:spcBef>
              <a:spcAft>
                <a:spcPts val="0"/>
              </a:spcAft>
              <a:buNone/>
            </a:pPr>
            <a:endParaRPr sz="1700" b="0">
              <a:solidFill>
                <a:srgbClr val="F3F3F3"/>
              </a:solidFill>
            </a:endParaRPr>
          </a:p>
          <a:p>
            <a:pPr marL="0" lvl="0" indent="0" algn="l" rtl="0">
              <a:lnSpc>
                <a:spcPct val="115000"/>
              </a:lnSpc>
              <a:spcBef>
                <a:spcPts val="0"/>
              </a:spcBef>
              <a:spcAft>
                <a:spcPts val="0"/>
              </a:spcAft>
              <a:buNone/>
            </a:pPr>
            <a:endParaRPr sz="1700" b="0">
              <a:solidFill>
                <a:srgbClr val="F3F3F3"/>
              </a:solidFill>
            </a:endParaRPr>
          </a:p>
        </p:txBody>
      </p:sp>
      <p:sp>
        <p:nvSpPr>
          <p:cNvPr id="117" name="Google Shape;117;p19"/>
          <p:cNvSpPr txBox="1"/>
          <p:nvPr>
            <p:ph type="title"/>
          </p:nvPr>
        </p:nvSpPr>
        <p:spPr>
          <a:xfrm>
            <a:off x="345000" y="3542325"/>
            <a:ext cx="8454000" cy="611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2200">
                <a:solidFill>
                  <a:schemeClr val="accent5"/>
                </a:solidFill>
              </a:rPr>
              <a:t>Syntax:</a:t>
            </a:r>
            <a:r>
              <a:rPr lang="en-GB" sz="2200">
                <a:solidFill>
                  <a:srgbClr val="F3F3F3"/>
                </a:solidFill>
              </a:rPr>
              <a:t>  </a:t>
            </a:r>
            <a:r>
              <a:rPr lang="en-GB" sz="2200">
                <a:solidFill>
                  <a:srgbClr val="F3F3F3"/>
                </a:solidFill>
              </a:rPr>
              <a:t>A U B</a:t>
            </a:r>
            <a:endParaRPr sz="2200">
              <a:solidFill>
                <a:srgbClr val="F3F3F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256200" y="250825"/>
            <a:ext cx="8631600" cy="910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panose="020B0604020202020204"/>
              <a:buNone/>
            </a:pPr>
            <a:r>
              <a:rPr lang="en-GB">
                <a:solidFill>
                  <a:schemeClr val="accent5"/>
                </a:solidFill>
              </a:rPr>
              <a:t>Union operation (U)</a:t>
            </a:r>
            <a:endParaRPr>
              <a:solidFill>
                <a:schemeClr val="accent5"/>
              </a:solidFill>
            </a:endParaRPr>
          </a:p>
          <a:p>
            <a:pPr marL="0" lvl="0" indent="0" algn="l" rtl="0">
              <a:spcBef>
                <a:spcPts val="0"/>
              </a:spcBef>
              <a:spcAft>
                <a:spcPts val="0"/>
              </a:spcAft>
              <a:buClr>
                <a:schemeClr val="dk2"/>
              </a:buClr>
              <a:buSzPts val="1100"/>
              <a:buFont typeface="Arial" panose="020B0604020202020204"/>
              <a:buNone/>
            </a:pPr>
            <a:endParaRPr>
              <a:solidFill>
                <a:schemeClr val="accent5"/>
              </a:solidFill>
            </a:endParaRPr>
          </a:p>
          <a:p>
            <a:pPr marL="0" lvl="0" indent="0" algn="l" rtl="0">
              <a:spcBef>
                <a:spcPts val="0"/>
              </a:spcBef>
              <a:spcAft>
                <a:spcPts val="0"/>
              </a:spcAft>
              <a:buClr>
                <a:schemeClr val="dk2"/>
              </a:buClr>
              <a:buSzPts val="1100"/>
              <a:buFont typeface="Arial" panose="020B0604020202020204"/>
              <a:buNone/>
            </a:pPr>
          </a:p>
          <a:p>
            <a:pPr marL="0" lvl="0" indent="0" algn="l" rtl="0">
              <a:spcBef>
                <a:spcPts val="0"/>
              </a:spcBef>
              <a:spcAft>
                <a:spcPts val="0"/>
              </a:spcAft>
              <a:buNone/>
            </a:pPr>
          </a:p>
        </p:txBody>
      </p:sp>
      <p:sp>
        <p:nvSpPr>
          <p:cNvPr id="123" name="Google Shape;123;p20"/>
          <p:cNvSpPr txBox="1"/>
          <p:nvPr>
            <p:ph type="title"/>
          </p:nvPr>
        </p:nvSpPr>
        <p:spPr>
          <a:xfrm>
            <a:off x="345000" y="1103925"/>
            <a:ext cx="8454000" cy="3857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900">
                <a:solidFill>
                  <a:srgbClr val="F3F3F3"/>
                </a:solidFill>
              </a:rPr>
              <a:t>Queries: </a:t>
            </a:r>
            <a:endParaRPr sz="1900">
              <a:solidFill>
                <a:srgbClr val="F3F3F3"/>
              </a:solidFill>
            </a:endParaRPr>
          </a:p>
          <a:p>
            <a:pPr marL="457200" lvl="0" indent="-336550" algn="l" rtl="0">
              <a:lnSpc>
                <a:spcPct val="100000"/>
              </a:lnSpc>
              <a:spcBef>
                <a:spcPts val="0"/>
              </a:spcBef>
              <a:spcAft>
                <a:spcPts val="0"/>
              </a:spcAft>
              <a:buSzPts val="1700"/>
              <a:buAutoNum type="arabicPeriod"/>
            </a:pPr>
            <a:r>
              <a:rPr lang="en-GB" sz="1700" b="0">
                <a:solidFill>
                  <a:schemeClr val="accent5"/>
                </a:solidFill>
                <a:latin typeface="Raleway Thin"/>
                <a:ea typeface="Raleway Thin"/>
                <a:cs typeface="Raleway Thin"/>
                <a:sym typeface="Raleway Thin"/>
              </a:rPr>
              <a:t>Director_Detail U Actor_Detail</a:t>
            </a:r>
            <a:r>
              <a:rPr lang="en-GB" sz="1700" b="0">
                <a:solidFill>
                  <a:schemeClr val="accent5"/>
                </a:solidFill>
                <a:latin typeface="Raleway Thin"/>
                <a:ea typeface="Raleway Thin"/>
                <a:cs typeface="Raleway Thin"/>
                <a:sym typeface="Raleway Thin"/>
              </a:rPr>
              <a:t>:  </a:t>
            </a:r>
            <a:r>
              <a:rPr lang="en-GB" sz="1700" b="0">
                <a:solidFill>
                  <a:srgbClr val="F3F3F3"/>
                </a:solidFill>
                <a:latin typeface="Raleway Thin"/>
                <a:ea typeface="Raleway Thin"/>
                <a:cs typeface="Raleway Thin"/>
                <a:sym typeface="Raleway Thin"/>
              </a:rPr>
              <a:t> </a:t>
            </a:r>
            <a:r>
              <a:rPr lang="en-GB" sz="1700" b="0">
                <a:solidFill>
                  <a:srgbClr val="F3F3F3"/>
                </a:solidFill>
              </a:rPr>
              <a:t>Table of all directors and actors detail</a:t>
            </a:r>
            <a:r>
              <a:rPr lang="en-GB" sz="1700" b="0">
                <a:solidFill>
                  <a:srgbClr val="F3F3F3"/>
                </a:solidFill>
              </a:rPr>
              <a:t>.</a:t>
            </a:r>
            <a:endParaRPr sz="1700" b="0">
              <a:solidFill>
                <a:srgbClr val="F3F3F3"/>
              </a:solidFill>
            </a:endParaRPr>
          </a:p>
          <a:p>
            <a:pPr marL="457200" lvl="0" indent="-336550" algn="l" rtl="0">
              <a:lnSpc>
                <a:spcPct val="100000"/>
              </a:lnSpc>
              <a:spcBef>
                <a:spcPts val="1000"/>
              </a:spcBef>
              <a:spcAft>
                <a:spcPts val="0"/>
              </a:spcAft>
              <a:buSzPts val="1700"/>
              <a:buAutoNum type="arabicPeriod"/>
            </a:pPr>
            <a:r>
              <a:rPr lang="en-GB" sz="1700" b="0">
                <a:solidFill>
                  <a:schemeClr val="accent5"/>
                </a:solidFill>
                <a:latin typeface="Raleway Thin"/>
                <a:ea typeface="Raleway Thin"/>
                <a:cs typeface="Raleway Thin"/>
                <a:sym typeface="Raleway Thin"/>
              </a:rPr>
              <a:t>Studio_Detail U Inventory</a:t>
            </a:r>
            <a:r>
              <a:rPr lang="en-GB" sz="1700" b="0">
                <a:solidFill>
                  <a:schemeClr val="accent5"/>
                </a:solidFill>
                <a:latin typeface="Raleway Thin"/>
                <a:ea typeface="Raleway Thin"/>
                <a:cs typeface="Raleway Thin"/>
                <a:sym typeface="Raleway Thin"/>
              </a:rPr>
              <a:t>: </a:t>
            </a:r>
            <a:r>
              <a:rPr lang="en-GB" sz="1700" b="0">
                <a:solidFill>
                  <a:srgbClr val="F3F3F3"/>
                </a:solidFill>
                <a:latin typeface="Raleway Thin"/>
                <a:ea typeface="Raleway Thin"/>
                <a:cs typeface="Raleway Thin"/>
                <a:sym typeface="Raleway Thin"/>
              </a:rPr>
              <a:t> </a:t>
            </a:r>
            <a:r>
              <a:rPr lang="en-GB" sz="1700" b="0">
                <a:solidFill>
                  <a:srgbClr val="F3F3F3"/>
                </a:solidFill>
              </a:rPr>
              <a:t>Table of all Studio detail and inventory</a:t>
            </a:r>
            <a:endParaRPr sz="1700" b="0">
              <a:solidFill>
                <a:srgbClr val="F3F3F3"/>
              </a:solidFill>
            </a:endParaRPr>
          </a:p>
          <a:p>
            <a:pPr marL="457200" lvl="0" indent="-336550" algn="l" rtl="0">
              <a:lnSpc>
                <a:spcPct val="100000"/>
              </a:lnSpc>
              <a:spcBef>
                <a:spcPts val="1000"/>
              </a:spcBef>
              <a:spcAft>
                <a:spcPts val="0"/>
              </a:spcAft>
              <a:buSzPts val="1700"/>
              <a:buAutoNum type="arabicPeriod"/>
            </a:pPr>
            <a:r>
              <a:rPr lang="en-GB" sz="1700" b="0">
                <a:solidFill>
                  <a:schemeClr val="accent5"/>
                </a:solidFill>
                <a:latin typeface="Raleway Thin"/>
                <a:ea typeface="Raleway Thin"/>
                <a:cs typeface="Raleway Thin"/>
                <a:sym typeface="Raleway Thin"/>
              </a:rPr>
              <a:t>Award U Singer:</a:t>
            </a:r>
            <a:r>
              <a:rPr lang="en-GB" sz="1700" b="0">
                <a:solidFill>
                  <a:srgbClr val="F3F3F3"/>
                </a:solidFill>
                <a:latin typeface="Raleway Thin"/>
                <a:ea typeface="Raleway Thin"/>
                <a:cs typeface="Raleway Thin"/>
                <a:sym typeface="Raleway Thin"/>
              </a:rPr>
              <a:t>   </a:t>
            </a:r>
            <a:r>
              <a:rPr lang="en-GB" sz="1700" b="0">
                <a:solidFill>
                  <a:srgbClr val="F3F3F3"/>
                </a:solidFill>
              </a:rPr>
              <a:t>Table of all Singer and award</a:t>
            </a:r>
            <a:r>
              <a:rPr lang="en-GB" sz="1700" b="0">
                <a:solidFill>
                  <a:srgbClr val="F3F3F3"/>
                </a:solidFill>
              </a:rPr>
              <a:t>.</a:t>
            </a:r>
            <a:endParaRPr sz="1700" b="0">
              <a:solidFill>
                <a:srgbClr val="F3F3F3"/>
              </a:solidFill>
            </a:endParaRPr>
          </a:p>
          <a:p>
            <a:pPr marL="457200" lvl="0" indent="-336550" algn="l" rtl="0">
              <a:lnSpc>
                <a:spcPct val="100000"/>
              </a:lnSpc>
              <a:spcBef>
                <a:spcPts val="1000"/>
              </a:spcBef>
              <a:spcAft>
                <a:spcPts val="0"/>
              </a:spcAft>
              <a:buSzPts val="1700"/>
              <a:buAutoNum type="arabicPeriod"/>
            </a:pPr>
            <a:r>
              <a:rPr lang="en-GB" sz="1700" b="0">
                <a:solidFill>
                  <a:schemeClr val="accent5"/>
                </a:solidFill>
                <a:latin typeface="Raleway Thin"/>
                <a:ea typeface="Raleway Thin"/>
                <a:cs typeface="Raleway Thin"/>
                <a:sym typeface="Raleway Thin"/>
              </a:rPr>
              <a:t>Genre U Award:  </a:t>
            </a:r>
            <a:r>
              <a:rPr lang="en-GB" sz="1700" b="0">
                <a:solidFill>
                  <a:srgbClr val="F3F3F3"/>
                </a:solidFill>
                <a:latin typeface="Raleway Thin"/>
                <a:ea typeface="Raleway Thin"/>
                <a:cs typeface="Raleway Thin"/>
                <a:sym typeface="Raleway Thin"/>
              </a:rPr>
              <a:t> </a:t>
            </a:r>
            <a:r>
              <a:rPr lang="en-GB" sz="1700" b="0">
                <a:solidFill>
                  <a:srgbClr val="F3F3F3"/>
                </a:solidFill>
              </a:rPr>
              <a:t>Table of all Genre and award</a:t>
            </a:r>
            <a:r>
              <a:rPr lang="en-GB" sz="1700" b="0">
                <a:solidFill>
                  <a:srgbClr val="F3F3F3"/>
                </a:solidFill>
              </a:rPr>
              <a:t>.</a:t>
            </a:r>
            <a:endParaRPr sz="1700" b="0">
              <a:solidFill>
                <a:srgbClr val="F3F3F3"/>
              </a:solidFill>
            </a:endParaRPr>
          </a:p>
          <a:p>
            <a:pPr marL="457200" lvl="0" indent="-336550" algn="l" rtl="0">
              <a:lnSpc>
                <a:spcPct val="100000"/>
              </a:lnSpc>
              <a:spcBef>
                <a:spcPts val="1000"/>
              </a:spcBef>
              <a:spcAft>
                <a:spcPts val="0"/>
              </a:spcAft>
              <a:buSzPts val="1700"/>
              <a:buAutoNum type="arabicPeriod"/>
            </a:pPr>
            <a:r>
              <a:rPr lang="en-GB" sz="1700" b="0">
                <a:solidFill>
                  <a:schemeClr val="accent5"/>
                </a:solidFill>
                <a:latin typeface="Raleway Thin"/>
                <a:ea typeface="Raleway Thin"/>
                <a:cs typeface="Raleway Thin"/>
                <a:sym typeface="Raleway Thin"/>
              </a:rPr>
              <a:t>Production_House_Detail U Inventory:  </a:t>
            </a:r>
            <a:r>
              <a:rPr lang="en-GB" sz="1700" b="0">
                <a:solidFill>
                  <a:srgbClr val="F3F3F3"/>
                </a:solidFill>
                <a:latin typeface="Raleway Thin"/>
                <a:ea typeface="Raleway Thin"/>
                <a:cs typeface="Raleway Thin"/>
                <a:sym typeface="Raleway Thin"/>
              </a:rPr>
              <a:t> </a:t>
            </a:r>
            <a:r>
              <a:rPr lang="en-GB" sz="1700" b="0">
                <a:solidFill>
                  <a:srgbClr val="F3F3F3"/>
                </a:solidFill>
              </a:rPr>
              <a:t>Table of all production house detail and inventory.</a:t>
            </a:r>
            <a:endParaRPr sz="1700" b="0">
              <a:solidFill>
                <a:srgbClr val="F3F3F3"/>
              </a:solidFill>
            </a:endParaRPr>
          </a:p>
          <a:p>
            <a:pPr marL="457200" lvl="0" indent="0" algn="l" rtl="0">
              <a:lnSpc>
                <a:spcPct val="115000"/>
              </a:lnSpc>
              <a:spcBef>
                <a:spcPts val="1000"/>
              </a:spcBef>
              <a:spcAft>
                <a:spcPts val="0"/>
              </a:spcAft>
              <a:buNone/>
            </a:pPr>
            <a:endParaRPr sz="1700" b="0">
              <a:solidFill>
                <a:srgbClr val="F3F3F3"/>
              </a:solidFill>
            </a:endParaRPr>
          </a:p>
          <a:p>
            <a:pPr marL="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256200" y="250825"/>
            <a:ext cx="8631600" cy="910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panose="020B0604020202020204"/>
              <a:buNone/>
            </a:pPr>
            <a:r>
              <a:rPr lang="en-GB">
                <a:solidFill>
                  <a:schemeClr val="accent5"/>
                </a:solidFill>
              </a:rPr>
              <a:t>Set Difference ( - )</a:t>
            </a:r>
            <a:endParaRPr>
              <a:solidFill>
                <a:schemeClr val="accent5"/>
              </a:solidFill>
            </a:endParaRPr>
          </a:p>
          <a:p>
            <a:pPr marL="0" lvl="0" indent="0" algn="l" rtl="0">
              <a:spcBef>
                <a:spcPts val="0"/>
              </a:spcBef>
              <a:spcAft>
                <a:spcPts val="0"/>
              </a:spcAft>
              <a:buClr>
                <a:schemeClr val="dk2"/>
              </a:buClr>
              <a:buSzPts val="1100"/>
              <a:buFont typeface="Arial" panose="020B0604020202020204"/>
              <a:buNone/>
            </a:pPr>
          </a:p>
          <a:p>
            <a:pPr marL="0" lvl="0" indent="0" algn="l" rtl="0">
              <a:spcBef>
                <a:spcPts val="0"/>
              </a:spcBef>
              <a:spcAft>
                <a:spcPts val="0"/>
              </a:spcAft>
              <a:buNone/>
            </a:pPr>
          </a:p>
        </p:txBody>
      </p:sp>
      <p:sp>
        <p:nvSpPr>
          <p:cNvPr id="129" name="Google Shape;129;p21"/>
          <p:cNvSpPr txBox="1"/>
          <p:nvPr>
            <p:ph type="title"/>
          </p:nvPr>
        </p:nvSpPr>
        <p:spPr>
          <a:xfrm>
            <a:off x="345000" y="1103925"/>
            <a:ext cx="8454000" cy="957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1100"/>
              <a:buFont typeface="Arial" panose="020B0604020202020204"/>
              <a:buNone/>
            </a:pPr>
            <a:r>
              <a:rPr lang="en-GB" sz="2200">
                <a:solidFill>
                  <a:srgbClr val="F3F3F3"/>
                </a:solidFill>
              </a:rPr>
              <a:t>This operation is used to find data present in one relation and not present in the </a:t>
            </a:r>
            <a:endParaRPr sz="2200">
              <a:solidFill>
                <a:srgbClr val="F3F3F3"/>
              </a:solidFill>
            </a:endParaRPr>
          </a:p>
          <a:p>
            <a:pPr marL="0" lvl="0" indent="0" algn="l" rtl="0">
              <a:lnSpc>
                <a:spcPct val="100000"/>
              </a:lnSpc>
              <a:spcBef>
                <a:spcPts val="0"/>
              </a:spcBef>
              <a:spcAft>
                <a:spcPts val="0"/>
              </a:spcAft>
              <a:buNone/>
            </a:pPr>
            <a:r>
              <a:rPr lang="en-GB" sz="2200">
                <a:solidFill>
                  <a:srgbClr val="F3F3F3"/>
                </a:solidFill>
              </a:rPr>
              <a:t>second relation. It is denoted by (-).</a:t>
            </a:r>
            <a:endParaRPr sz="2200">
              <a:solidFill>
                <a:srgbClr val="F3F3F3"/>
              </a:solidFill>
            </a:endParaRPr>
          </a:p>
          <a:p>
            <a:pPr marL="0" lvl="0" indent="0" algn="l" rtl="0">
              <a:lnSpc>
                <a:spcPct val="100000"/>
              </a:lnSpc>
              <a:spcBef>
                <a:spcPts val="0"/>
              </a:spcBef>
              <a:spcAft>
                <a:spcPts val="0"/>
              </a:spcAft>
              <a:buClr>
                <a:schemeClr val="dk2"/>
              </a:buClr>
              <a:buSzPts val="1100"/>
              <a:buFont typeface="Arial" panose="020B0604020202020204"/>
              <a:buNone/>
            </a:pPr>
            <a:endParaRPr sz="2200">
              <a:solidFill>
                <a:srgbClr val="F3F3F3"/>
              </a:solidFill>
            </a:endParaRPr>
          </a:p>
          <a:p>
            <a:pPr marL="0" lvl="0" indent="0" algn="l" rtl="0">
              <a:lnSpc>
                <a:spcPct val="100000"/>
              </a:lnSpc>
              <a:spcBef>
                <a:spcPts val="0"/>
              </a:spcBef>
              <a:spcAft>
                <a:spcPts val="0"/>
              </a:spcAft>
              <a:buClr>
                <a:schemeClr val="dk2"/>
              </a:buClr>
              <a:buSzPts val="1100"/>
              <a:buFont typeface="Arial" panose="020B0604020202020204"/>
              <a:buNone/>
            </a:pPr>
            <a:endParaRPr sz="2200">
              <a:solidFill>
                <a:srgbClr val="F3F3F3"/>
              </a:solidFill>
            </a:endParaRPr>
          </a:p>
          <a:p>
            <a:pPr marL="0" lvl="0" indent="0" algn="l" rtl="0">
              <a:lnSpc>
                <a:spcPct val="100000"/>
              </a:lnSpc>
              <a:spcBef>
                <a:spcPts val="0"/>
              </a:spcBef>
              <a:spcAft>
                <a:spcPts val="0"/>
              </a:spcAft>
              <a:buNone/>
            </a:pPr>
            <a:endParaRPr sz="2200">
              <a:solidFill>
                <a:srgbClr val="F3F3F3"/>
              </a:solidFill>
            </a:endParaRPr>
          </a:p>
        </p:txBody>
      </p:sp>
      <p:sp>
        <p:nvSpPr>
          <p:cNvPr id="130" name="Google Shape;130;p21"/>
          <p:cNvSpPr txBox="1"/>
          <p:nvPr>
            <p:ph type="title"/>
          </p:nvPr>
        </p:nvSpPr>
        <p:spPr>
          <a:xfrm>
            <a:off x="256200" y="3041625"/>
            <a:ext cx="8454000" cy="171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700" b="0">
                <a:solidFill>
                  <a:srgbClr val="F3F3F3"/>
                </a:solidFill>
                <a:latin typeface="Raleway Thin"/>
                <a:ea typeface="Raleway Thin"/>
                <a:cs typeface="Raleway Thin"/>
                <a:sym typeface="Raleway Thin"/>
              </a:rPr>
              <a:t>Where, </a:t>
            </a:r>
            <a:r>
              <a:rPr lang="en-GB" sz="1700" b="0">
                <a:solidFill>
                  <a:schemeClr val="accent5"/>
                </a:solidFill>
                <a:latin typeface="Raleway Thin"/>
                <a:ea typeface="Raleway Thin"/>
                <a:cs typeface="Raleway Thin"/>
                <a:sym typeface="Raleway Thin"/>
              </a:rPr>
              <a:t>A</a:t>
            </a:r>
            <a:r>
              <a:rPr lang="en-GB" sz="1700" b="0">
                <a:solidFill>
                  <a:srgbClr val="F3F3F3"/>
                </a:solidFill>
                <a:latin typeface="Raleway Thin"/>
                <a:ea typeface="Raleway Thin"/>
                <a:cs typeface="Raleway Thin"/>
                <a:sym typeface="Raleway Thin"/>
              </a:rPr>
              <a:t> and </a:t>
            </a:r>
            <a:r>
              <a:rPr lang="en-GB" sz="1700" b="0">
                <a:solidFill>
                  <a:schemeClr val="accent5"/>
                </a:solidFill>
                <a:latin typeface="Raleway Thin"/>
                <a:ea typeface="Raleway Thin"/>
                <a:cs typeface="Raleway Thin"/>
                <a:sym typeface="Raleway Thin"/>
              </a:rPr>
              <a:t>B</a:t>
            </a:r>
            <a:r>
              <a:rPr lang="en-GB" sz="1700" b="0">
                <a:solidFill>
                  <a:srgbClr val="F3F3F3"/>
                </a:solidFill>
                <a:latin typeface="Raleway Thin"/>
                <a:ea typeface="Raleway Thin"/>
                <a:cs typeface="Raleway Thin"/>
                <a:sym typeface="Raleway Thin"/>
              </a:rPr>
              <a:t> are two relations (tables).</a:t>
            </a:r>
            <a:endParaRPr sz="1700" b="0">
              <a:solidFill>
                <a:srgbClr val="F3F3F3"/>
              </a:solidFill>
              <a:latin typeface="Raleway Thin"/>
              <a:ea typeface="Raleway Thin"/>
              <a:cs typeface="Raleway Thin"/>
              <a:sym typeface="Raleway Thin"/>
            </a:endParaRPr>
          </a:p>
          <a:p>
            <a:pPr marL="0" lvl="0" indent="0" algn="l" rtl="0">
              <a:lnSpc>
                <a:spcPct val="115000"/>
              </a:lnSpc>
              <a:spcBef>
                <a:spcPts val="0"/>
              </a:spcBef>
              <a:spcAft>
                <a:spcPts val="0"/>
              </a:spcAft>
              <a:buNone/>
            </a:pPr>
            <a:endParaRPr sz="1700" b="0">
              <a:solidFill>
                <a:srgbClr val="F3F3F3"/>
              </a:solidFill>
            </a:endParaRPr>
          </a:p>
          <a:p>
            <a:pPr marL="0" lvl="0" indent="0" algn="l" rtl="0">
              <a:lnSpc>
                <a:spcPct val="115000"/>
              </a:lnSpc>
              <a:spcBef>
                <a:spcPts val="0"/>
              </a:spcBef>
              <a:spcAft>
                <a:spcPts val="0"/>
              </a:spcAft>
              <a:buNone/>
            </a:pPr>
            <a:endParaRPr sz="1700" b="0">
              <a:solidFill>
                <a:srgbClr val="F3F3F3"/>
              </a:solidFill>
            </a:endParaRPr>
          </a:p>
        </p:txBody>
      </p:sp>
      <p:sp>
        <p:nvSpPr>
          <p:cNvPr id="131" name="Google Shape;131;p21"/>
          <p:cNvSpPr txBox="1"/>
          <p:nvPr>
            <p:ph type="title"/>
          </p:nvPr>
        </p:nvSpPr>
        <p:spPr>
          <a:xfrm>
            <a:off x="345000" y="2430225"/>
            <a:ext cx="8454000" cy="611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2200">
                <a:solidFill>
                  <a:schemeClr val="accent5"/>
                </a:solidFill>
              </a:rPr>
              <a:t>Syntax:</a:t>
            </a:r>
            <a:r>
              <a:rPr lang="en-GB" sz="2200">
                <a:solidFill>
                  <a:srgbClr val="F3F3F3"/>
                </a:solidFill>
              </a:rPr>
              <a:t>  </a:t>
            </a:r>
            <a:r>
              <a:rPr lang="en-GB" sz="2200">
                <a:solidFill>
                  <a:srgbClr val="F3F3F3"/>
                </a:solidFill>
              </a:rPr>
              <a:t>A - B</a:t>
            </a:r>
            <a:endParaRPr sz="2200">
              <a:solidFill>
                <a:srgbClr val="F3F3F3"/>
              </a:solidFill>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6277</Words>
  <Application>WPS Presentation</Application>
  <PresentationFormat/>
  <Paragraphs>216</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Arial</vt:lpstr>
      <vt:lpstr>Raleway</vt:lpstr>
      <vt:lpstr>Lato</vt:lpstr>
      <vt:lpstr>Raleway Thin</vt:lpstr>
      <vt:lpstr>Microsoft YaHei</vt:lpstr>
      <vt:lpstr>Arial Unicode MS</vt:lpstr>
      <vt:lpstr>Swiss</vt:lpstr>
      <vt:lpstr>Relational Algebra</vt:lpstr>
      <vt:lpstr>Join</vt:lpstr>
      <vt:lpstr>Syntax:  σp(r)</vt:lpstr>
      <vt:lpstr>σ Genre_ID = "HOR021" (Anime_Detail): List of all anime under the genre ID ‘HOR021’.</vt:lpstr>
      <vt:lpstr>Syntax:  ∏ A1, A2,  ...(r)</vt:lpstr>
      <vt:lpstr>∏ Name (Anime_Detail):   Projects the Name of Anime_Detail.</vt:lpstr>
      <vt:lpstr>Syntax:  A U B</vt:lpstr>
      <vt:lpstr>Production_House_Detail U Inventory:   Table of all production house detail and inventory.</vt:lpstr>
      <vt:lpstr>Syntax:  A - B</vt:lpstr>
      <vt:lpstr>Production_House_Detail - Inventory: Table of all production house details which are not inventory.</vt:lpstr>
      <vt:lpstr>Syntax: A ⋈ B</vt:lpstr>
      <vt:lpstr>Inventory⋈Game_Detail: Table of Games with its price and Type.</vt:lpstr>
      <vt:lpstr>σ Customer_ID = "USER0421" (Inventory⋈Rent ): Yields a relation, which shows a list of all DVDs rented by a customer whose ID is “USER0421”.</vt:lpstr>
      <vt:lpstr>σ Award_ID = "OSC046"(∏ Director_ID, Award_ID(Movie_Detail)- ∏ Director_ID, Award_ID(Anime_Detail)) =&gt; List of all Directors who directed a movie but not anime and has won an Oscar Award.</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Algebra</dc:title>
  <dc:creator/>
  <cp:lastModifiedBy>Asus</cp:lastModifiedBy>
  <cp:revision>1</cp:revision>
  <dcterms:created xsi:type="dcterms:W3CDTF">2021-09-07T18:52:24Z</dcterms:created>
  <dcterms:modified xsi:type="dcterms:W3CDTF">2021-09-07T18:52:25Z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77E6A79D426A4480A21B3CC195DAEA09</vt:lpwstr>
  </property>
  <property fmtid="{D5CDD505-2E9C-101B-9397-08002B2CF9AE}" pid="3" name="KSOProductBuildVer">
    <vt:lpwstr>1033-11.2.0.10258</vt:lpwstr>
  </property>
</Properties>
</file>