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/>
  <p:notesSz cx="6858000" cy="9144000"/>
  <p:embeddedFontLst>
    <p:embeddedFont>
      <p:font typeface="Raleway"/>
      <p:regular r:id="rId36"/>
    </p:embeddedFont>
    <p:embeddedFont>
      <p:font typeface="Lato" panose="020F0502020204030203"/>
      <p:regular r:id="rId37"/>
    </p:embeddedFont>
    <p:embeddedFont>
      <p:font typeface="Raleway Thin"/>
      <p:regular r:id="rId38"/>
      <p:bold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138628da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138628da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138628dac_0_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138628dac_0_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Let's try this one data it manipulates the whole table and changes the entries as per needed </a:t>
            </a:r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138628dac_2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138628dac_2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138628dac_2_1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138628dac_2_1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16cd3e1d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16cd3e1d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138628dac_2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138628dac_2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38628dac_2_1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38628dac_2_1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16cd3e1d1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16cd3e1d1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138628dac_2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138628dac_2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138628dac_2_1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138628dac_2_1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138628dac_0_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138628dac_0_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DCL stands for data control language</a:t>
            </a: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138628dac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138628dac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138628dac_2_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138628dac_2_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138628dac_0_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138628dac_0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138628dac_0_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138628dac_0_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138628dac_2_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138628dac_2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9c162b60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9c162b60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138628dac_2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138628dac_2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9c162b605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9c162b605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138628dac_2_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138628dac_2_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9c162b605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9c162b605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9c162b605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9c162b605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138628dac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138628dac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9c162b605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9c162b605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138628dac_2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138628dac_2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138628dac_2_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138628dac_2_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138628dac_2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138628dac_2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138628dac_2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138628dac_2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138628dac_2_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138628dac_2_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/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/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 panose="020F0502020204030203"/>
              <a:buChar char="●"/>
              <a:defRPr sz="18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drive.google.com/file/d/1F1dgZaVtlc213pVZCoN6LfHZBEtxpNDy/view?usp=sharing" TargetMode="External"/><Relationship Id="rId1" Type="http://schemas.openxmlformats.org/officeDocument/2006/relationships/hyperlink" Target="https://www.w3schools.com/sql/default.as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457600" y="621650"/>
            <a:ext cx="6331500" cy="22410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r>
              <a:rPr lang="en-GB"/>
              <a:t> to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</a:t>
            </a:r>
            <a:endParaRPr lang="en-GB"/>
          </a:p>
        </p:txBody>
      </p:sp>
      <p:sp>
        <p:nvSpPr>
          <p:cNvPr id="73" name="Google Shape;73;p13"/>
          <p:cNvSpPr txBox="1"/>
          <p:nvPr>
            <p:ph type="subTitle" idx="1"/>
          </p:nvPr>
        </p:nvSpPr>
        <p:spPr>
          <a:xfrm>
            <a:off x="2390274" y="3605675"/>
            <a:ext cx="5917200" cy="87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Nisarg Koradia :			19BCP088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700"/>
              <a:t>Kumar Shashank:			19BCP120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700"/>
              <a:t>Aditya Kishtawal:			19BCP147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700"/>
              <a:t>Parth Raval:			19BCP090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Pathik Viramgama:			19BCP093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What is DML?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3F3F3"/>
                </a:solidFill>
              </a:rPr>
              <a:t>DML stands for </a:t>
            </a:r>
            <a:r>
              <a:rPr lang="en-GB" sz="2200">
                <a:solidFill>
                  <a:schemeClr val="accent5"/>
                </a:solidFill>
              </a:rPr>
              <a:t>Data Manipulation Language</a:t>
            </a:r>
            <a:r>
              <a:rPr lang="en-GB" sz="2200">
                <a:solidFill>
                  <a:srgbClr val="F3F3F3"/>
                </a:solidFill>
              </a:rPr>
              <a:t>.</a:t>
            </a:r>
            <a:endParaRPr sz="2200">
              <a:solidFill>
                <a:srgbClr val="F3F3F3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Raleway Thin"/>
              <a:buChar char="●"/>
            </a:pP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It </a:t>
            </a:r>
            <a:r>
              <a:rPr lang="en-GB" sz="17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manipulates </a:t>
            </a: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the whole </a:t>
            </a:r>
            <a:r>
              <a:rPr lang="en-GB" sz="17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table</a:t>
            </a: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and </a:t>
            </a:r>
            <a:r>
              <a:rPr lang="en-GB" sz="17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changes</a:t>
            </a: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the tuples as per needed.</a:t>
            </a:r>
            <a:endParaRPr sz="17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Raleway Thin"/>
              <a:buChar char="●"/>
            </a:pP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DML has functions like </a:t>
            </a:r>
            <a:r>
              <a:rPr lang="en-GB" sz="17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Select, Insert, Update, Delete, etc</a:t>
            </a: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. that are used for editing the data in the table’s tuples.</a:t>
            </a:r>
            <a:endParaRPr sz="17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Select and </a:t>
            </a:r>
            <a:r>
              <a:rPr lang="en-GB">
                <a:solidFill>
                  <a:schemeClr val="accent5"/>
                </a:solidFill>
              </a:rPr>
              <a:t>Insert</a:t>
            </a:r>
            <a:r>
              <a:rPr lang="en-GB">
                <a:solidFill>
                  <a:schemeClr val="accent5"/>
                </a:solidFill>
              </a:rPr>
              <a:t> 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Select</a:t>
            </a: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command </a:t>
            </a:r>
            <a:r>
              <a:rPr lang="en-GB" sz="20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selects</a:t>
            </a:r>
            <a:r>
              <a:rPr lang="en-GB" sz="20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 rows</a:t>
            </a: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in Database on basis of condition.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Insert</a:t>
            </a: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command </a:t>
            </a:r>
            <a:r>
              <a:rPr lang="en-GB" sz="20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inserts tuples and rows</a:t>
            </a: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in Database.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</a:rPr>
              <a:t>Syntax</a:t>
            </a:r>
            <a:r>
              <a:rPr lang="en-GB" sz="2200">
                <a:solidFill>
                  <a:schemeClr val="accent5"/>
                </a:solidFill>
              </a:rPr>
              <a:t>: </a:t>
            </a:r>
            <a:endParaRPr sz="220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</a:rPr>
              <a:t>Insert into the table directly:</a:t>
            </a:r>
            <a:endParaRPr sz="12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</a:rPr>
              <a:t>INSERT INTO </a:t>
            </a:r>
            <a:r>
              <a:rPr lang="en-GB" sz="1200" b="0" i="1">
                <a:solidFill>
                  <a:srgbClr val="F3F3F3"/>
                </a:solidFill>
              </a:rPr>
              <a:t>TableName</a:t>
            </a:r>
            <a:r>
              <a:rPr lang="en-GB" sz="1200" b="0">
                <a:solidFill>
                  <a:srgbClr val="F3F3F3"/>
                </a:solidFill>
              </a:rPr>
              <a:t> (</a:t>
            </a:r>
            <a:r>
              <a:rPr lang="en-GB" sz="1200" b="0" i="1">
                <a:solidFill>
                  <a:srgbClr val="F3F3F3"/>
                </a:solidFill>
              </a:rPr>
              <a:t>ColumnInOrder</a:t>
            </a:r>
            <a:r>
              <a:rPr lang="en-GB" sz="1200" b="0">
                <a:solidFill>
                  <a:srgbClr val="F3F3F3"/>
                </a:solidFill>
              </a:rPr>
              <a:t>)</a:t>
            </a:r>
            <a:endParaRPr sz="1200" b="0">
              <a:solidFill>
                <a:srgbClr val="F3F3F3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</a:rPr>
              <a:t>VALUES (</a:t>
            </a:r>
            <a:r>
              <a:rPr lang="en-GB" sz="1200" b="0" i="1">
                <a:solidFill>
                  <a:srgbClr val="F3F3F3"/>
                </a:solidFill>
              </a:rPr>
              <a:t>RespctiveEntries</a:t>
            </a:r>
            <a:r>
              <a:rPr lang="en-GB" sz="1200" b="0">
                <a:solidFill>
                  <a:srgbClr val="F3F3F3"/>
                </a:solidFill>
              </a:rPr>
              <a:t>);</a:t>
            </a:r>
            <a:endParaRPr sz="1200" b="0">
              <a:solidFill>
                <a:srgbClr val="F3F3F3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</a:rPr>
              <a:t>Insert into one table from another (Provided the attributes are same):</a:t>
            </a:r>
            <a:endParaRPr sz="12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</a:rPr>
              <a:t>INSERT INTO TableName [(</a:t>
            </a:r>
            <a:r>
              <a:rPr lang="en-GB" sz="1200" b="0" i="1">
                <a:solidFill>
                  <a:srgbClr val="F3F3F3"/>
                </a:solidFill>
              </a:rPr>
              <a:t>Column1, Column2, ... ColumnN</a:t>
            </a:r>
            <a:r>
              <a:rPr lang="en-GB" sz="1200" b="0">
                <a:solidFill>
                  <a:srgbClr val="F3F3F3"/>
                </a:solidFill>
              </a:rPr>
              <a:t>)] </a:t>
            </a:r>
            <a:endParaRPr sz="1200" b="0">
              <a:solidFill>
                <a:srgbClr val="F3F3F3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</a:rPr>
              <a:t>SELECT </a:t>
            </a:r>
            <a:r>
              <a:rPr lang="en-GB" sz="1200" b="0" i="1">
                <a:solidFill>
                  <a:srgbClr val="F3F3F3"/>
                </a:solidFill>
              </a:rPr>
              <a:t>Column1, Column2, ...ColumnN</a:t>
            </a:r>
            <a:r>
              <a:rPr lang="en-GB" sz="1200" b="0">
                <a:solidFill>
                  <a:srgbClr val="F3F3F3"/>
                </a:solidFill>
              </a:rPr>
              <a:t> </a:t>
            </a:r>
            <a:endParaRPr sz="12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</a:rPr>
              <a:t> 		FROM </a:t>
            </a:r>
            <a:r>
              <a:rPr lang="en-GB" sz="1200" b="0" i="1">
                <a:solidFill>
                  <a:srgbClr val="F3F3F3"/>
                </a:solidFill>
              </a:rPr>
              <a:t>TableName2 </a:t>
            </a:r>
            <a:r>
              <a:rPr lang="en-GB" sz="1200" b="0">
                <a:solidFill>
                  <a:srgbClr val="F3F3F3"/>
                </a:solidFill>
              </a:rPr>
              <a:t>WHERE </a:t>
            </a:r>
            <a:r>
              <a:rPr lang="en-GB" sz="1200" b="0" i="1">
                <a:solidFill>
                  <a:srgbClr val="F3F3F3"/>
                </a:solidFill>
              </a:rPr>
              <a:t>Condition;</a:t>
            </a:r>
            <a:endParaRPr sz="12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Select and Insert 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24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</a:rPr>
              <a:t>EG:</a:t>
            </a:r>
            <a:r>
              <a:rPr lang="en-GB" sz="2200">
                <a:solidFill>
                  <a:schemeClr val="accent5"/>
                </a:solidFill>
              </a:rPr>
              <a:t> </a:t>
            </a:r>
            <a:endParaRPr sz="220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F3F3F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Raleway Thin"/>
              <a:buAutoNum type="arabicPeriod"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INSERT INTO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Singer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(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Singer_ID, Name, Category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)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VALUES (“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A3J3T000”, “Arijit Singh”, “Love”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);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Raleway Thin"/>
              <a:buAutoNum type="arabicPeriod"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INSERT INTO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Award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( ) 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Name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		FROM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Singer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WHERE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Singer_ID = “Shankar Mahadevan”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;</a:t>
            </a:r>
            <a:endParaRPr sz="1200" b="0" i="1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1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Raleway Thin"/>
              <a:buAutoNum type="arabicPeriod"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INSERT INTO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Inventory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(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DVD_ID, Name, Type, Price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)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VALUES (“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H03RO3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“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,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“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Uncharted 4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“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,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“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Games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“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, 2999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);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F3F3F3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Select and Insert 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</a:rPr>
              <a:t>EG: </a:t>
            </a:r>
            <a:endParaRPr sz="220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4.   INSERT INTO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Actor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( Actor_ID, Actor_Name, Award_ID )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VALUES (J0hNN7D33P, Johnny Depp, 21344POW);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5.   INSERT INTO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Developer_Info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(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Developer_ID, Developer_Name, Established_Year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)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VALUES (“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R3SP2WN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“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,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“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Respawn Entertainment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“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, 2008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);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Update</a:t>
            </a:r>
            <a:r>
              <a:rPr lang="en-GB">
                <a:solidFill>
                  <a:schemeClr val="accent5"/>
                </a:solidFill>
              </a:rPr>
              <a:t> 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Update</a:t>
            </a:r>
            <a:r>
              <a:rPr lang="en-GB" sz="2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command </a:t>
            </a:r>
            <a:r>
              <a:rPr lang="en-GB" sz="22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updates</a:t>
            </a:r>
            <a:r>
              <a:rPr lang="en-GB" sz="22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 data in rows</a:t>
            </a:r>
            <a:r>
              <a:rPr lang="en-GB" sz="2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in Database.</a:t>
            </a:r>
            <a:endParaRPr sz="2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</a:rPr>
              <a:t>Syntax</a:t>
            </a:r>
            <a:r>
              <a:rPr lang="en-GB" sz="2200">
                <a:solidFill>
                  <a:schemeClr val="accent5"/>
                </a:solidFill>
              </a:rPr>
              <a:t>: </a:t>
            </a:r>
            <a:endParaRPr sz="220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>
                <a:solidFill>
                  <a:srgbClr val="F3F3F3"/>
                </a:solidFill>
              </a:rPr>
              <a:t>UPDATE </a:t>
            </a:r>
            <a:r>
              <a:rPr lang="en-GB" sz="2000" b="0" i="1">
                <a:solidFill>
                  <a:srgbClr val="F3F3F3"/>
                </a:solidFill>
              </a:rPr>
              <a:t>TableName</a:t>
            </a:r>
            <a:endParaRPr sz="2000" b="0" i="1">
              <a:solidFill>
                <a:srgbClr val="F3F3F3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>
                <a:solidFill>
                  <a:srgbClr val="F3F3F3"/>
                </a:solidFill>
              </a:rPr>
              <a:t>SET </a:t>
            </a:r>
            <a:r>
              <a:rPr lang="en-GB" sz="2000" b="0" i="1">
                <a:solidFill>
                  <a:srgbClr val="F3F3F3"/>
                </a:solidFill>
              </a:rPr>
              <a:t>Column1 = Value1, Column2 = Value2...., ColumnN = ValueN</a:t>
            </a:r>
            <a:endParaRPr sz="2000" b="0" i="1">
              <a:solidFill>
                <a:srgbClr val="F3F3F3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>
                <a:solidFill>
                  <a:srgbClr val="F3F3F3"/>
                </a:solidFill>
              </a:rPr>
              <a:t>WHERE </a:t>
            </a:r>
            <a:r>
              <a:rPr lang="en-GB" sz="2000" b="0" i="1">
                <a:solidFill>
                  <a:srgbClr val="F3F3F3"/>
                </a:solidFill>
              </a:rPr>
              <a:t>Condition</a:t>
            </a:r>
            <a:r>
              <a:rPr lang="en-GB" sz="2000" b="0">
                <a:solidFill>
                  <a:srgbClr val="F3F3F3"/>
                </a:solidFill>
              </a:rPr>
              <a:t>;</a:t>
            </a:r>
            <a:endParaRPr sz="20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Update 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27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</a:rPr>
              <a:t>EG</a:t>
            </a:r>
            <a:r>
              <a:rPr lang="en-GB" sz="2200">
                <a:solidFill>
                  <a:schemeClr val="accent5"/>
                </a:solidFill>
              </a:rPr>
              <a:t>: </a:t>
            </a:r>
            <a:endParaRPr sz="2200">
              <a:solidFill>
                <a:schemeClr val="accent5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AutoNum type="arabicPeriod"/>
            </a:pPr>
            <a:r>
              <a:rPr lang="en-GB" sz="1700" b="0">
                <a:solidFill>
                  <a:srgbClr val="F3F3F3"/>
                </a:solidFill>
              </a:rPr>
              <a:t>UPDATE </a:t>
            </a:r>
            <a:r>
              <a:rPr lang="en-GB" sz="1700" b="0" i="1">
                <a:solidFill>
                  <a:srgbClr val="F3F3F3"/>
                </a:solidFill>
              </a:rPr>
              <a:t>Singer</a:t>
            </a:r>
            <a:endParaRPr sz="1700" b="0" i="1">
              <a:solidFill>
                <a:srgbClr val="F3F3F3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3F3F3"/>
                </a:solidFill>
              </a:rPr>
              <a:t>SET </a:t>
            </a:r>
            <a:r>
              <a:rPr lang="en-GB" sz="1700" b="0" i="1">
                <a:solidFill>
                  <a:srgbClr val="F3F3F3"/>
                </a:solidFill>
              </a:rPr>
              <a:t>Name</a:t>
            </a:r>
            <a:r>
              <a:rPr lang="en-GB" sz="1700" b="0" i="1">
                <a:solidFill>
                  <a:srgbClr val="F3F3F3"/>
                </a:solidFill>
              </a:rPr>
              <a:t> = “Shaan”, Category = “Love”</a:t>
            </a:r>
            <a:endParaRPr sz="1700" b="0" i="1">
              <a:solidFill>
                <a:srgbClr val="F3F3F3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3F3F3"/>
                </a:solidFill>
              </a:rPr>
              <a:t>WHERE </a:t>
            </a:r>
            <a:r>
              <a:rPr lang="en-GB" sz="1700" b="0" i="1">
                <a:solidFill>
                  <a:srgbClr val="F3F3F3"/>
                </a:solidFill>
              </a:rPr>
              <a:t>Singer_ID = “3H44N”</a:t>
            </a:r>
            <a:r>
              <a:rPr lang="en-GB" sz="1700" b="0">
                <a:solidFill>
                  <a:srgbClr val="F3F3F3"/>
                </a:solidFill>
              </a:rPr>
              <a:t>;</a:t>
            </a:r>
            <a:endParaRPr sz="1700" b="0">
              <a:solidFill>
                <a:srgbClr val="F3F3F3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AutoNum type="arabicPeriod"/>
            </a:pPr>
            <a:r>
              <a:rPr lang="en-GB" sz="1700" b="0">
                <a:solidFill>
                  <a:srgbClr val="F3F3F3"/>
                </a:solidFill>
              </a:rPr>
              <a:t>UPDATE </a:t>
            </a:r>
            <a:r>
              <a:rPr lang="en-GB" sz="1700" b="0" i="1">
                <a:solidFill>
                  <a:srgbClr val="F3F3F3"/>
                </a:solidFill>
              </a:rPr>
              <a:t>Studio_Details</a:t>
            </a:r>
            <a:endParaRPr sz="1700" b="0" i="1">
              <a:solidFill>
                <a:srgbClr val="F3F3F3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3F3F3"/>
                </a:solidFill>
              </a:rPr>
              <a:t>SET Studio_</a:t>
            </a:r>
            <a:r>
              <a:rPr lang="en-GB" sz="1700" b="0" i="1">
                <a:solidFill>
                  <a:srgbClr val="F3F3F3"/>
                </a:solidFill>
              </a:rPr>
              <a:t>Name = “Coke”, Owner_Name = “Coca Cola”</a:t>
            </a:r>
            <a:endParaRPr sz="1700" b="0" i="1">
              <a:solidFill>
                <a:srgbClr val="F3F3F3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3F3F3"/>
                </a:solidFill>
              </a:rPr>
              <a:t>WHERE </a:t>
            </a:r>
            <a:r>
              <a:rPr lang="en-GB" sz="1700" b="0" i="1">
                <a:solidFill>
                  <a:srgbClr val="F3F3F3"/>
                </a:solidFill>
              </a:rPr>
              <a:t>Address_ID = 395009;</a:t>
            </a:r>
            <a:endParaRPr sz="1700" b="0" i="1">
              <a:solidFill>
                <a:srgbClr val="F3F3F3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AutoNum type="arabicPeriod"/>
            </a:pPr>
            <a:r>
              <a:rPr lang="en-GB" sz="1700" b="0">
                <a:solidFill>
                  <a:srgbClr val="F3F3F3"/>
                </a:solidFill>
              </a:rPr>
              <a:t>UPDATE </a:t>
            </a:r>
            <a:r>
              <a:rPr lang="en-GB" sz="1700" b="0" i="1">
                <a:solidFill>
                  <a:srgbClr val="F3F3F3"/>
                </a:solidFill>
              </a:rPr>
              <a:t>Developer_Info</a:t>
            </a:r>
            <a:endParaRPr sz="1700" b="0" i="1">
              <a:solidFill>
                <a:srgbClr val="F3F3F3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3F3F3"/>
                </a:solidFill>
              </a:rPr>
              <a:t>SET </a:t>
            </a:r>
            <a:r>
              <a:rPr lang="en-GB" sz="1700" b="0" i="1">
                <a:solidFill>
                  <a:srgbClr val="F3F3F3"/>
                </a:solidFill>
              </a:rPr>
              <a:t>Developer_Name = “Riot Games”, Established_Year = 2018</a:t>
            </a:r>
            <a:endParaRPr sz="1700" b="0" i="1">
              <a:solidFill>
                <a:srgbClr val="F3F3F3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3F3F3"/>
                </a:solidFill>
              </a:rPr>
              <a:t>WHERE </a:t>
            </a:r>
            <a:r>
              <a:rPr lang="en-GB" sz="1700" b="0" i="1">
                <a:solidFill>
                  <a:srgbClr val="F3F3F3"/>
                </a:solidFill>
              </a:rPr>
              <a:t>Developer_ID = “R10T”;</a:t>
            </a:r>
            <a:endParaRPr sz="17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Update 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28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</a:rPr>
              <a:t>EG: </a:t>
            </a:r>
            <a:endParaRPr sz="220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3F3F3"/>
                </a:solidFill>
              </a:rPr>
              <a:t>4.	UPDATE </a:t>
            </a:r>
            <a:r>
              <a:rPr lang="en-GB" sz="1700" b="0" i="1">
                <a:solidFill>
                  <a:srgbClr val="F3F3F3"/>
                </a:solidFill>
              </a:rPr>
              <a:t>Award</a:t>
            </a:r>
            <a:endParaRPr sz="1700" b="0" i="1">
              <a:solidFill>
                <a:srgbClr val="F3F3F3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3F3F3"/>
                </a:solidFill>
              </a:rPr>
              <a:t>SET </a:t>
            </a:r>
            <a:r>
              <a:rPr lang="en-GB" sz="1700" b="0" i="1">
                <a:solidFill>
                  <a:srgbClr val="F3F3F3"/>
                </a:solidFill>
              </a:rPr>
              <a:t>Name = “Oscar”, Category = “Best Actor”</a:t>
            </a:r>
            <a:endParaRPr sz="1700" b="0" i="1">
              <a:solidFill>
                <a:srgbClr val="F3F3F3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 i="1">
                <a:solidFill>
                  <a:srgbClr val="F3F3F3"/>
                </a:solidFill>
              </a:rPr>
              <a:t>	</a:t>
            </a:r>
            <a:r>
              <a:rPr lang="en-GB" sz="1700" b="0">
                <a:solidFill>
                  <a:srgbClr val="F3F3F3"/>
                </a:solidFill>
              </a:rPr>
              <a:t>WHERE</a:t>
            </a:r>
            <a:r>
              <a:rPr lang="en-GB" sz="1700" b="0" i="1">
                <a:solidFill>
                  <a:srgbClr val="F3F3F3"/>
                </a:solidFill>
              </a:rPr>
              <a:t> Award_ID = “829364”;</a:t>
            </a:r>
            <a:endParaRPr sz="1700" b="0" i="1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3F3F3"/>
                </a:solidFill>
              </a:rPr>
              <a:t>5.	UPDATE </a:t>
            </a:r>
            <a:r>
              <a:rPr lang="en-GB" sz="1700" b="0" i="1">
                <a:solidFill>
                  <a:srgbClr val="F3F3F3"/>
                </a:solidFill>
              </a:rPr>
              <a:t>Genre</a:t>
            </a:r>
            <a:endParaRPr sz="1700" b="0" i="1">
              <a:solidFill>
                <a:srgbClr val="F3F3F3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700" b="0">
                <a:solidFill>
                  <a:srgbClr val="F3F3F3"/>
                </a:solidFill>
              </a:rPr>
              <a:t>SET </a:t>
            </a:r>
            <a:r>
              <a:rPr lang="en-GB" sz="1700" b="0" i="1">
                <a:solidFill>
                  <a:srgbClr val="F3F3F3"/>
                </a:solidFill>
              </a:rPr>
              <a:t>Name = Horror, Description = “Scary AF”</a:t>
            </a:r>
            <a:endParaRPr sz="1700" b="0" i="1">
              <a:solidFill>
                <a:srgbClr val="F3F3F3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700" b="0">
                <a:solidFill>
                  <a:srgbClr val="F3F3F3"/>
                </a:solidFill>
              </a:rPr>
              <a:t>WHERE </a:t>
            </a:r>
            <a:r>
              <a:rPr lang="en-GB" sz="1700" b="0" i="1">
                <a:solidFill>
                  <a:srgbClr val="F3F3F3"/>
                </a:solidFill>
              </a:rPr>
              <a:t>Genre_ID = “H03R0R;</a:t>
            </a:r>
            <a:endParaRPr sz="17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Delete </a:t>
            </a:r>
            <a:r>
              <a:rPr lang="en-GB">
                <a:solidFill>
                  <a:schemeClr val="accent5"/>
                </a:solidFill>
              </a:rPr>
              <a:t>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3F3F3"/>
                </a:solidFill>
              </a:rPr>
              <a:t>Delete</a:t>
            </a:r>
            <a:r>
              <a:rPr lang="en-GB" sz="2200">
                <a:solidFill>
                  <a:srgbClr val="F3F3F3"/>
                </a:solidFill>
              </a:rPr>
              <a:t> function </a:t>
            </a:r>
            <a:r>
              <a:rPr lang="en-GB" sz="2200">
                <a:solidFill>
                  <a:schemeClr val="accent5"/>
                </a:solidFill>
              </a:rPr>
              <a:t>deletes rows</a:t>
            </a:r>
            <a:r>
              <a:rPr lang="en-GB" sz="2200">
                <a:solidFill>
                  <a:srgbClr val="F3F3F3"/>
                </a:solidFill>
              </a:rPr>
              <a:t> of table.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</a:rPr>
              <a:t>Syntax</a:t>
            </a:r>
            <a:r>
              <a:rPr lang="en-GB" sz="2200">
                <a:solidFill>
                  <a:schemeClr val="accent5"/>
                </a:solidFill>
              </a:rPr>
              <a:t>:</a:t>
            </a:r>
            <a:endParaRPr sz="220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Delete individual rows from Table: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DELETE FROM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TableName</a:t>
            </a:r>
            <a:endParaRPr sz="1200" b="0" i="1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WHERE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condition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;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Delete all rows from Table: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DELETE FROM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TableName;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Delete 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30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</a:rPr>
              <a:t>EG</a:t>
            </a:r>
            <a:r>
              <a:rPr lang="en-GB" sz="2200">
                <a:solidFill>
                  <a:schemeClr val="accent5"/>
                </a:solidFill>
              </a:rPr>
              <a:t>:</a:t>
            </a:r>
            <a:endParaRPr sz="1200" b="0">
              <a:solidFill>
                <a:srgbClr val="F3F3F3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AutoNum type="arabicPeriod"/>
            </a:pPr>
            <a:r>
              <a:rPr lang="en-GB" sz="1800" b="0">
                <a:solidFill>
                  <a:srgbClr val="F3F3F3"/>
                </a:solidFill>
              </a:rPr>
              <a:t>DELETE FROM Singer</a:t>
            </a:r>
            <a:endParaRPr sz="1800" b="0" i="1">
              <a:solidFill>
                <a:srgbClr val="F3F3F3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>
                <a:solidFill>
                  <a:srgbClr val="F3F3F3"/>
                </a:solidFill>
              </a:rPr>
              <a:t>WHERE </a:t>
            </a:r>
            <a:r>
              <a:rPr lang="en-GB" sz="1800" b="0" i="1">
                <a:solidFill>
                  <a:srgbClr val="F3F3F3"/>
                </a:solidFill>
              </a:rPr>
              <a:t>Name = “Tony Kakkar”</a:t>
            </a:r>
            <a:r>
              <a:rPr lang="en-GB" sz="1800" b="0">
                <a:solidFill>
                  <a:srgbClr val="F3F3F3"/>
                </a:solidFill>
              </a:rPr>
              <a:t>;</a:t>
            </a:r>
            <a:endParaRPr sz="1800" b="0">
              <a:solidFill>
                <a:srgbClr val="F3F3F3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AutoNum type="arabicPeriod"/>
            </a:pPr>
            <a:r>
              <a:rPr lang="en-GB" sz="1800" b="0">
                <a:solidFill>
                  <a:srgbClr val="F3F3F3"/>
                </a:solidFill>
              </a:rPr>
              <a:t>DELETE FROM </a:t>
            </a:r>
            <a:r>
              <a:rPr lang="en-GB" sz="1800" b="0" i="1">
                <a:solidFill>
                  <a:srgbClr val="F3F3F3"/>
                </a:solidFill>
              </a:rPr>
              <a:t>Language</a:t>
            </a:r>
            <a:r>
              <a:rPr lang="en-GB" sz="1800" b="0" i="1">
                <a:solidFill>
                  <a:srgbClr val="F3F3F3"/>
                </a:solidFill>
              </a:rPr>
              <a:t>;</a:t>
            </a:r>
            <a:endParaRPr sz="1800" b="0" i="1">
              <a:solidFill>
                <a:srgbClr val="F3F3F3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AutoNum type="arabicPeriod"/>
            </a:pPr>
            <a:r>
              <a:rPr lang="en-GB" sz="1800" b="0">
                <a:solidFill>
                  <a:srgbClr val="F3F3F3"/>
                </a:solidFill>
              </a:rPr>
              <a:t>DELETE FROM </a:t>
            </a:r>
            <a:r>
              <a:rPr lang="en-GB" sz="1800" b="0" i="1">
                <a:solidFill>
                  <a:srgbClr val="F3F3F3"/>
                </a:solidFill>
              </a:rPr>
              <a:t>Director_Detail</a:t>
            </a:r>
            <a:endParaRPr sz="1800" b="0" i="1">
              <a:solidFill>
                <a:srgbClr val="F3F3F3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>
                <a:solidFill>
                  <a:srgbClr val="F3F3F3"/>
                </a:solidFill>
              </a:rPr>
              <a:t>WHERE </a:t>
            </a:r>
            <a:r>
              <a:rPr lang="en-GB" sz="1800" b="0" i="1">
                <a:solidFill>
                  <a:srgbClr val="F3F3F3"/>
                </a:solidFill>
              </a:rPr>
              <a:t>Name = “Karan Johar”</a:t>
            </a:r>
            <a:r>
              <a:rPr lang="en-GB" sz="1800" b="0">
                <a:solidFill>
                  <a:srgbClr val="F3F3F3"/>
                </a:solidFill>
              </a:rPr>
              <a:t>;</a:t>
            </a:r>
            <a:endParaRPr sz="1800" b="0">
              <a:solidFill>
                <a:srgbClr val="F3F3F3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AutoNum type="arabicPeriod"/>
            </a:pPr>
            <a:r>
              <a:rPr lang="en-GB" sz="1800" b="0">
                <a:solidFill>
                  <a:srgbClr val="F3F3F3"/>
                </a:solidFill>
              </a:rPr>
              <a:t>DELETE FROM </a:t>
            </a:r>
            <a:r>
              <a:rPr lang="en-GB" sz="1800" b="0" i="1">
                <a:solidFill>
                  <a:srgbClr val="F3F3F3"/>
                </a:solidFill>
              </a:rPr>
              <a:t>Award</a:t>
            </a:r>
            <a:endParaRPr sz="1800" b="0" i="1">
              <a:solidFill>
                <a:srgbClr val="F3F3F3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>
                <a:solidFill>
                  <a:srgbClr val="F3F3F3"/>
                </a:solidFill>
              </a:rPr>
              <a:t>WHERE </a:t>
            </a:r>
            <a:r>
              <a:rPr lang="en-GB" sz="1800" b="0" i="1">
                <a:solidFill>
                  <a:srgbClr val="F3F3F3"/>
                </a:solidFill>
              </a:rPr>
              <a:t>Name = “IIFA AWARDS”</a:t>
            </a:r>
            <a:r>
              <a:rPr lang="en-GB" sz="1800" b="0">
                <a:solidFill>
                  <a:srgbClr val="F3F3F3"/>
                </a:solidFill>
              </a:rPr>
              <a:t>;</a:t>
            </a:r>
            <a:endParaRPr sz="1800" b="0">
              <a:solidFill>
                <a:srgbClr val="F3F3F3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AutoNum type="arabicPeriod"/>
            </a:pPr>
            <a:r>
              <a:rPr lang="en-GB" sz="1800" b="0">
                <a:solidFill>
                  <a:srgbClr val="F3F3F3"/>
                </a:solidFill>
              </a:rPr>
              <a:t>DELETE FROM Developer_Info</a:t>
            </a:r>
            <a:r>
              <a:rPr lang="en-GB" sz="1800" b="0" i="1">
                <a:solidFill>
                  <a:srgbClr val="F3F3F3"/>
                </a:solidFill>
              </a:rPr>
              <a:t>;</a:t>
            </a:r>
            <a:endParaRPr sz="18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What is DCL?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3F3F3"/>
                </a:solidFill>
              </a:rPr>
              <a:t>DCL stands for </a:t>
            </a:r>
            <a:r>
              <a:rPr lang="en-GB" sz="2200">
                <a:solidFill>
                  <a:schemeClr val="accent5"/>
                </a:solidFill>
              </a:rPr>
              <a:t>Data Control Language.</a:t>
            </a:r>
            <a:endParaRPr sz="2200">
              <a:solidFill>
                <a:schemeClr val="accent5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Raleway Thin"/>
              <a:buChar char="●"/>
            </a:pP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It controls who get the permission to change the database using </a:t>
            </a:r>
            <a:r>
              <a:rPr lang="en-GB" sz="17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DML</a:t>
            </a: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and </a:t>
            </a:r>
            <a:r>
              <a:rPr lang="en-GB" sz="17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DCL</a:t>
            </a: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 functions.</a:t>
            </a:r>
            <a:endParaRPr sz="17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Raleway Thin"/>
              <a:buChar char="●"/>
            </a:pP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It has two functions. </a:t>
            </a:r>
            <a:r>
              <a:rPr lang="en-GB" sz="17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Grant </a:t>
            </a: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and </a:t>
            </a:r>
            <a:r>
              <a:rPr lang="en-GB" sz="17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Revoke.</a:t>
            </a: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Grant sets permissions to true for the user while Revoke sets </a:t>
            </a: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permissions</a:t>
            </a: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to False for the user.</a:t>
            </a:r>
            <a:endParaRPr sz="17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SQL stands for </a:t>
            </a:r>
            <a:r>
              <a:rPr lang="en-GB" sz="22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Structured Query Language.</a:t>
            </a:r>
            <a:endParaRPr sz="2200" b="0">
              <a:solidFill>
                <a:schemeClr val="accent5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Raleway Thin"/>
              <a:buChar char="●"/>
            </a:pP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This language is used for creation and modification of relational database management system.</a:t>
            </a:r>
            <a:endParaRPr sz="17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Raleway Thin"/>
              <a:buChar char="●"/>
            </a:pP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It is declarative language. That means we just have to declare what task to perform. System will automatically decide how it will be performed.</a:t>
            </a:r>
            <a:endParaRPr sz="17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Raleway Thin"/>
              <a:buChar char="●"/>
            </a:pP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Some Systems that use SQL for RDBMS are: Oracle, Microsoft SQL Server, Access, Ingres, MySQL, etc.</a:t>
            </a:r>
            <a:endParaRPr sz="17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Raleway Thin"/>
              <a:buChar char="●"/>
            </a:pP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We will take a look at some SQL commands.</a:t>
            </a:r>
            <a:endParaRPr sz="17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Raleway Thin"/>
              <a:buChar char="●"/>
            </a:pP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They are divided in categories that are: </a:t>
            </a:r>
            <a:r>
              <a:rPr lang="en-GB" sz="17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DDL, DML, DCL ,TCL and Constraints.</a:t>
            </a:r>
            <a:endParaRPr sz="1700" b="0">
              <a:solidFill>
                <a:schemeClr val="accent5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256200" y="250825"/>
            <a:ext cx="8631600" cy="84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What is SQL?</a:t>
            </a:r>
            <a:endParaRPr lang="en-GB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Grant</a:t>
            </a:r>
            <a:r>
              <a:rPr lang="en-GB">
                <a:solidFill>
                  <a:schemeClr val="accent5"/>
                </a:solidFill>
              </a:rPr>
              <a:t> and Revoke 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32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Grant</a:t>
            </a: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command </a:t>
            </a:r>
            <a:r>
              <a:rPr lang="en-GB" sz="20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sets permission to true</a:t>
            </a: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for user x in the Database.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Revoke command </a:t>
            </a:r>
            <a:r>
              <a:rPr lang="en-GB" sz="20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sets permission to false</a:t>
            </a: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for user x in the Database.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</a:rPr>
              <a:t>Syntax</a:t>
            </a:r>
            <a:r>
              <a:rPr lang="en-GB" sz="2200">
                <a:solidFill>
                  <a:schemeClr val="accent5"/>
                </a:solidFill>
              </a:rPr>
              <a:t>: </a:t>
            </a:r>
            <a:endParaRPr sz="220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GRANT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PrivilegeName</a:t>
            </a:r>
            <a:endParaRPr sz="1200" b="0" i="1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ON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ObjectName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TO {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UserName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| PUBLIC |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RoleName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};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REVOKE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PrivilegeName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ON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ObjectName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FROM {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UserName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| PUBLIC |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RoleName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};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What is TCL?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33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3F3F3"/>
                </a:solidFill>
              </a:rPr>
              <a:t>TCL stands for </a:t>
            </a:r>
            <a:r>
              <a:rPr lang="en-GB" sz="2200">
                <a:solidFill>
                  <a:schemeClr val="accent5"/>
                </a:solidFill>
              </a:rPr>
              <a:t>Transaction Control Language.</a:t>
            </a:r>
            <a:endParaRPr sz="2200">
              <a:solidFill>
                <a:schemeClr val="accent5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Raleway Thin"/>
              <a:buChar char="●"/>
            </a:pP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It </a:t>
            </a:r>
            <a:r>
              <a:rPr lang="en-GB" sz="17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connects</a:t>
            </a: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our </a:t>
            </a:r>
            <a:r>
              <a:rPr lang="en-GB" sz="17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local </a:t>
            </a:r>
            <a:r>
              <a:rPr lang="en-GB" sz="17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changes</a:t>
            </a: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on the </a:t>
            </a: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database</a:t>
            </a: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with the </a:t>
            </a:r>
            <a:r>
              <a:rPr lang="en-GB" sz="17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main server</a:t>
            </a: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one and also some standard GIT commands like pull and push</a:t>
            </a:r>
            <a:endParaRPr sz="17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Raleway Thin"/>
              <a:buChar char="●"/>
            </a:pP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TCL has functions like </a:t>
            </a:r>
            <a:r>
              <a:rPr lang="en-GB" sz="17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Commit, Roll Back, Save Point, etc. </a:t>
            </a:r>
            <a:endParaRPr sz="1700" b="0">
              <a:solidFill>
                <a:schemeClr val="accent5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What are Constraints?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4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99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Constraints </a:t>
            </a:r>
            <a:r>
              <a:rPr lang="en-GB" sz="220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are nothing but certain limitation set either for maintaining the logic or to maintain the integrity of database. </a:t>
            </a: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Commands </a:t>
            </a:r>
            <a:r>
              <a:rPr lang="en-GB" sz="2200">
                <a:solidFill>
                  <a:srgbClr val="FF99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Primary key and Foreign key, Check, Unique, Default, Not Null</a:t>
            </a:r>
            <a:r>
              <a:rPr lang="en-GB" sz="220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 etc. comes under this classification.</a:t>
            </a: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Unique and No Null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35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9900"/>
                </a:solidFill>
              </a:rPr>
              <a:t>Unique</a:t>
            </a:r>
            <a:r>
              <a:rPr lang="en-GB" sz="2200">
                <a:solidFill>
                  <a:srgbClr val="F3F3F3"/>
                </a:solidFill>
              </a:rPr>
              <a:t> constraint </a:t>
            </a:r>
            <a:r>
              <a:rPr lang="en-GB" sz="2200">
                <a:solidFill>
                  <a:srgbClr val="FF9900"/>
                </a:solidFill>
              </a:rPr>
              <a:t>don’t</a:t>
            </a:r>
            <a:r>
              <a:rPr lang="en-GB" sz="2200">
                <a:solidFill>
                  <a:srgbClr val="F3F3F3"/>
                </a:solidFill>
              </a:rPr>
              <a:t> </a:t>
            </a:r>
            <a:r>
              <a:rPr lang="en-GB" sz="2200">
                <a:solidFill>
                  <a:srgbClr val="FF9900"/>
                </a:solidFill>
              </a:rPr>
              <a:t>allow</a:t>
            </a:r>
            <a:r>
              <a:rPr lang="en-GB" sz="2200">
                <a:solidFill>
                  <a:srgbClr val="F3F3F3"/>
                </a:solidFill>
              </a:rPr>
              <a:t> </a:t>
            </a:r>
            <a:r>
              <a:rPr lang="en-GB" sz="2200">
                <a:solidFill>
                  <a:srgbClr val="FF9900"/>
                </a:solidFill>
              </a:rPr>
              <a:t>duplication</a:t>
            </a:r>
            <a:r>
              <a:rPr lang="en-GB" sz="2200">
                <a:solidFill>
                  <a:srgbClr val="F3F3F3"/>
                </a:solidFill>
              </a:rPr>
              <a:t> in applied column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9900"/>
                </a:solidFill>
              </a:rPr>
              <a:t>No Null </a:t>
            </a:r>
            <a:r>
              <a:rPr lang="en-GB" sz="2200">
                <a:solidFill>
                  <a:srgbClr val="F3F3F3"/>
                </a:solidFill>
              </a:rPr>
              <a:t>constraint don’t allow to user to enter </a:t>
            </a:r>
            <a:r>
              <a:rPr lang="en-GB" sz="2200">
                <a:solidFill>
                  <a:srgbClr val="FF9900"/>
                </a:solidFill>
              </a:rPr>
              <a:t>empty</a:t>
            </a:r>
            <a:r>
              <a:rPr lang="en-GB" sz="2200">
                <a:solidFill>
                  <a:srgbClr val="F3F3F3"/>
                </a:solidFill>
              </a:rPr>
              <a:t> data.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9900"/>
                </a:solidFill>
              </a:rPr>
              <a:t>Syntax</a:t>
            </a:r>
            <a:r>
              <a:rPr lang="en-GB" sz="2200">
                <a:solidFill>
                  <a:srgbClr val="F3F3F3"/>
                </a:solidFill>
              </a:rPr>
              <a:t>: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Creating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a constraint of No Null And Unique:</a:t>
            </a:r>
            <a:endParaRPr sz="2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CREATE TABLE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TableName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{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Column DataType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(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Size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)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NOT NULL,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Column DataType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(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Size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)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UNIQUE,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};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Deleting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a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constraint of No Null And Unique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:</a:t>
            </a:r>
            <a:b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ALTER TABLE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TableName</a:t>
            </a:r>
            <a:endParaRPr sz="1200" b="0" i="1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	ADD CONSTRAINT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ConstraintName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UNIQUE(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ColumnName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),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DROP INDEX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ConstraintName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;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Unique and No Null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36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9900"/>
                </a:solidFill>
              </a:rPr>
              <a:t>EG</a:t>
            </a:r>
            <a:r>
              <a:rPr lang="en-GB" sz="2200">
                <a:solidFill>
                  <a:srgbClr val="FF9900"/>
                </a:solidFill>
              </a:rPr>
              <a:t>:</a:t>
            </a:r>
            <a:endParaRPr sz="2200">
              <a:solidFill>
                <a:srgbClr val="F3F3F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Raleway Thin"/>
              <a:buAutoNum type="arabicPeriod"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CREATE TABLE Language{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Language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varchar2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(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8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)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NOT NULL,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};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Raleway Thin"/>
              <a:buAutoNum type="arabicPeriod"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ALTER TABLE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Rent</a:t>
            </a:r>
            <a:endParaRPr sz="1200" b="0" i="1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		ADD CONSTRAINT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Rent_IDC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UNIQUE(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Rent_ID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);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Raleway Thin"/>
              <a:buAutoNum type="arabicPeriod"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ALTER TABLE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Studio_Detials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DROP INDEX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Address_IDC;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Raleway Thin"/>
              <a:buAutoNum type="arabicPeriod"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CREATE TABLE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Singer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{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Singer_ID varchar2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(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8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)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UNIQUE,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};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Raleway Thin"/>
              <a:buAutoNum type="arabicPeriod"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ALTER TABLE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Actor_Details</a:t>
            </a:r>
            <a:endParaRPr sz="1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DROP INDEX </a:t>
            </a:r>
            <a:r>
              <a:rPr lang="en-GB" sz="1200" b="0" i="1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Award_ID;</a:t>
            </a:r>
            <a:endParaRPr sz="1200" b="0" i="1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200" b="0" i="1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4000">
                <a:solidFill>
                  <a:schemeClr val="accent5"/>
                </a:solidFill>
              </a:rPr>
              <a:t>Primary Key and Foreign Key</a:t>
            </a:r>
            <a:endParaRPr sz="40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17" name="Google Shape;217;p37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5"/>
                </a:solidFill>
              </a:rPr>
              <a:t>Primary Key </a:t>
            </a:r>
            <a:r>
              <a:rPr lang="en-GB" sz="1800">
                <a:solidFill>
                  <a:srgbClr val="FFFFFF"/>
                </a:solidFill>
              </a:rPr>
              <a:t>and</a:t>
            </a:r>
            <a:r>
              <a:rPr lang="en-GB" sz="1800">
                <a:solidFill>
                  <a:schemeClr val="accent5"/>
                </a:solidFill>
              </a:rPr>
              <a:t> Foreign Key </a:t>
            </a:r>
            <a:r>
              <a:rPr lang="en-GB" sz="1800">
                <a:solidFill>
                  <a:srgbClr val="FFFFFF"/>
                </a:solidFill>
              </a:rPr>
              <a:t>are the those columns of a table which by default follow </a:t>
            </a:r>
            <a:r>
              <a:rPr lang="en-GB" sz="1800">
                <a:solidFill>
                  <a:srgbClr val="FFFFFF"/>
                </a:solidFill>
              </a:rPr>
              <a:t>unique</a:t>
            </a:r>
            <a:r>
              <a:rPr lang="en-GB" sz="1800">
                <a:solidFill>
                  <a:srgbClr val="FFFFFF"/>
                </a:solidFill>
              </a:rPr>
              <a:t> and No null conditions. If it is in the same table it is </a:t>
            </a:r>
            <a:r>
              <a:rPr lang="en-GB" sz="1800">
                <a:solidFill>
                  <a:srgbClr val="FF9900"/>
                </a:solidFill>
              </a:rPr>
              <a:t>Primary Key</a:t>
            </a:r>
            <a:r>
              <a:rPr lang="en-GB" sz="1800">
                <a:solidFill>
                  <a:srgbClr val="FFFFFF"/>
                </a:solidFill>
              </a:rPr>
              <a:t> and if it is called from another table then it is </a:t>
            </a:r>
            <a:r>
              <a:rPr lang="en-GB" sz="1800">
                <a:solidFill>
                  <a:srgbClr val="FF9900"/>
                </a:solidFill>
              </a:rPr>
              <a:t>Foreign Keys</a:t>
            </a:r>
            <a:r>
              <a:rPr lang="en-GB" sz="1800">
                <a:solidFill>
                  <a:srgbClr val="FFFFFF"/>
                </a:solidFill>
              </a:rPr>
              <a:t>.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9900"/>
                </a:solidFill>
              </a:rPr>
              <a:t>Syntax</a:t>
            </a:r>
            <a:r>
              <a:rPr lang="en-GB" sz="1800">
                <a:solidFill>
                  <a:srgbClr val="FFFFFF"/>
                </a:solidFill>
              </a:rPr>
              <a:t>: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CREATE TABLE </a:t>
            </a:r>
            <a:r>
              <a:rPr lang="en-GB" sz="12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TableName </a:t>
            </a:r>
            <a:r>
              <a:rPr lang="en-GB" sz="1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(</a:t>
            </a:r>
            <a:endParaRPr sz="1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  </a:t>
            </a:r>
            <a:r>
              <a:rPr lang="en-GB" sz="12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ColumnName</a:t>
            </a:r>
            <a:r>
              <a:rPr lang="en-GB" sz="1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GB" sz="12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DataType</a:t>
            </a:r>
            <a:r>
              <a:rPr lang="en-GB" sz="1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( </a:t>
            </a:r>
            <a:r>
              <a:rPr lang="en-GB" sz="12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Size </a:t>
            </a:r>
            <a:r>
              <a:rPr lang="en-GB" sz="1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),</a:t>
            </a:r>
            <a:r>
              <a:rPr lang="en-GB" sz="1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  </a:t>
            </a:r>
            <a:endParaRPr sz="1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  PRIMARY KEY ( </a:t>
            </a:r>
            <a:r>
              <a:rPr lang="en-GB" sz="12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ColumnName </a:t>
            </a:r>
            <a:r>
              <a:rPr lang="en-GB" sz="1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)</a:t>
            </a:r>
            <a:endParaRPr sz="1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);</a:t>
            </a:r>
            <a:endParaRPr sz="1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ALTER TABLE </a:t>
            </a:r>
            <a:r>
              <a:rPr lang="en-GB" sz="12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TableName</a:t>
            </a:r>
            <a:r>
              <a:rPr lang="en-GB" sz="1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endParaRPr sz="1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ADD CONSTRAINT </a:t>
            </a:r>
            <a:r>
              <a:rPr lang="en-GB" sz="12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ConstraintName</a:t>
            </a:r>
            <a:r>
              <a:rPr lang="en-GB" sz="1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PRIMARY KEY ( </a:t>
            </a:r>
            <a:r>
              <a:rPr lang="en-GB" sz="12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ColumnName </a:t>
            </a:r>
            <a:r>
              <a:rPr lang="en-GB" sz="1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);</a:t>
            </a:r>
            <a:endParaRPr sz="1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4000">
                <a:solidFill>
                  <a:schemeClr val="accent5"/>
                </a:solidFill>
              </a:rPr>
              <a:t>Primary Key and Foreign Key</a:t>
            </a:r>
            <a:endParaRPr sz="40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23" name="Google Shape;223;p38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9900"/>
                </a:solidFill>
              </a:rPr>
              <a:t>EG:</a:t>
            </a:r>
            <a:endParaRPr sz="17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aleway Thin"/>
              <a:buAutoNum type="arabicPeriod"/>
            </a:pPr>
            <a:r>
              <a:rPr lang="en-GB" sz="11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CREATE TABLE </a:t>
            </a:r>
            <a:r>
              <a:rPr lang="en-GB" sz="11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Viewer_Ratings</a:t>
            </a:r>
            <a:r>
              <a:rPr lang="en-GB" sz="11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GB" sz="11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(</a:t>
            </a:r>
            <a:endParaRPr sz="11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1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Viewer_Rating</a:t>
            </a:r>
            <a:r>
              <a:rPr lang="en-GB" sz="11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GB" sz="11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varchar2</a:t>
            </a:r>
            <a:r>
              <a:rPr lang="en-GB" sz="11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GB" sz="11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( </a:t>
            </a:r>
            <a:r>
              <a:rPr lang="en-GB" sz="11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20</a:t>
            </a:r>
            <a:r>
              <a:rPr lang="en-GB" sz="11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GB" sz="11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),   </a:t>
            </a:r>
            <a:endParaRPr sz="11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1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		Rating T&amp;C varchar2 (30),</a:t>
            </a:r>
            <a:endParaRPr sz="11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1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PRIMARY KEY ( </a:t>
            </a:r>
            <a:r>
              <a:rPr lang="en-GB" sz="11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Viewer_Rating</a:t>
            </a:r>
            <a:r>
              <a:rPr lang="en-GB" sz="11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GB" sz="11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)</a:t>
            </a:r>
            <a:endParaRPr sz="11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1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);</a:t>
            </a:r>
            <a:endParaRPr sz="11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aleway Thin"/>
              <a:buAutoNum type="arabicPeriod"/>
            </a:pPr>
            <a:r>
              <a:rPr lang="en-GB" sz="11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ALTER TABLE </a:t>
            </a:r>
            <a:r>
              <a:rPr lang="en-GB" sz="11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Director_Details</a:t>
            </a:r>
            <a:r>
              <a:rPr lang="en-GB" sz="11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endParaRPr sz="11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1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ADD CONSTRAINT </a:t>
            </a:r>
            <a:r>
              <a:rPr lang="en-GB" sz="11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Director_IDC</a:t>
            </a:r>
            <a:r>
              <a:rPr lang="en-GB" sz="11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PRIMARY KEY ( </a:t>
            </a:r>
            <a:r>
              <a:rPr lang="en-GB" sz="11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Director_ID </a:t>
            </a:r>
            <a:r>
              <a:rPr lang="en-GB" sz="11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);</a:t>
            </a:r>
            <a:endParaRPr sz="1100" b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 Thin"/>
              <a:buAutoNum type="arabicPeriod"/>
            </a:pPr>
            <a:r>
              <a:rPr lang="en-GB" sz="1100" b="0">
                <a:latin typeface="Raleway Thin"/>
                <a:ea typeface="Raleway Thin"/>
                <a:cs typeface="Raleway Thin"/>
                <a:sym typeface="Raleway Thin"/>
              </a:rPr>
              <a:t>ALTER TABLE </a:t>
            </a:r>
            <a:r>
              <a:rPr lang="en-GB" sz="1100" b="0" i="1">
                <a:latin typeface="Raleway Thin"/>
                <a:ea typeface="Raleway Thin"/>
                <a:cs typeface="Raleway Thin"/>
                <a:sym typeface="Raleway Thin"/>
              </a:rPr>
              <a:t>Studio_Details</a:t>
            </a:r>
            <a:r>
              <a:rPr lang="en-GB" sz="1100" b="0"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endParaRPr sz="1100" b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100" b="0">
                <a:latin typeface="Raleway Thin"/>
                <a:ea typeface="Raleway Thin"/>
                <a:cs typeface="Raleway Thin"/>
                <a:sym typeface="Raleway Thin"/>
              </a:rPr>
              <a:t>ADD CONSTRAINT </a:t>
            </a:r>
            <a:r>
              <a:rPr lang="en-GB" sz="1100" b="0" i="1">
                <a:latin typeface="Raleway Thin"/>
                <a:ea typeface="Raleway Thin"/>
                <a:cs typeface="Raleway Thin"/>
                <a:sym typeface="Raleway Thin"/>
              </a:rPr>
              <a:t>Studio_IDC</a:t>
            </a:r>
            <a:r>
              <a:rPr lang="en-GB" sz="1100" b="0">
                <a:latin typeface="Raleway Thin"/>
                <a:ea typeface="Raleway Thin"/>
                <a:cs typeface="Raleway Thin"/>
                <a:sym typeface="Raleway Thin"/>
              </a:rPr>
              <a:t> PRIMARY KEY ( </a:t>
            </a:r>
            <a:r>
              <a:rPr lang="en-GB" sz="1100" b="0" i="1">
                <a:latin typeface="Raleway Thin"/>
                <a:ea typeface="Raleway Thin"/>
                <a:cs typeface="Raleway Thin"/>
                <a:sym typeface="Raleway Thin"/>
              </a:rPr>
              <a:t>Studio_ID </a:t>
            </a:r>
            <a:r>
              <a:rPr lang="en-GB" sz="1100" b="0">
                <a:latin typeface="Raleway Thin"/>
                <a:ea typeface="Raleway Thin"/>
                <a:cs typeface="Raleway Thin"/>
                <a:sym typeface="Raleway Thin"/>
              </a:rPr>
              <a:t>);</a:t>
            </a:r>
            <a:endParaRPr sz="1100" b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 Thin"/>
              <a:buAutoNum type="arabicPeriod"/>
            </a:pPr>
            <a:r>
              <a:rPr lang="en-GB" sz="1100" b="0">
                <a:latin typeface="Raleway Thin"/>
                <a:ea typeface="Raleway Thin"/>
                <a:cs typeface="Raleway Thin"/>
                <a:sym typeface="Raleway Thin"/>
              </a:rPr>
              <a:t>ALTER TABLE </a:t>
            </a:r>
            <a:r>
              <a:rPr lang="en-GB" sz="1100" b="0" i="1">
                <a:latin typeface="Raleway Thin"/>
                <a:ea typeface="Raleway Thin"/>
                <a:cs typeface="Raleway Thin"/>
                <a:sym typeface="Raleway Thin"/>
              </a:rPr>
              <a:t>Developer_Info</a:t>
            </a:r>
            <a:endParaRPr sz="1100" b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100" b="0">
                <a:latin typeface="Raleway Thin"/>
                <a:ea typeface="Raleway Thin"/>
                <a:cs typeface="Raleway Thin"/>
                <a:sym typeface="Raleway Thin"/>
              </a:rPr>
              <a:t>ADD CONSTRAINT </a:t>
            </a:r>
            <a:r>
              <a:rPr lang="en-GB" sz="1100" b="0" i="1">
                <a:latin typeface="Raleway Thin"/>
                <a:ea typeface="Raleway Thin"/>
                <a:cs typeface="Raleway Thin"/>
                <a:sym typeface="Raleway Thin"/>
              </a:rPr>
              <a:t>Developer_InfoC</a:t>
            </a:r>
            <a:r>
              <a:rPr lang="en-GB" sz="1100" b="0">
                <a:latin typeface="Raleway Thin"/>
                <a:ea typeface="Raleway Thin"/>
                <a:cs typeface="Raleway Thin"/>
                <a:sym typeface="Raleway Thin"/>
              </a:rPr>
              <a:t> PRIMARY KEY ( </a:t>
            </a:r>
            <a:r>
              <a:rPr lang="en-GB" sz="1100" b="0" i="1">
                <a:latin typeface="Raleway Thin"/>
                <a:ea typeface="Raleway Thin"/>
                <a:cs typeface="Raleway Thin"/>
                <a:sym typeface="Raleway Thin"/>
              </a:rPr>
              <a:t>Developer_Info </a:t>
            </a:r>
            <a:r>
              <a:rPr lang="en-GB" sz="1100" b="0">
                <a:latin typeface="Raleway Thin"/>
                <a:ea typeface="Raleway Thin"/>
                <a:cs typeface="Raleway Thin"/>
                <a:sym typeface="Raleway Thin"/>
              </a:rPr>
              <a:t>);</a:t>
            </a:r>
            <a:endParaRPr sz="1100" b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 Thin"/>
              <a:buAutoNum type="arabicPeriod"/>
            </a:pPr>
            <a:r>
              <a:rPr lang="en-GB" sz="1100" b="0">
                <a:latin typeface="Raleway Thin"/>
                <a:ea typeface="Raleway Thin"/>
                <a:cs typeface="Raleway Thin"/>
                <a:sym typeface="Raleway Thin"/>
              </a:rPr>
              <a:t>CREATE TABLE </a:t>
            </a:r>
            <a:r>
              <a:rPr lang="en-GB" sz="1100" b="0" i="1">
                <a:latin typeface="Raleway Thin"/>
                <a:ea typeface="Raleway Thin"/>
                <a:cs typeface="Raleway Thin"/>
                <a:sym typeface="Raleway Thin"/>
              </a:rPr>
              <a:t>Singer</a:t>
            </a:r>
            <a:r>
              <a:rPr lang="en-GB" sz="1100" b="0">
                <a:latin typeface="Raleway Thin"/>
                <a:ea typeface="Raleway Thin"/>
                <a:cs typeface="Raleway Thin"/>
                <a:sym typeface="Raleway Thin"/>
              </a:rPr>
              <a:t>(</a:t>
            </a:r>
            <a:endParaRPr sz="1100" b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100" b="0" i="1">
                <a:latin typeface="Raleway Thin"/>
                <a:ea typeface="Raleway Thin"/>
                <a:cs typeface="Raleway Thin"/>
                <a:sym typeface="Raleway Thin"/>
              </a:rPr>
              <a:t>Singer_ID</a:t>
            </a:r>
            <a:r>
              <a:rPr lang="en-GB" sz="1100" b="0"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GB" sz="1100" b="0" i="1">
                <a:latin typeface="Raleway Thin"/>
                <a:ea typeface="Raleway Thin"/>
                <a:cs typeface="Raleway Thin"/>
                <a:sym typeface="Raleway Thin"/>
              </a:rPr>
              <a:t>varchar2 </a:t>
            </a:r>
            <a:r>
              <a:rPr lang="en-GB" sz="1100" b="0">
                <a:latin typeface="Raleway Thin"/>
                <a:ea typeface="Raleway Thin"/>
                <a:cs typeface="Raleway Thin"/>
                <a:sym typeface="Raleway Thin"/>
              </a:rPr>
              <a:t> ( </a:t>
            </a:r>
            <a:r>
              <a:rPr lang="en-GB" sz="1100" b="0" i="1">
                <a:latin typeface="Raleway Thin"/>
                <a:ea typeface="Raleway Thin"/>
                <a:cs typeface="Raleway Thin"/>
                <a:sym typeface="Raleway Thin"/>
              </a:rPr>
              <a:t>20 </a:t>
            </a:r>
            <a:r>
              <a:rPr lang="en-GB" sz="1100" b="0">
                <a:latin typeface="Raleway Thin"/>
                <a:ea typeface="Raleway Thin"/>
                <a:cs typeface="Raleway Thin"/>
                <a:sym typeface="Raleway Thin"/>
              </a:rPr>
              <a:t>),   </a:t>
            </a:r>
            <a:endParaRPr sz="1100" b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100" b="0">
                <a:latin typeface="Raleway Thin"/>
                <a:ea typeface="Raleway Thin"/>
                <a:cs typeface="Raleway Thin"/>
                <a:sym typeface="Raleway Thin"/>
              </a:rPr>
              <a:t>		Rating T&amp;C varchar2 (30),</a:t>
            </a:r>
            <a:endParaRPr sz="1100" b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100" b="0">
                <a:latin typeface="Raleway Thin"/>
                <a:ea typeface="Raleway Thin"/>
                <a:cs typeface="Raleway Thin"/>
                <a:sym typeface="Raleway Thin"/>
              </a:rPr>
              <a:t>PRIMARY KEY ( </a:t>
            </a:r>
            <a:r>
              <a:rPr lang="en-GB" sz="1100" b="0" i="1">
                <a:latin typeface="Raleway Thin"/>
                <a:ea typeface="Raleway Thin"/>
                <a:cs typeface="Raleway Thin"/>
                <a:sym typeface="Raleway Thin"/>
              </a:rPr>
              <a:t>Singer_ID </a:t>
            </a:r>
            <a:r>
              <a:rPr lang="en-GB" sz="1100" b="0">
                <a:latin typeface="Raleway Thin"/>
                <a:ea typeface="Raleway Thin"/>
                <a:cs typeface="Raleway Thin"/>
                <a:sym typeface="Raleway Thin"/>
              </a:rPr>
              <a:t>)</a:t>
            </a:r>
            <a:endParaRPr sz="1100" b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100" b="0">
                <a:latin typeface="Raleway Thin"/>
                <a:ea typeface="Raleway Thin"/>
                <a:cs typeface="Raleway Thin"/>
                <a:sym typeface="Raleway Thin"/>
              </a:rPr>
              <a:t>)</a:t>
            </a:r>
            <a:endParaRPr sz="1100" b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4000">
                <a:solidFill>
                  <a:schemeClr val="accent5"/>
                </a:solidFill>
              </a:rPr>
              <a:t>Check And Default</a:t>
            </a:r>
            <a:endParaRPr sz="40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29" name="Google Shape;229;p39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Check verifies </a:t>
            </a:r>
            <a:r>
              <a:rPr lang="en-GB" sz="16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entered</a:t>
            </a:r>
            <a:r>
              <a:rPr lang="en-GB" sz="16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data is</a:t>
            </a:r>
            <a:r>
              <a:rPr lang="en-GB" sz="16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 logically </a:t>
            </a:r>
            <a:r>
              <a:rPr lang="en-GB" sz="16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or</a:t>
            </a:r>
            <a:r>
              <a:rPr lang="en-GB" sz="16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 technically </a:t>
            </a:r>
            <a:r>
              <a:rPr lang="en-GB" sz="16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correct against some conditions.</a:t>
            </a:r>
            <a:endParaRPr sz="16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Default assigns </a:t>
            </a:r>
            <a:r>
              <a:rPr lang="en-GB" sz="16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some</a:t>
            </a:r>
            <a:r>
              <a:rPr lang="en-GB" sz="16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 default </a:t>
            </a:r>
            <a:r>
              <a:rPr lang="en-GB" sz="16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value to a left entry in database.</a:t>
            </a:r>
            <a:endParaRPr sz="16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>
              <a:solidFill>
                <a:srgbClr val="FF99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9900"/>
                </a:solidFill>
              </a:rPr>
              <a:t>Syntax:</a:t>
            </a:r>
            <a:endParaRPr sz="1600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6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ALTER TABLE </a:t>
            </a:r>
            <a:r>
              <a:rPr lang="en-GB" sz="16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TableName</a:t>
            </a:r>
            <a:endParaRPr sz="1600" b="0" i="1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6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ADD CONSTRAINT </a:t>
            </a:r>
            <a:r>
              <a:rPr lang="en-GB" sz="16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ConstraintName</a:t>
            </a:r>
            <a:r>
              <a:rPr lang="en-GB" sz="16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CHECK (</a:t>
            </a:r>
            <a:r>
              <a:rPr lang="en-GB" sz="16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ColumnName</a:t>
            </a:r>
            <a:r>
              <a:rPr lang="en-GB" sz="16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( </a:t>
            </a:r>
            <a:r>
              <a:rPr lang="en-GB" sz="16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Condition </a:t>
            </a:r>
            <a:r>
              <a:rPr lang="en-GB" sz="16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) );</a:t>
            </a:r>
            <a:endParaRPr sz="16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16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6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ALTER TABLE T</a:t>
            </a:r>
            <a:r>
              <a:rPr lang="en-GB" sz="1600" b="0" i="1">
                <a:latin typeface="Raleway Thin"/>
                <a:ea typeface="Raleway Thin"/>
                <a:cs typeface="Raleway Thin"/>
                <a:sym typeface="Raleway Thin"/>
              </a:rPr>
              <a:t>ableName</a:t>
            </a:r>
            <a:endParaRPr sz="16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6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ALTER C</a:t>
            </a:r>
            <a:r>
              <a:rPr lang="en-GB" sz="1600" b="0" i="1">
                <a:latin typeface="Raleway Thin"/>
                <a:ea typeface="Raleway Thin"/>
                <a:cs typeface="Raleway Thin"/>
                <a:sym typeface="Raleway Thin"/>
              </a:rPr>
              <a:t>olumnName</a:t>
            </a:r>
            <a:r>
              <a:rPr lang="en-GB" sz="16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SET DEFAULT ( </a:t>
            </a:r>
            <a:r>
              <a:rPr lang="en-GB" sz="16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Statement </a:t>
            </a:r>
            <a:r>
              <a:rPr lang="en-GB" sz="16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);</a:t>
            </a:r>
            <a:endParaRPr sz="16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4000">
                <a:solidFill>
                  <a:schemeClr val="accent5"/>
                </a:solidFill>
              </a:rPr>
              <a:t>Check And Default</a:t>
            </a:r>
            <a:endParaRPr sz="40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35" name="Google Shape;235;p40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9900"/>
                </a:solidFill>
              </a:rPr>
              <a:t>E</a:t>
            </a:r>
            <a:r>
              <a:rPr lang="en-GB" sz="1200">
                <a:solidFill>
                  <a:srgbClr val="FF9900"/>
                </a:solidFill>
              </a:rPr>
              <a:t>G:</a:t>
            </a:r>
            <a:endParaRPr sz="1200">
              <a:solidFill>
                <a:srgbClr val="FF99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 Thin"/>
              <a:buAutoNum type="arabicPeriod"/>
            </a:pPr>
            <a:r>
              <a:rPr lang="en-GB" sz="1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ALTER TABLE </a:t>
            </a:r>
            <a:r>
              <a:rPr lang="en-GB" sz="12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Genre</a:t>
            </a:r>
            <a:endParaRPr sz="1200" b="0" i="1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ADD CONSTRAINT </a:t>
            </a:r>
            <a:r>
              <a:rPr lang="en-GB" sz="12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Genre_IDC</a:t>
            </a:r>
            <a:r>
              <a:rPr lang="en-GB" sz="1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CHECK (</a:t>
            </a:r>
            <a:r>
              <a:rPr lang="en-GB" sz="1200" b="0" i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Genre_ID</a:t>
            </a:r>
            <a:r>
              <a:rPr lang="en-GB" sz="1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= “H03r03” );</a:t>
            </a:r>
            <a:endParaRPr sz="1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AutoNum type="arabicPeriod"/>
            </a:pPr>
            <a:r>
              <a:rPr lang="en-GB" sz="1200" b="0">
                <a:latin typeface="Raleway Thin"/>
                <a:ea typeface="Raleway Thin"/>
                <a:cs typeface="Raleway Thin"/>
                <a:sym typeface="Raleway Thin"/>
              </a:rPr>
              <a:t>ALTER TABLE Customer</a:t>
            </a:r>
            <a:endParaRPr sz="1200" b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200" b="0">
                <a:latin typeface="Raleway Thin"/>
                <a:ea typeface="Raleway Thin"/>
                <a:cs typeface="Raleway Thin"/>
                <a:sym typeface="Raleway Thin"/>
              </a:rPr>
              <a:t>ALTER C</a:t>
            </a:r>
            <a:r>
              <a:rPr lang="en-GB" sz="1200" b="0" i="1">
                <a:latin typeface="Raleway Thin"/>
                <a:ea typeface="Raleway Thin"/>
                <a:cs typeface="Raleway Thin"/>
                <a:sym typeface="Raleway Thin"/>
              </a:rPr>
              <a:t>redit_ID</a:t>
            </a:r>
            <a:r>
              <a:rPr lang="en-GB" sz="1200" b="0">
                <a:latin typeface="Raleway Thin"/>
                <a:ea typeface="Raleway Thin"/>
                <a:cs typeface="Raleway Thin"/>
                <a:sym typeface="Raleway Thin"/>
              </a:rPr>
              <a:t> SET DEFAULT 0;</a:t>
            </a:r>
            <a:endParaRPr sz="1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AutoNum type="arabicPeriod"/>
            </a:pPr>
            <a:r>
              <a:rPr lang="en-GB" sz="1200" b="0">
                <a:latin typeface="Raleway Thin"/>
                <a:ea typeface="Raleway Thin"/>
                <a:cs typeface="Raleway Thin"/>
                <a:sym typeface="Raleway Thin"/>
              </a:rPr>
              <a:t>ALTER TABLE </a:t>
            </a:r>
            <a:r>
              <a:rPr lang="en-GB" sz="1200" b="0" i="1">
                <a:latin typeface="Raleway Thin"/>
                <a:ea typeface="Raleway Thin"/>
                <a:cs typeface="Raleway Thin"/>
                <a:sym typeface="Raleway Thin"/>
              </a:rPr>
              <a:t>Award</a:t>
            </a:r>
            <a:endParaRPr sz="1200" b="0" i="1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latin typeface="Raleway Thin"/>
                <a:ea typeface="Raleway Thin"/>
                <a:cs typeface="Raleway Thin"/>
                <a:sym typeface="Raleway Thin"/>
              </a:rPr>
              <a:t>ADD CONSTRAINT </a:t>
            </a:r>
            <a:r>
              <a:rPr lang="en-GB" sz="1200" b="0" i="1">
                <a:latin typeface="Raleway Thin"/>
                <a:ea typeface="Raleway Thin"/>
                <a:cs typeface="Raleway Thin"/>
                <a:sym typeface="Raleway Thin"/>
              </a:rPr>
              <a:t>Award_IDC</a:t>
            </a:r>
            <a:r>
              <a:rPr lang="en-GB" sz="1200" b="0">
                <a:latin typeface="Raleway Thin"/>
                <a:ea typeface="Raleway Thin"/>
                <a:cs typeface="Raleway Thin"/>
                <a:sym typeface="Raleway Thin"/>
              </a:rPr>
              <a:t> CHECK (</a:t>
            </a:r>
            <a:r>
              <a:rPr lang="en-GB" sz="1200" b="0" i="1">
                <a:latin typeface="Raleway Thin"/>
                <a:ea typeface="Raleway Thin"/>
                <a:cs typeface="Raleway Thin"/>
                <a:sym typeface="Raleway Thin"/>
              </a:rPr>
              <a:t> Award_ID</a:t>
            </a:r>
            <a:r>
              <a:rPr lang="en-GB" sz="1200" b="0">
                <a:latin typeface="Raleway Thin"/>
                <a:ea typeface="Raleway Thin"/>
                <a:cs typeface="Raleway Thin"/>
                <a:sym typeface="Raleway Thin"/>
              </a:rPr>
              <a:t> = “IIFA” );</a:t>
            </a:r>
            <a:endParaRPr sz="1200" b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AutoNum type="arabicPeriod"/>
            </a:pPr>
            <a:r>
              <a:rPr lang="en-GB" sz="1200" b="0">
                <a:latin typeface="Raleway Thin"/>
                <a:ea typeface="Raleway Thin"/>
                <a:cs typeface="Raleway Thin"/>
                <a:sym typeface="Raleway Thin"/>
              </a:rPr>
              <a:t>ALTER TABLE </a:t>
            </a:r>
            <a:r>
              <a:rPr lang="en-GB" sz="1200" b="0" i="1">
                <a:latin typeface="Raleway Thin"/>
                <a:ea typeface="Raleway Thin"/>
                <a:cs typeface="Raleway Thin"/>
                <a:sym typeface="Raleway Thin"/>
              </a:rPr>
              <a:t>Director_Detail</a:t>
            </a:r>
            <a:endParaRPr sz="1200" b="0" i="1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latin typeface="Raleway Thin"/>
                <a:ea typeface="Raleway Thin"/>
                <a:cs typeface="Raleway Thin"/>
                <a:sym typeface="Raleway Thin"/>
              </a:rPr>
              <a:t>ALTER </a:t>
            </a:r>
            <a:r>
              <a:rPr lang="en-GB" sz="1200" b="0" i="1">
                <a:latin typeface="Raleway Thin"/>
                <a:ea typeface="Raleway Thin"/>
                <a:cs typeface="Raleway Thin"/>
                <a:sym typeface="Raleway Thin"/>
              </a:rPr>
              <a:t>Award_ID</a:t>
            </a:r>
            <a:r>
              <a:rPr lang="en-GB" sz="1200" b="0">
                <a:latin typeface="Raleway Thin"/>
                <a:ea typeface="Raleway Thin"/>
                <a:cs typeface="Raleway Thin"/>
                <a:sym typeface="Raleway Thin"/>
              </a:rPr>
              <a:t> SET DEFAULT “000000”;</a:t>
            </a:r>
            <a:endParaRPr sz="1200" b="0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Thin"/>
              <a:buAutoNum type="arabicPeriod"/>
            </a:pPr>
            <a:r>
              <a:rPr lang="en-GB" sz="1200" b="0">
                <a:latin typeface="Raleway Thin"/>
                <a:ea typeface="Raleway Thin"/>
                <a:cs typeface="Raleway Thin"/>
                <a:sym typeface="Raleway Thin"/>
              </a:rPr>
              <a:t>ALTER TABLE </a:t>
            </a:r>
            <a:r>
              <a:rPr lang="en-GB" sz="1200" b="0" i="1">
                <a:latin typeface="Raleway Thin"/>
                <a:ea typeface="Raleway Thin"/>
                <a:cs typeface="Raleway Thin"/>
                <a:sym typeface="Raleway Thin"/>
              </a:rPr>
              <a:t>Anime_Details</a:t>
            </a:r>
            <a:endParaRPr sz="1200" b="0" i="1"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200" b="0">
                <a:latin typeface="Raleway Thin"/>
                <a:ea typeface="Raleway Thin"/>
                <a:cs typeface="Raleway Thin"/>
                <a:sym typeface="Raleway Thin"/>
              </a:rPr>
              <a:t>ALTER Language SET DEFAULT “Unknown”;</a:t>
            </a:r>
            <a:endParaRPr sz="1200" b="0"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40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41" name="Google Shape;241;p41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16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99024" y="0"/>
            <a:ext cx="83999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Important Note: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Raleway Thin"/>
              <a:buChar char="●"/>
            </a:pP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All the Syntax mentioned here is based on the MySQL Client/Server Software.</a:t>
            </a:r>
            <a:endParaRPr sz="17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Raleway Thin"/>
              <a:buChar char="●"/>
            </a:pP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The Logic stays the same for all other means of running query.</a:t>
            </a:r>
            <a:endParaRPr sz="17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Raleway Thin"/>
              <a:buChar char="●"/>
            </a:pP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If you choose to use some other platform and want the syntax of query for that visit the site below and look for your command.</a:t>
            </a:r>
            <a:endParaRPr sz="17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0" u="sng">
                <a:solidFill>
                  <a:schemeClr val="hlink"/>
                </a:solidFill>
                <a:latin typeface="Raleway Thin"/>
                <a:ea typeface="Raleway Thin"/>
                <a:cs typeface="Raleway Thin"/>
                <a:sym typeface="Raleway Thin"/>
                <a:hlinkClick r:id="rId1"/>
              </a:rPr>
              <a:t>https://www.w3schools.com/sql/default.asp</a:t>
            </a:r>
            <a:endParaRPr sz="13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Raleway Thin"/>
              <a:buChar char="●"/>
            </a:pP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We have used examples from our </a:t>
            </a: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database</a:t>
            </a: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you can access the ER Diagram from here.</a:t>
            </a:r>
            <a:endParaRPr sz="17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0" u="sng">
                <a:solidFill>
                  <a:schemeClr val="hlink"/>
                </a:solidFill>
                <a:latin typeface="Raleway Thin"/>
                <a:ea typeface="Raleway Thin"/>
                <a:cs typeface="Raleway Thin"/>
                <a:sym typeface="Raleway Thin"/>
                <a:hlinkClick r:id="rId2"/>
              </a:rPr>
              <a:t>https://drive.google.com/file/d/1F1dgZaVtlc213pVZCoN6LfHZBEtxpNDy/view?usp=sharing</a:t>
            </a:r>
            <a:endParaRPr sz="13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endParaRPr sz="13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SQL stands for </a:t>
            </a:r>
            <a:r>
              <a:rPr lang="en-GB" sz="22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Structured Query Language.</a:t>
            </a:r>
            <a:endParaRPr sz="2200" b="0">
              <a:solidFill>
                <a:schemeClr val="accent5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Raleway Thin"/>
              <a:buChar char="●"/>
            </a:pP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This language is used for creation and modification of relational database management system.</a:t>
            </a:r>
            <a:endParaRPr sz="17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Raleway Thin"/>
              <a:buChar char="●"/>
            </a:pP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It is declarative language. That means we just have to declare what task to perform. System will automatically decide how it will be performed.</a:t>
            </a:r>
            <a:endParaRPr sz="17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Raleway Thin"/>
              <a:buChar char="●"/>
            </a:pP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Some Systems that use SQL for RDBMS are: Oracle, Microsoft SQL Server, Access, Ingres, MySQL, etc.</a:t>
            </a:r>
            <a:endParaRPr sz="17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Raleway Thin"/>
              <a:buChar char="●"/>
            </a:pP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We will take a look at some SQL commands.</a:t>
            </a:r>
            <a:endParaRPr sz="17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Raleway Thin"/>
              <a:buChar char="●"/>
            </a:pP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They are divided in categories that are: </a:t>
            </a:r>
            <a:r>
              <a:rPr lang="en-GB" sz="17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DDL, DML, DCL ,TCL and Constraints.</a:t>
            </a:r>
            <a:endParaRPr sz="1700" b="0">
              <a:solidFill>
                <a:schemeClr val="accent5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256200" y="250825"/>
            <a:ext cx="8631600" cy="84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What is SQL?</a:t>
            </a:r>
            <a:endParaRPr lang="en-GB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Create 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Create command </a:t>
            </a:r>
            <a:r>
              <a:rPr lang="en-GB" sz="22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creates Tables</a:t>
            </a:r>
            <a:r>
              <a:rPr lang="en-GB" sz="2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in Database.</a:t>
            </a:r>
            <a:endParaRPr sz="22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</a:rPr>
              <a:t>Syntax: </a:t>
            </a:r>
            <a:endParaRPr sz="220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3F3F3"/>
                </a:solidFill>
              </a:rPr>
              <a:t>CREATE TABLE </a:t>
            </a:r>
            <a:r>
              <a:rPr lang="en-GB" sz="2200" i="1" u="sng">
                <a:solidFill>
                  <a:srgbClr val="F3F3F3"/>
                </a:solidFill>
              </a:rPr>
              <a:t>TableName</a:t>
            </a:r>
            <a:r>
              <a:rPr lang="en-GB" sz="2200">
                <a:solidFill>
                  <a:srgbClr val="F3F3F3"/>
                </a:solidFill>
              </a:rPr>
              <a:t> {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3F3F3"/>
                </a:solidFill>
              </a:rPr>
              <a:t>	</a:t>
            </a:r>
            <a:r>
              <a:rPr lang="en-GB" sz="2200" b="0" i="1">
                <a:solidFill>
                  <a:srgbClr val="F3F3F3"/>
                </a:solidFill>
              </a:rPr>
              <a:t>...Functions and commands...</a:t>
            </a:r>
            <a:endParaRPr sz="2200" b="0" i="1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3F3F3"/>
                </a:solidFill>
              </a:rPr>
              <a:t>};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Create 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45000" y="1044725"/>
            <a:ext cx="8454000" cy="37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5"/>
                </a:solidFill>
              </a:rPr>
              <a:t>E</a:t>
            </a:r>
            <a:r>
              <a:rPr lang="en-GB" sz="1500">
                <a:solidFill>
                  <a:schemeClr val="accent5"/>
                </a:solidFill>
              </a:rPr>
              <a:t>G</a:t>
            </a:r>
            <a:r>
              <a:rPr lang="en-GB" sz="1500">
                <a:solidFill>
                  <a:schemeClr val="accent5"/>
                </a:solidFill>
              </a:rPr>
              <a:t>: </a:t>
            </a:r>
            <a:endParaRPr sz="1500">
              <a:solidFill>
                <a:schemeClr val="accent5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AutoNum type="arabicPeriod"/>
            </a:pPr>
            <a:r>
              <a:rPr lang="en-GB" sz="1500" b="0">
                <a:solidFill>
                  <a:srgbClr val="F3F3F3"/>
                </a:solidFill>
              </a:rPr>
              <a:t>CREATE TABLE Genre { </a:t>
            </a:r>
            <a:endParaRPr sz="1500" b="0">
              <a:solidFill>
                <a:srgbClr val="F3F3F3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0">
                <a:solidFill>
                  <a:srgbClr val="F3F3F3"/>
                </a:solidFill>
              </a:rPr>
              <a:t>Genre_ID varchar2 (8) ,</a:t>
            </a:r>
            <a:endParaRPr sz="1500" b="0">
              <a:solidFill>
                <a:srgbClr val="F3F3F3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0">
                <a:solidFill>
                  <a:srgbClr val="F3F3F3"/>
                </a:solidFill>
              </a:rPr>
              <a:t>Name varchar2 (20),</a:t>
            </a:r>
            <a:endParaRPr sz="1500" b="0">
              <a:solidFill>
                <a:srgbClr val="F3F3F3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0">
                <a:solidFill>
                  <a:srgbClr val="F3F3F3"/>
                </a:solidFill>
              </a:rPr>
              <a:t>Description varchar2(16383)</a:t>
            </a:r>
            <a:endParaRPr sz="1500" b="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0">
                <a:solidFill>
                  <a:srgbClr val="F3F3F3"/>
                </a:solidFill>
              </a:rPr>
              <a:t>};</a:t>
            </a:r>
            <a:endParaRPr sz="1500" b="0">
              <a:solidFill>
                <a:srgbClr val="F3F3F3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AutoNum type="arabicPeriod"/>
            </a:pPr>
            <a:r>
              <a:rPr lang="en-GB" sz="1500" b="0">
                <a:solidFill>
                  <a:srgbClr val="F3F3F3"/>
                </a:solidFill>
              </a:rPr>
              <a:t>CREATE TABLE Director_Table {</a:t>
            </a:r>
            <a:endParaRPr sz="15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0">
                <a:solidFill>
                  <a:srgbClr val="F3F3F3"/>
                </a:solidFill>
              </a:rPr>
              <a:t>		Director_ID varchar(8),</a:t>
            </a:r>
            <a:endParaRPr sz="15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0">
                <a:solidFill>
                  <a:srgbClr val="F3F3F3"/>
                </a:solidFill>
              </a:rPr>
              <a:t>		Name varchar(20),</a:t>
            </a:r>
            <a:endParaRPr sz="15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0">
                <a:solidFill>
                  <a:srgbClr val="F3F3F3"/>
                </a:solidFill>
              </a:rPr>
              <a:t>		Award_ID varchar(8)</a:t>
            </a:r>
            <a:endParaRPr sz="1500" b="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0">
                <a:solidFill>
                  <a:srgbClr val="F3F3F3"/>
                </a:solidFill>
              </a:rPr>
              <a:t>};</a:t>
            </a:r>
            <a:endParaRPr sz="1500" b="0">
              <a:solidFill>
                <a:srgbClr val="F3F3F3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Lato" panose="020F0502020204030203"/>
              <a:buAutoNum type="arabicPeriod"/>
            </a:pPr>
            <a:r>
              <a:rPr lang="en-GB" sz="15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CREATE TABLE  Language {</a:t>
            </a:r>
            <a:endParaRPr sz="15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	Language varchar(8)</a:t>
            </a:r>
            <a:endParaRPr sz="15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};</a:t>
            </a:r>
            <a:endParaRPr sz="15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Create 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345000" y="1161625"/>
            <a:ext cx="8454000" cy="37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5"/>
                </a:solidFill>
              </a:rPr>
              <a:t>EG: </a:t>
            </a:r>
            <a:endParaRPr sz="160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4.	CREATE TABLE  Language {</a:t>
            </a:r>
            <a:endParaRPr sz="16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6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	Language varchar(8)</a:t>
            </a:r>
            <a:endParaRPr sz="16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};</a:t>
            </a:r>
            <a:endParaRPr sz="16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5.	CREATE TABLE Singer {</a:t>
            </a:r>
            <a:endParaRPr sz="16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		Singer_ID varchar(8),</a:t>
            </a:r>
            <a:endParaRPr sz="16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		Name varchar(20),</a:t>
            </a:r>
            <a:endParaRPr sz="16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		Category varchar(8)</a:t>
            </a:r>
            <a:endParaRPr sz="16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};</a:t>
            </a:r>
            <a:endParaRPr sz="16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16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Alter 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3F3F3"/>
                </a:solidFill>
              </a:rPr>
              <a:t>Alter function </a:t>
            </a:r>
            <a:r>
              <a:rPr lang="en-GB" sz="2200">
                <a:solidFill>
                  <a:schemeClr val="accent5"/>
                </a:solidFill>
              </a:rPr>
              <a:t>formats schemas</a:t>
            </a:r>
            <a:r>
              <a:rPr lang="en-GB" sz="2200">
                <a:solidFill>
                  <a:srgbClr val="F3F3F3"/>
                </a:solidFill>
              </a:rPr>
              <a:t> of table.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</a:rPr>
              <a:t>Syntax</a:t>
            </a:r>
            <a:r>
              <a:rPr lang="en-GB" sz="2200">
                <a:solidFill>
                  <a:schemeClr val="accent5"/>
                </a:solidFill>
              </a:rPr>
              <a:t>:</a:t>
            </a:r>
            <a:endParaRPr sz="220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</a:rPr>
              <a:t>ALTER TABLE </a:t>
            </a:r>
            <a:r>
              <a:rPr lang="en-GB" sz="1200" i="1" u="sng">
                <a:solidFill>
                  <a:srgbClr val="F3F3F3"/>
                </a:solidFill>
              </a:rPr>
              <a:t>TableName </a:t>
            </a:r>
            <a:r>
              <a:rPr lang="en-GB" sz="1200">
                <a:solidFill>
                  <a:srgbClr val="F3F3F3"/>
                </a:solidFill>
              </a:rPr>
              <a:t>{</a:t>
            </a:r>
            <a:endParaRPr sz="1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</a:rPr>
              <a:t>	ADD </a:t>
            </a:r>
            <a:r>
              <a:rPr lang="en-GB" sz="1200" b="0" i="1">
                <a:solidFill>
                  <a:srgbClr val="F3F3F3"/>
                </a:solidFill>
              </a:rPr>
              <a:t>ColumnName</a:t>
            </a:r>
            <a:r>
              <a:rPr lang="en-GB" sz="1200" b="0">
                <a:solidFill>
                  <a:srgbClr val="F3F3F3"/>
                </a:solidFill>
              </a:rPr>
              <a:t> </a:t>
            </a:r>
            <a:r>
              <a:rPr lang="en-GB" sz="1200" b="0" i="1">
                <a:solidFill>
                  <a:srgbClr val="F3F3F3"/>
                </a:solidFill>
              </a:rPr>
              <a:t>DataType</a:t>
            </a:r>
            <a:r>
              <a:rPr lang="en-GB" sz="1200" b="0">
                <a:solidFill>
                  <a:srgbClr val="F3F3F3"/>
                </a:solidFill>
              </a:rPr>
              <a:t>(</a:t>
            </a:r>
            <a:r>
              <a:rPr lang="en-GB" sz="1200" b="0" i="1">
                <a:solidFill>
                  <a:srgbClr val="F3F3F3"/>
                </a:solidFill>
              </a:rPr>
              <a:t>Size</a:t>
            </a:r>
            <a:r>
              <a:rPr lang="en-GB" sz="1200" b="0">
                <a:solidFill>
                  <a:srgbClr val="F3F3F3"/>
                </a:solidFill>
              </a:rPr>
              <a:t>),</a:t>
            </a:r>
            <a:endParaRPr sz="12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</a:rPr>
              <a:t>	REMOVE </a:t>
            </a:r>
            <a:r>
              <a:rPr lang="en-GB" sz="1200" b="0" i="1">
                <a:solidFill>
                  <a:srgbClr val="F3F3F3"/>
                </a:solidFill>
              </a:rPr>
              <a:t>ColumnName,</a:t>
            </a:r>
            <a:endParaRPr sz="1200" b="0" i="1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</a:rPr>
              <a:t>	RENAME TO </a:t>
            </a:r>
            <a:r>
              <a:rPr lang="en-GB" sz="1200" b="0" i="1">
                <a:solidFill>
                  <a:srgbClr val="F3F3F3"/>
                </a:solidFill>
              </a:rPr>
              <a:t>NewTableName</a:t>
            </a:r>
            <a:r>
              <a:rPr lang="en-GB" sz="1200" b="0">
                <a:solidFill>
                  <a:srgbClr val="F3F3F3"/>
                </a:solidFill>
              </a:rPr>
              <a:t>,</a:t>
            </a:r>
            <a:endParaRPr sz="12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</a:rPr>
              <a:t>	MODIFY </a:t>
            </a:r>
            <a:r>
              <a:rPr lang="en-GB" sz="1200" b="0" i="1">
                <a:solidFill>
                  <a:srgbClr val="F3F3F3"/>
                </a:solidFill>
              </a:rPr>
              <a:t>ColumnName</a:t>
            </a:r>
            <a:r>
              <a:rPr lang="en-GB" sz="1200" b="0">
                <a:solidFill>
                  <a:srgbClr val="F3F3F3"/>
                </a:solidFill>
              </a:rPr>
              <a:t> </a:t>
            </a:r>
            <a:r>
              <a:rPr lang="en-GB" sz="1200" b="0" i="1">
                <a:solidFill>
                  <a:srgbClr val="F3F3F3"/>
                </a:solidFill>
              </a:rPr>
              <a:t>NewDataType</a:t>
            </a:r>
            <a:r>
              <a:rPr lang="en-GB" sz="1200" b="0">
                <a:solidFill>
                  <a:srgbClr val="F3F3F3"/>
                </a:solidFill>
              </a:rPr>
              <a:t>(</a:t>
            </a:r>
            <a:r>
              <a:rPr lang="en-GB" sz="1200" b="0" i="1">
                <a:solidFill>
                  <a:srgbClr val="F3F3F3"/>
                </a:solidFill>
              </a:rPr>
              <a:t>NewSize</a:t>
            </a:r>
            <a:r>
              <a:rPr lang="en-GB" sz="1200" b="0">
                <a:solidFill>
                  <a:srgbClr val="F3F3F3"/>
                </a:solidFill>
              </a:rPr>
              <a:t>),</a:t>
            </a:r>
            <a:endParaRPr sz="12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</a:rPr>
              <a:t>};</a:t>
            </a:r>
            <a:endParaRPr sz="1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</a:rPr>
              <a:t>DROP TABLE</a:t>
            </a:r>
            <a:r>
              <a:rPr lang="en-GB" sz="1200" b="0">
                <a:solidFill>
                  <a:srgbClr val="F3F3F3"/>
                </a:solidFill>
              </a:rPr>
              <a:t> </a:t>
            </a:r>
            <a:r>
              <a:rPr lang="en-GB" sz="1200" i="1" u="sng">
                <a:solidFill>
                  <a:srgbClr val="F3F3F3"/>
                </a:solidFill>
              </a:rPr>
              <a:t>TableName</a:t>
            </a:r>
            <a:r>
              <a:rPr lang="en-GB" sz="1200">
                <a:solidFill>
                  <a:srgbClr val="F3F3F3"/>
                </a:solidFill>
              </a:rPr>
              <a:t>; **</a:t>
            </a:r>
            <a:endParaRPr sz="1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F3F3F3"/>
                </a:solidFill>
              </a:rPr>
              <a:t>TRUNCATE TABLE</a:t>
            </a:r>
            <a:r>
              <a:rPr lang="en-GB" sz="1200" b="0">
                <a:solidFill>
                  <a:srgbClr val="F3F3F3"/>
                </a:solidFill>
              </a:rPr>
              <a:t> </a:t>
            </a:r>
            <a:r>
              <a:rPr lang="en-GB" sz="1200" i="1" u="sng">
                <a:solidFill>
                  <a:srgbClr val="F3F3F3"/>
                </a:solidFill>
              </a:rPr>
              <a:t>TableName</a:t>
            </a:r>
            <a:r>
              <a:rPr lang="en-GB" sz="1200">
                <a:solidFill>
                  <a:srgbClr val="F3F3F3"/>
                </a:solidFill>
              </a:rPr>
              <a:t>; ***</a:t>
            </a:r>
            <a:endParaRPr sz="1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Alter</a:t>
            </a:r>
            <a:r>
              <a:rPr lang="en-GB">
                <a:solidFill>
                  <a:schemeClr val="accent5"/>
                </a:solidFill>
              </a:rPr>
              <a:t> 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345000" y="1044725"/>
            <a:ext cx="8454000" cy="37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5"/>
                </a:solidFill>
              </a:rPr>
              <a:t>EG: </a:t>
            </a:r>
            <a:endParaRPr sz="1500" b="0">
              <a:solidFill>
                <a:schemeClr val="accent5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AutoNum type="arabicPeriod"/>
            </a:pPr>
            <a:r>
              <a:rPr lang="en-GB" sz="1200" b="0">
                <a:solidFill>
                  <a:srgbClr val="F3F3F3"/>
                </a:solidFill>
              </a:rPr>
              <a:t>ALTER TABLE </a:t>
            </a:r>
            <a:r>
              <a:rPr lang="en-GB" sz="1200" b="0" i="1">
                <a:solidFill>
                  <a:srgbClr val="F3F3F3"/>
                </a:solidFill>
              </a:rPr>
              <a:t>Award</a:t>
            </a:r>
            <a:r>
              <a:rPr lang="en-GB" sz="1200" b="0" i="1" u="sng">
                <a:solidFill>
                  <a:srgbClr val="F3F3F3"/>
                </a:solidFill>
              </a:rPr>
              <a:t> </a:t>
            </a:r>
            <a:r>
              <a:rPr lang="en-GB" sz="1200" b="0">
                <a:solidFill>
                  <a:srgbClr val="F3F3F3"/>
                </a:solidFill>
              </a:rPr>
              <a:t>{</a:t>
            </a:r>
            <a:endParaRPr sz="1200" b="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</a:rPr>
              <a:t>	ADD </a:t>
            </a:r>
            <a:r>
              <a:rPr lang="en-GB" sz="1200" b="0" i="1">
                <a:solidFill>
                  <a:srgbClr val="F3F3F3"/>
                </a:solidFill>
              </a:rPr>
              <a:t>Win_Prev_Year</a:t>
            </a:r>
            <a:r>
              <a:rPr lang="en-GB" sz="1200" b="0">
                <a:solidFill>
                  <a:srgbClr val="F3F3F3"/>
                </a:solidFill>
              </a:rPr>
              <a:t> varchar(20),</a:t>
            </a:r>
            <a:endParaRPr sz="1200" b="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</a:rPr>
              <a:t>	REMOVE </a:t>
            </a:r>
            <a:r>
              <a:rPr lang="en-GB" sz="1200" b="0" i="1">
                <a:solidFill>
                  <a:srgbClr val="F3F3F3"/>
                </a:solidFill>
              </a:rPr>
              <a:t>Name,</a:t>
            </a:r>
            <a:endParaRPr sz="1200" b="0" i="1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</a:rPr>
              <a:t>	RENAME TO </a:t>
            </a:r>
            <a:r>
              <a:rPr lang="en-GB" sz="1200" b="0" i="1">
                <a:solidFill>
                  <a:srgbClr val="F3F3F3"/>
                </a:solidFill>
              </a:rPr>
              <a:t>Prev_Awards</a:t>
            </a:r>
            <a:r>
              <a:rPr lang="en-GB" sz="1200" b="0">
                <a:solidFill>
                  <a:srgbClr val="F3F3F3"/>
                </a:solidFill>
              </a:rPr>
              <a:t>,</a:t>
            </a:r>
            <a:endParaRPr sz="1200" b="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</a:rPr>
              <a:t>	MODIFY </a:t>
            </a:r>
            <a:r>
              <a:rPr lang="en-GB" sz="1200" b="0" i="1">
                <a:solidFill>
                  <a:srgbClr val="F3F3F3"/>
                </a:solidFill>
              </a:rPr>
              <a:t>Category</a:t>
            </a:r>
            <a:r>
              <a:rPr lang="en-GB" sz="1200" b="0">
                <a:solidFill>
                  <a:srgbClr val="F3F3F3"/>
                </a:solidFill>
              </a:rPr>
              <a:t> varchar2</a:t>
            </a:r>
            <a:r>
              <a:rPr lang="en-GB" sz="1200" b="0" i="1">
                <a:solidFill>
                  <a:srgbClr val="F3F3F3"/>
                </a:solidFill>
              </a:rPr>
              <a:t> </a:t>
            </a:r>
            <a:r>
              <a:rPr lang="en-GB" sz="1200" b="0">
                <a:solidFill>
                  <a:srgbClr val="F3F3F3"/>
                </a:solidFill>
              </a:rPr>
              <a:t>(50)</a:t>
            </a:r>
            <a:endParaRPr sz="1200" b="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</a:rPr>
              <a:t>};</a:t>
            </a:r>
            <a:endParaRPr sz="1200" b="0">
              <a:solidFill>
                <a:srgbClr val="F3F3F3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AutoNum type="arabicPeriod"/>
            </a:pPr>
            <a:r>
              <a:rPr lang="en-GB" sz="1200" b="0">
                <a:solidFill>
                  <a:srgbClr val="F3F3F3"/>
                </a:solidFill>
              </a:rPr>
              <a:t>ALTER TABLE </a:t>
            </a:r>
            <a:r>
              <a:rPr lang="en-GB" sz="1200" b="0" i="1">
                <a:solidFill>
                  <a:srgbClr val="F3F3F3"/>
                </a:solidFill>
              </a:rPr>
              <a:t>Studio_Detail</a:t>
            </a:r>
            <a:r>
              <a:rPr lang="en-GB" sz="1200" b="0" i="1" u="sng">
                <a:solidFill>
                  <a:srgbClr val="F3F3F3"/>
                </a:solidFill>
              </a:rPr>
              <a:t> </a:t>
            </a:r>
            <a:r>
              <a:rPr lang="en-GB" sz="1200" b="0">
                <a:solidFill>
                  <a:srgbClr val="F3F3F3"/>
                </a:solidFill>
              </a:rPr>
              <a:t>{</a:t>
            </a:r>
            <a:endParaRPr sz="1200" b="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</a:rPr>
              <a:t>	ADD </a:t>
            </a:r>
            <a:r>
              <a:rPr lang="en-GB" sz="1200" b="0" i="1">
                <a:solidFill>
                  <a:srgbClr val="F3F3F3"/>
                </a:solidFill>
              </a:rPr>
              <a:t>PrevClients</a:t>
            </a:r>
            <a:r>
              <a:rPr lang="en-GB" sz="1200" b="0">
                <a:solidFill>
                  <a:srgbClr val="F3F3F3"/>
                </a:solidFill>
              </a:rPr>
              <a:t> varchar(20),</a:t>
            </a:r>
            <a:endParaRPr sz="1200" b="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</a:rPr>
              <a:t>	REMOVE </a:t>
            </a:r>
            <a:r>
              <a:rPr lang="en-GB" sz="1200" b="0" i="1">
                <a:solidFill>
                  <a:srgbClr val="F3F3F3"/>
                </a:solidFill>
              </a:rPr>
              <a:t>Owner_Name,</a:t>
            </a:r>
            <a:endParaRPr sz="1200" b="0" i="1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</a:rPr>
              <a:t>	RENAME TO </a:t>
            </a:r>
            <a:r>
              <a:rPr lang="en-GB" sz="1200" b="0" i="1">
                <a:solidFill>
                  <a:srgbClr val="F3F3F3"/>
                </a:solidFill>
              </a:rPr>
              <a:t>Studio_Detail</a:t>
            </a:r>
            <a:r>
              <a:rPr lang="en-GB" sz="1200" b="0">
                <a:solidFill>
                  <a:srgbClr val="F3F3F3"/>
                </a:solidFill>
              </a:rPr>
              <a:t>,</a:t>
            </a:r>
            <a:endParaRPr sz="1200" b="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</a:rPr>
              <a:t>	MODIFY </a:t>
            </a:r>
            <a:r>
              <a:rPr lang="en-GB" sz="1200" b="0" i="1">
                <a:solidFill>
                  <a:srgbClr val="F3F3F3"/>
                </a:solidFill>
              </a:rPr>
              <a:t>Studio_ID</a:t>
            </a:r>
            <a:r>
              <a:rPr lang="en-GB" sz="1200" b="0">
                <a:solidFill>
                  <a:srgbClr val="F3F3F3"/>
                </a:solidFill>
              </a:rPr>
              <a:t> varchar2</a:t>
            </a:r>
            <a:r>
              <a:rPr lang="en-GB" sz="1200" b="0" i="1">
                <a:solidFill>
                  <a:srgbClr val="F3F3F3"/>
                </a:solidFill>
              </a:rPr>
              <a:t> </a:t>
            </a:r>
            <a:r>
              <a:rPr lang="en-GB" sz="1200" b="0">
                <a:solidFill>
                  <a:srgbClr val="F3F3F3"/>
                </a:solidFill>
              </a:rPr>
              <a:t>(20)</a:t>
            </a:r>
            <a:endParaRPr sz="1200" b="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>
                <a:solidFill>
                  <a:srgbClr val="F3F3F3"/>
                </a:solidFill>
              </a:rPr>
              <a:t>};</a:t>
            </a:r>
            <a:endParaRPr sz="1200" b="0">
              <a:solidFill>
                <a:srgbClr val="F3F3F3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AutoNum type="arabicPeriod"/>
            </a:pPr>
            <a:r>
              <a:rPr lang="en-GB" sz="1200" b="0">
                <a:solidFill>
                  <a:srgbClr val="F3F3F3"/>
                </a:solidFill>
              </a:rPr>
              <a:t>DROP TABLE </a:t>
            </a:r>
            <a:r>
              <a:rPr lang="en-GB" sz="1200" b="0" i="1">
                <a:solidFill>
                  <a:srgbClr val="F3F3F3"/>
                </a:solidFill>
              </a:rPr>
              <a:t>Singer;</a:t>
            </a:r>
            <a:endParaRPr sz="1200" b="0" i="1">
              <a:solidFill>
                <a:srgbClr val="F3F3F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AutoNum type="arabicPeriod"/>
            </a:pPr>
            <a:r>
              <a:rPr lang="en-GB" sz="1200" b="0">
                <a:solidFill>
                  <a:srgbClr val="F3F3F3"/>
                </a:solidFill>
              </a:rPr>
              <a:t>TRUNCATE TABLE </a:t>
            </a:r>
            <a:r>
              <a:rPr lang="en-GB" sz="1200" b="0" i="1">
                <a:solidFill>
                  <a:srgbClr val="F3F3F3"/>
                </a:solidFill>
              </a:rPr>
              <a:t>Actor Detail;</a:t>
            </a:r>
            <a:endParaRPr sz="1200" b="0">
              <a:solidFill>
                <a:srgbClr val="F3F3F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AutoNum type="arabicPeriod"/>
            </a:pPr>
            <a:r>
              <a:rPr lang="en-GB" sz="1200" b="0">
                <a:solidFill>
                  <a:srgbClr val="F3F3F3"/>
                </a:solidFill>
              </a:rPr>
              <a:t>DROP TABLE Studio_Detail;</a:t>
            </a:r>
            <a:endParaRPr sz="1200" b="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8423</Words>
  <Application>WPS Presentation</Application>
  <PresentationFormat/>
  <Paragraphs>496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SimSun</vt:lpstr>
      <vt:lpstr>Wingdings</vt:lpstr>
      <vt:lpstr>Arial</vt:lpstr>
      <vt:lpstr>Raleway</vt:lpstr>
      <vt:lpstr>Lato</vt:lpstr>
      <vt:lpstr>Raleway Thin</vt:lpstr>
      <vt:lpstr>Microsoft YaHei</vt:lpstr>
      <vt:lpstr>Arial Unicode MS</vt:lpstr>
      <vt:lpstr>Swiss</vt:lpstr>
      <vt:lpstr>SQL</vt:lpstr>
      <vt:lpstr>What is SQL?</vt:lpstr>
      <vt:lpstr> </vt:lpstr>
      <vt:lpstr>What is SQL?</vt:lpstr>
      <vt:lpstr>};</vt:lpstr>
      <vt:lpstr>};</vt:lpstr>
      <vt:lpstr>};</vt:lpstr>
      <vt:lpstr>TRUNCATE TABLE TableName; ***</vt:lpstr>
      <vt:lpstr>DROP TABLE Studio_Detail;</vt:lpstr>
      <vt:lpstr>DML has functions like Select, Insert, Update, Delete, etc. that are used for editing the data in the table’s tuples.</vt:lpstr>
      <vt:lpstr> 		FROM TableName2 WHERE Condition;</vt:lpstr>
      <vt:lpstr>VALUES (“H03RO3“, “Uncharted 4“, “Games“, 2999);</vt:lpstr>
      <vt:lpstr>VALUES (“R3SP2WN“, “Respawn Entertainment“, 2008);</vt:lpstr>
      <vt:lpstr>WHERE Condition;</vt:lpstr>
      <vt:lpstr>WHERE Developer_ID = “R10T”;</vt:lpstr>
      <vt:lpstr>WHERE Genre_ID = “H03R0R;</vt:lpstr>
      <vt:lpstr>DELETE FROM TableName;</vt:lpstr>
      <vt:lpstr>DELETE FROM Developer_Info;</vt:lpstr>
      <vt:lpstr>It has two functions. Grant and Revoke. Grant sets permissions to true for the user while Revoke sets permissions to False for the user.</vt:lpstr>
      <vt:lpstr>ON ObjectName FROM {UserName | PUBLIC | RoleName};</vt:lpstr>
      <vt:lpstr>TCL has functions like Commit, Roll Back, Save Point, etc. </vt:lpstr>
      <vt:lpstr>Commands Primary key and Foreign key, Check, Unique, Default, Not Null, etc. comes under this classification.</vt:lpstr>
      <vt:lpstr>DROP INDEX ConstraintName;</vt:lpstr>
      <vt:lpstr>DROP INDEX Award_ID;</vt:lpstr>
      <vt:lpstr>ADD CONSTRAINT ConstraintName PRIMARY KEY ( ColumnName );</vt:lpstr>
      <vt:lpstr>)</vt:lpstr>
      <vt:lpstr>ALTER ColumnName SET DEFAULT ( Statement );</vt:lpstr>
      <vt:lpstr>ALTER Language SET DEFAULT “Unknown”;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SQL</dc:title>
  <dc:creator/>
  <cp:lastModifiedBy>Asus</cp:lastModifiedBy>
  <cp:revision>1</cp:revision>
  <dcterms:created xsi:type="dcterms:W3CDTF">2021-09-07T18:52:33Z</dcterms:created>
  <dcterms:modified xsi:type="dcterms:W3CDTF">2021-09-07T18:52:34Z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4B6E7944C09840399B8B18E893688D62</vt:lpwstr>
  </property>
  <property fmtid="{D5CDD505-2E9C-101B-9397-08002B2CF9AE}" pid="3" name="KSOProductBuildVer">
    <vt:lpwstr>1033-11.2.0.10258</vt:lpwstr>
  </property>
</Properties>
</file>