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6858000" cy="9144000"/>
  <p:embeddedFontLst>
    <p:embeddedFont>
      <p:font typeface="Raleway"/>
      <p:regular r:id="rId20"/>
    </p:embeddedFont>
    <p:embeddedFont>
      <p:font typeface="Lato" panose="020F0502020204030203"/>
      <p:regular r:id="rId21"/>
    </p:embeddedFont>
    <p:embeddedFont>
      <p:font typeface="Raleway Thin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1386503a6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1386503a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f4c3e42c9_0_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f4c3e42c9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DDL uses the functions like create and altar  to construct a structure of the table alter for the user's commands like drop truncate rename add remove modify,etc</a:t>
            </a:r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f4c3e42c9_0_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f4c3e42c9_0_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DDL uses the functions like create and altar  to construct a structure of the table alter for the user's commands like drop truncate rename add remove modify,etc</a:t>
            </a:r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f4c3e42c9_0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f4c3e42c9_0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DDL uses the functions like create and altar  to construct a structure of the table alter for the user's commands like drop truncate rename add remove modify,etc</a:t>
            </a:r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f4c3e42c9_0_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f4c3e42c9_0_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f4c3e42c9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f4c3e42c9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DDL uses the functions like create and altar  to construct a structure of the table alter for the user's commands like drop truncate rename add remove modify,etc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f4c3e42c9_1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f4c3e42c9_1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DDL uses the functions like create and altar  to construct a structure of the table alter for the user's commands like drop truncate rename add remove modify,etc</a:t>
            </a: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f4c3e42c9_1_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f4c3e42c9_1_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DDL uses the functions like create and altar  to construct a structure of the table alter for the user's commands like drop truncate rename add remove modify,etc</a:t>
            </a:r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f4c3e42c9_1_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f4c3e42c9_1_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DDL uses the functions like create and altar  to construct a structure of the table alter for the user's commands like drop truncate rename add remove modify,etc</a:t>
            </a:r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f4c3e42c9_1_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f4c3e42c9_1_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DDL uses the functions like create and altar  to construct a structure of the table alter for the user's commands like drop truncate rename add remove modify,etc</a:t>
            </a:r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f4c3e42c9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f4c3e42c9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DDL uses the functions like create and altar  to construct a structure of the table alter for the user's commands like drop truncate rename add remove modify,etc</a:t>
            </a:r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f4c3e42c9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f4c3e42c9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DDL uses the functions like create and altar  to construct a structure of the table alter for the user's commands like drop truncate rename add remove modify,etc</a:t>
            </a:r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f4c3e42c9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f4c3e42c9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DDL uses the functions like create and altar  to construct a structure of the table alter for the user's commands like drop truncate rename add remove modify,etc</a:t>
            </a: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/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F0502020204030203"/>
              <a:buNone/>
              <a:defRPr sz="9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/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 panose="020F0502020204030203"/>
              <a:buChar char="●"/>
              <a:defRPr sz="18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●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F0502020204030203"/>
              <a:buChar char="○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 panose="020F0502020204030203"/>
              <a:buChar char="■"/>
              <a:defRPr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22410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Aggregate Fucntion</a:t>
            </a:r>
            <a:endParaRPr lang="en-GB"/>
          </a:p>
        </p:txBody>
      </p:sp>
      <p:sp>
        <p:nvSpPr>
          <p:cNvPr id="73" name="Google Shape;73;p13"/>
          <p:cNvSpPr txBox="1"/>
          <p:nvPr>
            <p:ph type="subTitle" idx="1"/>
          </p:nvPr>
        </p:nvSpPr>
        <p:spPr>
          <a:xfrm>
            <a:off x="2390274" y="3605675"/>
            <a:ext cx="5917200" cy="87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b="1"/>
              <a:t>Nisarg Koradia :			19BCP088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700"/>
              <a:t>Kumar Shashank:			19BCP120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700"/>
              <a:t>Aditya Kishtawal:			19BCP147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700"/>
              <a:t>Parth Raval:			19BCP090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Pathik Viramgama:			19BCP093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MAX</a:t>
            </a:r>
            <a:r>
              <a:rPr lang="en-GB">
                <a:solidFill>
                  <a:schemeClr val="accent5"/>
                </a:solidFill>
              </a:rPr>
              <a:t> Function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E.g.</a:t>
            </a:r>
            <a:endParaRPr sz="2200" b="0">
              <a:solidFill>
                <a:schemeClr val="accent5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Raleway Thin"/>
              <a:buAutoNum type="arabicPeriod"/>
            </a:pPr>
            <a:r>
              <a:rPr lang="en-GB" sz="20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SELECT MAX(Price) FROM Inventory;</a:t>
            </a: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Raleway Thin"/>
              <a:buAutoNum type="arabicPeriod"/>
            </a:pPr>
            <a:r>
              <a:rPr lang="en-GB" sz="20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SELECT MAX(Credit_Score) FROM Credit_System;</a:t>
            </a: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Raleway Thin"/>
              <a:buAutoNum type="arabicPeriod"/>
            </a:pPr>
            <a:r>
              <a:rPr lang="en-GB" sz="20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SELECT MAX(Select COUNT(Award_ID) FROM Movie_Detail;) FROM Movie_Detail;</a:t>
            </a: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Raleway Thin"/>
              <a:buAutoNum type="arabicPeriod"/>
            </a:pPr>
            <a:r>
              <a:rPr lang="en-GB" sz="20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SELECT MAX(Select COUNT(Award_ID) FROM Game_Detail;) FROM Game_Detail;</a:t>
            </a: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Raleway Thin"/>
              <a:buAutoNum type="arabicPeriod"/>
            </a:pPr>
            <a:r>
              <a:rPr lang="en-GB" sz="20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SELECT MAX(Established_Year) FROM Developer_Info;</a:t>
            </a: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Minimum (MIN)</a:t>
            </a:r>
            <a:r>
              <a:rPr lang="en-GB">
                <a:solidFill>
                  <a:schemeClr val="accent5"/>
                </a:solidFill>
              </a:rPr>
              <a:t> Function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345000" y="11616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Char char="●"/>
            </a:pPr>
            <a:r>
              <a:rPr lang="en-GB" sz="18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The MIN function is used to find the minimum value of a certain column. The function determines the smallest value of all selected values of a column.</a:t>
            </a:r>
            <a:endParaRPr sz="18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</a:rPr>
              <a:t>Syntax</a:t>
            </a:r>
            <a:r>
              <a:rPr lang="en-GB" sz="1800">
                <a:solidFill>
                  <a:schemeClr val="accent5"/>
                </a:solidFill>
              </a:rPr>
              <a:t>: </a:t>
            </a:r>
            <a:endParaRPr sz="1800">
              <a:solidFill>
                <a:schemeClr val="accent5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3F3F3"/>
                </a:solidFill>
              </a:rPr>
              <a:t>MIN()  </a:t>
            </a:r>
            <a:endParaRPr sz="180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3F3F3"/>
                </a:solidFill>
              </a:rPr>
              <a:t>or  </a:t>
            </a:r>
            <a:endParaRPr sz="180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3F3F3"/>
                </a:solidFill>
              </a:rPr>
              <a:t>MIN( [ALL|DISTINCT] expression )  </a:t>
            </a:r>
            <a:endParaRPr sz="18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MIN</a:t>
            </a:r>
            <a:r>
              <a:rPr lang="en-GB">
                <a:solidFill>
                  <a:schemeClr val="accent5"/>
                </a:solidFill>
              </a:rPr>
              <a:t> Function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24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E.g.</a:t>
            </a:r>
            <a:endParaRPr sz="2200" b="0">
              <a:solidFill>
                <a:schemeClr val="accent5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AutoNum type="arabicPeriod"/>
            </a:pPr>
            <a:r>
              <a:rPr lang="en-GB" sz="20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SELECT MIN(Price) FROM Inventory;</a:t>
            </a: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AutoNum type="arabicPeriod"/>
            </a:pPr>
            <a:r>
              <a:rPr lang="en-GB" sz="20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SELECT MIN(Credit_Score) FROM Credit_System;</a:t>
            </a: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AutoNum type="arabicPeriod"/>
            </a:pPr>
            <a:r>
              <a:rPr lang="en-GB" sz="20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SELECT MIN(Select COUNT(Award_ID) FROM Movie_Detail;) FROM Movie_Detail;</a:t>
            </a: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AutoNum type="arabicPeriod"/>
            </a:pPr>
            <a:r>
              <a:rPr lang="en-GB" sz="20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SELECT MIN(Select COUNT(Award_ID) FROM Game_Detail;) FROM Game_Detail;</a:t>
            </a: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200"/>
              <a:buAutoNum type="arabicPeriod"/>
            </a:pPr>
            <a:r>
              <a:rPr lang="en-GB" sz="20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SELECT MIN(Established_Year) FROM Developer_Info;</a:t>
            </a: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92288" y="381900"/>
            <a:ext cx="8759425" cy="43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What is Aggregate Function?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 Thin"/>
              <a:buChar char="●"/>
            </a:pP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In a database management, an </a:t>
            </a:r>
            <a:r>
              <a:rPr lang="en-GB" sz="17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aggregate function</a:t>
            </a: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is a function wherein the values of multiple rows are grouped together as input on certain criteria to form a single value of more significant meaning.</a:t>
            </a:r>
            <a:endParaRPr sz="17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 Thin"/>
              <a:buChar char="●"/>
            </a:pP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Various aggregate functions are - </a:t>
            </a:r>
            <a:r>
              <a:rPr lang="en-GB" sz="17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Count(), Sum(), Avg(), Min(), Max().</a:t>
            </a:r>
            <a:r>
              <a:rPr lang="en-GB" sz="17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endParaRPr sz="17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COUNT</a:t>
            </a:r>
            <a:r>
              <a:rPr lang="en-GB">
                <a:solidFill>
                  <a:schemeClr val="accent5"/>
                </a:solidFill>
              </a:rPr>
              <a:t> Function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345000" y="11616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aleway Thin"/>
              <a:buChar char="●"/>
            </a:pPr>
            <a:r>
              <a:rPr lang="en-GB" sz="18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The COUNT function is used to Count the number of rows in a database table. It can work on both numeric and non-numeric data types. This function uses the COUNT(*) that returns the count of all the rows in a specified table. COUNT(*) considers duplicate and Null.</a:t>
            </a:r>
            <a:endParaRPr sz="18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</a:rPr>
              <a:t>Syntax</a:t>
            </a:r>
            <a:r>
              <a:rPr lang="en-GB" sz="1800">
                <a:solidFill>
                  <a:schemeClr val="accent5"/>
                </a:solidFill>
              </a:rPr>
              <a:t>: </a:t>
            </a:r>
            <a:endParaRPr sz="1800">
              <a:solidFill>
                <a:schemeClr val="accent5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800" b="0">
                <a:solidFill>
                  <a:srgbClr val="F3F3F3"/>
                </a:solidFill>
              </a:rPr>
              <a:t>COUNT(*)  </a:t>
            </a:r>
            <a:endParaRPr sz="1800" b="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800" b="0">
                <a:solidFill>
                  <a:srgbClr val="F3F3F3"/>
                </a:solidFill>
              </a:rPr>
              <a:t>or  </a:t>
            </a:r>
            <a:endParaRPr sz="1800" b="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800" b="0">
                <a:solidFill>
                  <a:srgbClr val="F3F3F3"/>
                </a:solidFill>
              </a:rPr>
              <a:t>COUNT( [ ALL | DISTINCT ] expression )  </a:t>
            </a:r>
            <a:endParaRPr sz="1800" b="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COUNT</a:t>
            </a:r>
            <a:r>
              <a:rPr lang="en-GB">
                <a:solidFill>
                  <a:schemeClr val="accent5"/>
                </a:solidFill>
              </a:rPr>
              <a:t> Function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E.g.</a:t>
            </a:r>
            <a:endParaRPr sz="2200" b="0">
              <a:solidFill>
                <a:schemeClr val="accent5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Raleway Thin"/>
              <a:buAutoNum type="arabicPeriod"/>
            </a:pPr>
            <a:r>
              <a:rPr lang="en-GB" sz="20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Select COUNT(*) FROM State;</a:t>
            </a: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Raleway Thin"/>
              <a:buAutoNum type="arabicPeriod"/>
            </a:pPr>
            <a:r>
              <a:rPr lang="en-GB" sz="20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Select COUNT(Credit_Score) FROM Credit_System;</a:t>
            </a: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Raleway Thin"/>
              <a:buAutoNum type="arabicPeriod"/>
            </a:pPr>
            <a:r>
              <a:rPr lang="en-GB" sz="20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Select COUNT(Rent_Date) FROM Rent;</a:t>
            </a: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Raleway Thin"/>
              <a:buAutoNum type="arabicPeriod"/>
            </a:pPr>
            <a:r>
              <a:rPr lang="en-GB" sz="20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Select COUNT(Established_Year) FROM Developer_Info;</a:t>
            </a: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Raleway Thin"/>
              <a:buAutoNum type="arabicPeriod"/>
            </a:pPr>
            <a:r>
              <a:rPr lang="en-GB" sz="20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Select COUNT(Distinct Category) FROM Singer;</a:t>
            </a: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SUM </a:t>
            </a:r>
            <a:r>
              <a:rPr lang="en-GB">
                <a:solidFill>
                  <a:schemeClr val="accent5"/>
                </a:solidFill>
              </a:rPr>
              <a:t>Function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345000" y="11616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Char char="●"/>
            </a:pPr>
            <a:r>
              <a:rPr lang="en-GB" sz="18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The Sum function is used to calculate the sum of all selected columns. It works on numeric fields only.</a:t>
            </a:r>
            <a:endParaRPr sz="18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</a:rPr>
              <a:t>Syntax</a:t>
            </a:r>
            <a:r>
              <a:rPr lang="en-GB" sz="1800">
                <a:solidFill>
                  <a:schemeClr val="accent5"/>
                </a:solidFill>
              </a:rPr>
              <a:t>: </a:t>
            </a:r>
            <a:endParaRPr sz="1800">
              <a:solidFill>
                <a:schemeClr val="accent5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800">
                <a:solidFill>
                  <a:srgbClr val="F3F3F3"/>
                </a:solidFill>
              </a:rPr>
              <a:t>SUM()  </a:t>
            </a:r>
            <a:endParaRPr sz="180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800">
                <a:solidFill>
                  <a:srgbClr val="F3F3F3"/>
                </a:solidFill>
              </a:rPr>
              <a:t>or  </a:t>
            </a:r>
            <a:endParaRPr sz="180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 sz="1800">
                <a:solidFill>
                  <a:srgbClr val="F3F3F3"/>
                </a:solidFill>
              </a:rPr>
              <a:t>SUM( [ALL|DISTINCT] expression )  </a:t>
            </a:r>
            <a:endParaRPr sz="18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SUM</a:t>
            </a:r>
            <a:r>
              <a:rPr lang="en-GB">
                <a:solidFill>
                  <a:schemeClr val="accent5"/>
                </a:solidFill>
              </a:rPr>
              <a:t> Function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E.g.</a:t>
            </a:r>
            <a:endParaRPr sz="2200" b="0">
              <a:solidFill>
                <a:schemeClr val="accent5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Raleway Thin"/>
              <a:buAutoNum type="arabicPeriod"/>
            </a:pPr>
            <a:r>
              <a:rPr lang="en-GB" sz="20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SELECT SUM(Price) FROM Inventory;</a:t>
            </a: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Raleway Thin"/>
              <a:buAutoNum type="arabicPeriod"/>
            </a:pPr>
            <a:r>
              <a:rPr lang="en-GB" sz="20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SELECT SUM(Credit_Score) FROM Credit_System;</a:t>
            </a: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No other Applicable field available  </a:t>
            </a: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Average (AVG)</a:t>
            </a:r>
            <a:r>
              <a:rPr lang="en-GB">
                <a:solidFill>
                  <a:schemeClr val="accent5"/>
                </a:solidFill>
              </a:rPr>
              <a:t> Function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345000" y="11616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Char char="●"/>
            </a:pPr>
            <a:r>
              <a:rPr lang="en-GB" sz="18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The AVG function is used to calculate the average value of the numeric type. The function returns the average of all non-Null values.</a:t>
            </a:r>
            <a:endParaRPr sz="18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5"/>
                </a:solidFill>
              </a:rPr>
              <a:t>Format: </a:t>
            </a:r>
            <a:endParaRPr sz="1800">
              <a:solidFill>
                <a:schemeClr val="accent5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3F3F3"/>
                </a:solidFill>
              </a:rPr>
              <a:t>AVG()  </a:t>
            </a:r>
            <a:endParaRPr sz="180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3F3F3"/>
                </a:solidFill>
              </a:rPr>
              <a:t>or  </a:t>
            </a:r>
            <a:endParaRPr sz="180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3F3F3"/>
                </a:solidFill>
              </a:rPr>
              <a:t>AVG( [ALL|DISTINCT] expression )  </a:t>
            </a:r>
            <a:endParaRPr sz="18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AVG</a:t>
            </a:r>
            <a:r>
              <a:rPr lang="en-GB">
                <a:solidFill>
                  <a:schemeClr val="accent5"/>
                </a:solidFill>
              </a:rPr>
              <a:t> Function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45000" y="11801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0">
                <a:solidFill>
                  <a:schemeClr val="accent5"/>
                </a:solidFill>
                <a:latin typeface="Raleway Thin"/>
                <a:ea typeface="Raleway Thin"/>
                <a:cs typeface="Raleway Thin"/>
                <a:sym typeface="Raleway Thin"/>
              </a:rPr>
              <a:t>E.g.</a:t>
            </a:r>
            <a:endParaRPr sz="2200" b="0">
              <a:solidFill>
                <a:schemeClr val="accent5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Raleway Thin"/>
              <a:buAutoNum type="arabicPeriod"/>
            </a:pPr>
            <a:r>
              <a:rPr lang="en-GB" sz="20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SELECT AVG(Price) FROM Inventory;</a:t>
            </a: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Font typeface="Raleway Thin"/>
              <a:buAutoNum type="arabicPeriod"/>
            </a:pPr>
            <a:r>
              <a:rPr lang="en-GB" sz="20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SELECT AVG(Credit_Score) FROM Credit_System;</a:t>
            </a: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	No other Applicable field available </a:t>
            </a: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56200" y="250825"/>
            <a:ext cx="8631600" cy="9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5"/>
                </a:solidFill>
              </a:rPr>
              <a:t>Maximum (MAX)</a:t>
            </a:r>
            <a:r>
              <a:rPr lang="en-GB">
                <a:solidFill>
                  <a:schemeClr val="accent5"/>
                </a:solidFill>
              </a:rPr>
              <a:t> Function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345000" y="1161625"/>
            <a:ext cx="84540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 Thin"/>
              <a:buChar char="●"/>
            </a:pPr>
            <a:r>
              <a:rPr lang="en-GB" sz="1800" b="0">
                <a:solidFill>
                  <a:srgbClr val="F3F3F3"/>
                </a:solidFill>
                <a:latin typeface="Raleway Thin"/>
                <a:ea typeface="Raleway Thin"/>
                <a:cs typeface="Raleway Thin"/>
                <a:sym typeface="Raleway Thin"/>
              </a:rPr>
              <a:t>The MAX function is used to find the maximum value of a certain column. The function determines the largest value of all selected values of a column.</a:t>
            </a:r>
            <a:endParaRPr sz="1800" b="0">
              <a:solidFill>
                <a:srgbClr val="F3F3F3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5"/>
                </a:solidFill>
              </a:rPr>
              <a:t>Syntax</a:t>
            </a:r>
            <a:r>
              <a:rPr lang="en-GB" sz="1800">
                <a:solidFill>
                  <a:schemeClr val="accent5"/>
                </a:solidFill>
              </a:rPr>
              <a:t>: </a:t>
            </a:r>
            <a:endParaRPr sz="1800">
              <a:solidFill>
                <a:schemeClr val="accent5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3F3F3"/>
                </a:solidFill>
              </a:rPr>
              <a:t>MAX()  </a:t>
            </a:r>
            <a:endParaRPr sz="180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3F3F3"/>
                </a:solidFill>
              </a:rPr>
              <a:t>or  </a:t>
            </a:r>
            <a:endParaRPr sz="1800">
              <a:solidFill>
                <a:srgbClr val="F3F3F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3F3F3"/>
                </a:solidFill>
              </a:rPr>
              <a:t>MAX( [ALL|DISTINCT] expression )  </a:t>
            </a:r>
            <a:endParaRPr sz="18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2659</Words>
  <Application>WPS Presentation</Application>
  <PresentationFormat/>
  <Paragraphs>212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Arial</vt:lpstr>
      <vt:lpstr>Raleway</vt:lpstr>
      <vt:lpstr>Lato</vt:lpstr>
      <vt:lpstr>Raleway Thin</vt:lpstr>
      <vt:lpstr>Microsoft YaHei</vt:lpstr>
      <vt:lpstr>Arial Unicode MS</vt:lpstr>
      <vt:lpstr>Swiss</vt:lpstr>
      <vt:lpstr>Aggregate Fucntion</vt:lpstr>
      <vt:lpstr>Various aggregate functions are - Count(), Sum(), Avg(), Min(), Max(). </vt:lpstr>
      <vt:lpstr>COUNT( [ ALL | DISTINCT ] expression )  </vt:lpstr>
      <vt:lpstr>Select COUNT(Distinct Category) FROM Singer;</vt:lpstr>
      <vt:lpstr>SUM( [ALL|DISTINCT] expression )  </vt:lpstr>
      <vt:lpstr>No other Applicable field available  </vt:lpstr>
      <vt:lpstr>AVG( [ALL|DISTINCT] expression )  </vt:lpstr>
      <vt:lpstr>	No other Applicable field available </vt:lpstr>
      <vt:lpstr>MAX( [ALL|DISTINCT] expression )  </vt:lpstr>
      <vt:lpstr>SELECT MAX(Established_Year) FROM Developer_Info;</vt:lpstr>
      <vt:lpstr>MIN( [ALL|DISTINCT] expression )  </vt:lpstr>
      <vt:lpstr>SELECT MIN(Established_Year) FROM Developer_Info;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Aggregate Fucntion</dc:title>
  <dc:creator/>
  <cp:lastModifiedBy>Asus</cp:lastModifiedBy>
  <cp:revision>1</cp:revision>
  <dcterms:created xsi:type="dcterms:W3CDTF">2021-09-07T18:52:43Z</dcterms:created>
  <dcterms:modified xsi:type="dcterms:W3CDTF">2021-09-07T18:52:43Z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1394792448734DBBB9483994D236E2CD</vt:lpwstr>
  </property>
  <property fmtid="{D5CDD505-2E9C-101B-9397-08002B2CF9AE}" pid="3" name="KSOProductBuildVer">
    <vt:lpwstr>1033-11.2.0.10258</vt:lpwstr>
  </property>
</Properties>
</file>