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Lst>
  <p:sldSz cx="9144000" cy="5143500"/>
  <p:notesSz cx="6858000" cy="9144000"/>
  <p:embeddedFontLst>
    <p:embeddedFont>
      <p:font typeface="Raleway"/>
      <p:regular r:id="rId15"/>
    </p:embeddedFont>
    <p:embeddedFont>
      <p:font typeface="Lato" panose="020F0502020204030203"/>
      <p:regular r:id="rId16"/>
    </p:embeddedFont>
    <p:embeddedFont>
      <p:font typeface="Raleway Thin"/>
      <p:regular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68"/>
        <p:cNvGrpSpPr/>
        <p:nvPr/>
      </p:nvGrpSpPr>
      <p:grpSpPr>
        <a:xfrm>
          <a:off x="0" y="0"/>
          <a:ext cx="0" cy="0"/>
          <a:chOff x="0" y="0"/>
          <a:chExt cx="0" cy="0"/>
        </a:xfrm>
      </p:grpSpPr>
      <p:sp>
        <p:nvSpPr>
          <p:cNvPr id="69" name="Google Shape;69;gc1df51b39d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1df51b39d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79c525702c_1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9c525702c_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DDL uses the functions like create and altar  to construct a structure of the table alter for the user's commands like drop truncate rename add remove modify,etc</a:t>
            </a:r>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g79c525702c_1_7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79c525702c_1_7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DDL uses the functions like create and altar  to construct a structure of the table alter for the user's commands like drop truncate rename add remove modify,etc</a:t>
            </a:r>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g79c525702c_1_7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79c525702c_1_7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DDL uses the functions like create and altar  to construct a structure of the table alter for the user's commands like drop truncate rename add remove modify,etc</a:t>
            </a:r>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 name="Shape 92"/>
        <p:cNvGrpSpPr/>
        <p:nvPr/>
      </p:nvGrpSpPr>
      <p:grpSpPr>
        <a:xfrm>
          <a:off x="0" y="0"/>
          <a:ext cx="0" cy="0"/>
          <a:chOff x="0" y="0"/>
          <a:chExt cx="0" cy="0"/>
        </a:xfrm>
      </p:grpSpPr>
      <p:sp>
        <p:nvSpPr>
          <p:cNvPr id="93" name="Google Shape;93;g79c525702c_1_8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79c525702c_1_8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DDL uses the functions like create and altar  to construct a structure of the table alter for the user's commands like drop truncate rename add remove modify,etc</a:t>
            </a:r>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 name="Shape 98"/>
        <p:cNvGrpSpPr/>
        <p:nvPr/>
      </p:nvGrpSpPr>
      <p:grpSpPr>
        <a:xfrm>
          <a:off x="0" y="0"/>
          <a:ext cx="0" cy="0"/>
          <a:chOff x="0" y="0"/>
          <a:chExt cx="0" cy="0"/>
        </a:xfrm>
      </p:grpSpPr>
      <p:sp>
        <p:nvSpPr>
          <p:cNvPr id="99" name="Google Shape;99;g79c525702c_1_10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9c525702c_1_10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DDL uses the functions like create and altar  to construct a structure of the table alter for the user's commands like drop truncate rename add remove modify,etc</a:t>
            </a:r>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g79c525702c_1_10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79c525702c_1_10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DDL uses the functions like create and altar  to construct a structure of the table alter for the user's commands like drop truncate rename add remove modify,etc</a:t>
            </a:r>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 name="Shape 110"/>
        <p:cNvGrpSpPr/>
        <p:nvPr/>
      </p:nvGrpSpPr>
      <p:grpSpPr>
        <a:xfrm>
          <a:off x="0" y="0"/>
          <a:ext cx="0" cy="0"/>
          <a:chOff x="0" y="0"/>
          <a:chExt cx="0" cy="0"/>
        </a:xfrm>
      </p:grpSpPr>
      <p:sp>
        <p:nvSpPr>
          <p:cNvPr id="111" name="Google Shape;111;g79c525702c_1_1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79c525702c_1_1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1pPr>
            <a:lvl2pPr lvl="1" algn="ctr" rtl="0">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2pPr>
            <a:lvl3pPr lvl="2" algn="ctr" rtl="0">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3pPr>
            <a:lvl4pPr lvl="3" algn="ctr" rtl="0">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4pPr>
            <a:lvl5pPr lvl="4" algn="ctr" rtl="0">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5pPr>
            <a:lvl6pPr lvl="5" algn="ctr" rtl="0">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6pPr>
            <a:lvl7pPr lvl="6" algn="ctr" rtl="0">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7pPr>
            <a:lvl8pPr lvl="7" algn="ctr" rtl="0">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8pPr>
            <a:lvl9pPr lvl="8" algn="ctr" rtl="0">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9pPr>
          </a:lstStyle>
          <a:p>
            <a:r>
              <a:t>xx%</a:t>
            </a:r>
          </a:p>
        </p:txBody>
      </p:sp>
      <p:sp>
        <p:nvSpPr>
          <p:cNvPr id="64" name="Google Shape;64;p11"/>
          <p:cNvSpPr txBox="1"/>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65" name="Google Shape;65;p11"/>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66" name="Shape 66"/>
        <p:cNvGrpSpPr/>
        <p:nvPr/>
      </p:nvGrpSpPr>
      <p:grpSpPr>
        <a:xfrm>
          <a:off x="0" y="0"/>
          <a:ext cx="0" cy="0"/>
          <a:chOff x="0" y="0"/>
          <a:chExt cx="0" cy="0"/>
        </a:xfrm>
      </p:grpSpPr>
      <p:sp>
        <p:nvSpPr>
          <p:cNvPr id="67" name="Google Shape;67;p12"/>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
        <p:nvSpPr>
          <p:cNvPr id="27" name="Google Shape;27;p4"/>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
        <p:nvSpPr>
          <p:cNvPr id="34" name="Google Shape;34;p5"/>
          <p:cNvSpPr txBox="1"/>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
        <p:nvSpPr>
          <p:cNvPr id="35" name="Google Shape;35;p5"/>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
        <p:nvSpPr>
          <p:cNvPr id="43" name="Google Shape;43;p7"/>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53535"/>
        </a:solidFill>
        <a:effectLst/>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53" name="Google Shape;53;p9"/>
          <p:cNvSpPr txBox="1"/>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p:txBody>
      </p:sp>
      <p:sp>
        <p:nvSpPr>
          <p:cNvPr id="59" name="Google Shape;59;p10"/>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p:txBody>
      </p:sp>
      <p:sp>
        <p:nvSpPr>
          <p:cNvPr id="7" name="Google Shape;7;p1"/>
          <p:cNvSpPr txBox="1"/>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panose="020F0502020204030203"/>
              <a:buChar char="●"/>
              <a:defRPr sz="1800">
                <a:solidFill>
                  <a:schemeClr val="dk2"/>
                </a:solidFill>
                <a:latin typeface="Lato" panose="020F0502020204030203"/>
                <a:ea typeface="Lato" panose="020F0502020204030203"/>
                <a:cs typeface="Lato" panose="020F0502020204030203"/>
                <a:sym typeface="Lato" panose="020F0502020204030203"/>
              </a:defRPr>
            </a:lvl1pPr>
            <a:lvl2pPr marL="914400" lvl="1" indent="-317500" rtl="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2pPr>
            <a:lvl3pPr marL="1371600" lvl="2" indent="-317500" rtl="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3pPr>
            <a:lvl4pPr marL="1828800" lvl="3" indent="-317500" rtl="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4pPr>
            <a:lvl5pPr marL="2286000" lvl="4" indent="-317500" rtl="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5pPr>
            <a:lvl6pPr marL="2743200" lvl="5" indent="-317500" rtl="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6pPr>
            <a:lvl7pPr marL="3200400" lvl="6" indent="-317500" rtl="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7pPr>
            <a:lvl8pPr marL="3657600" lvl="7" indent="-317500" rtl="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8pPr>
            <a:lvl9pPr marL="4114800" lvl="8" indent="-317500" rtl="0">
              <a:lnSpc>
                <a:spcPct val="115000"/>
              </a:lnSpc>
              <a:spcBef>
                <a:spcPts val="1600"/>
              </a:spcBef>
              <a:spcAft>
                <a:spcPts val="160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9pPr>
          </a:lstStyle>
          <a:p/>
        </p:txBody>
      </p:sp>
      <p:sp>
        <p:nvSpPr>
          <p:cNvPr id="8" name="Google Shape;8;p1"/>
          <p:cNvSpPr txBox="1"/>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panose="020F0502020204030203"/>
                <a:ea typeface="Lato" panose="020F0502020204030203"/>
                <a:cs typeface="Lato" panose="020F0502020204030203"/>
                <a:sym typeface="Lato" panose="020F0502020204030203"/>
              </a:defRPr>
            </a:lvl1pPr>
            <a:lvl2pPr lvl="1" algn="r" rtl="0">
              <a:buNone/>
              <a:defRPr sz="1000">
                <a:solidFill>
                  <a:schemeClr val="dk2"/>
                </a:solidFill>
                <a:latin typeface="Lato" panose="020F0502020204030203"/>
                <a:ea typeface="Lato" panose="020F0502020204030203"/>
                <a:cs typeface="Lato" panose="020F0502020204030203"/>
                <a:sym typeface="Lato" panose="020F0502020204030203"/>
              </a:defRPr>
            </a:lvl2pPr>
            <a:lvl3pPr lvl="2" algn="r" rtl="0">
              <a:buNone/>
              <a:defRPr sz="1000">
                <a:solidFill>
                  <a:schemeClr val="dk2"/>
                </a:solidFill>
                <a:latin typeface="Lato" panose="020F0502020204030203"/>
                <a:ea typeface="Lato" panose="020F0502020204030203"/>
                <a:cs typeface="Lato" panose="020F0502020204030203"/>
                <a:sym typeface="Lato" panose="020F0502020204030203"/>
              </a:defRPr>
            </a:lvl3pPr>
            <a:lvl4pPr lvl="3" algn="r" rtl="0">
              <a:buNone/>
              <a:defRPr sz="1000">
                <a:solidFill>
                  <a:schemeClr val="dk2"/>
                </a:solidFill>
                <a:latin typeface="Lato" panose="020F0502020204030203"/>
                <a:ea typeface="Lato" panose="020F0502020204030203"/>
                <a:cs typeface="Lato" panose="020F0502020204030203"/>
                <a:sym typeface="Lato" panose="020F0502020204030203"/>
              </a:defRPr>
            </a:lvl4pPr>
            <a:lvl5pPr lvl="4" algn="r" rtl="0">
              <a:buNone/>
              <a:defRPr sz="1000">
                <a:solidFill>
                  <a:schemeClr val="dk2"/>
                </a:solidFill>
                <a:latin typeface="Lato" panose="020F0502020204030203"/>
                <a:ea typeface="Lato" panose="020F0502020204030203"/>
                <a:cs typeface="Lato" panose="020F0502020204030203"/>
                <a:sym typeface="Lato" panose="020F0502020204030203"/>
              </a:defRPr>
            </a:lvl5pPr>
            <a:lvl6pPr lvl="5" algn="r" rtl="0">
              <a:buNone/>
              <a:defRPr sz="1000">
                <a:solidFill>
                  <a:schemeClr val="dk2"/>
                </a:solidFill>
                <a:latin typeface="Lato" panose="020F0502020204030203"/>
                <a:ea typeface="Lato" panose="020F0502020204030203"/>
                <a:cs typeface="Lato" panose="020F0502020204030203"/>
                <a:sym typeface="Lato" panose="020F0502020204030203"/>
              </a:defRPr>
            </a:lvl6pPr>
            <a:lvl7pPr lvl="6" algn="r" rtl="0">
              <a:buNone/>
              <a:defRPr sz="1000">
                <a:solidFill>
                  <a:schemeClr val="dk2"/>
                </a:solidFill>
                <a:latin typeface="Lato" panose="020F0502020204030203"/>
                <a:ea typeface="Lato" panose="020F0502020204030203"/>
                <a:cs typeface="Lato" panose="020F0502020204030203"/>
                <a:sym typeface="Lato" panose="020F0502020204030203"/>
              </a:defRPr>
            </a:lvl7pPr>
            <a:lvl8pPr lvl="7" algn="r" rtl="0">
              <a:buNone/>
              <a:defRPr sz="1000">
                <a:solidFill>
                  <a:schemeClr val="dk2"/>
                </a:solidFill>
                <a:latin typeface="Lato" panose="020F0502020204030203"/>
                <a:ea typeface="Lato" panose="020F0502020204030203"/>
                <a:cs typeface="Lato" panose="020F0502020204030203"/>
                <a:sym typeface="Lato" panose="020F0502020204030203"/>
              </a:defRPr>
            </a:lvl8pPr>
            <a:lvl9pPr lvl="8" algn="r" rtl="0">
              <a:buNone/>
              <a:defRPr sz="1000">
                <a:solidFill>
                  <a:schemeClr val="dk2"/>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2241000"/>
          </a:xfrm>
          <a:prstGeom prst="rect">
            <a:avLst/>
          </a:prstGeom>
          <a:solidFill>
            <a:schemeClr val="accent5"/>
          </a:solidFill>
        </p:spPr>
        <p:txBody>
          <a:bodyPr spcFirstLastPara="1" wrap="square" lIns="91425" tIns="91425" rIns="91425" bIns="91425" anchor="t" anchorCtr="0">
            <a:noAutofit/>
          </a:bodyPr>
          <a:lstStyle/>
          <a:p>
            <a:pPr marL="0" lvl="0" indent="0" algn="l" rtl="0">
              <a:spcBef>
                <a:spcPts val="0"/>
              </a:spcBef>
              <a:spcAft>
                <a:spcPts val="0"/>
              </a:spcAft>
              <a:buNone/>
            </a:pPr>
            <a:r>
              <a:rPr lang="en-GB"/>
              <a:t>DVD RENTAL SYSTEM (Inbuilt SQL Function)</a:t>
            </a:r>
            <a:endParaRPr lang="en-GB"/>
          </a:p>
        </p:txBody>
      </p:sp>
      <p:sp>
        <p:nvSpPr>
          <p:cNvPr id="73" name="Google Shape;73;p13"/>
          <p:cNvSpPr txBox="1"/>
          <p:nvPr>
            <p:ph type="subTitle" idx="1"/>
          </p:nvPr>
        </p:nvSpPr>
        <p:spPr>
          <a:xfrm>
            <a:off x="2390274" y="3605675"/>
            <a:ext cx="5917200" cy="87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2"/>
              </a:buClr>
              <a:buSzPts val="1100"/>
              <a:buFont typeface="Arial" panose="020B0604020202020204"/>
              <a:buNone/>
            </a:pPr>
            <a:r>
              <a:rPr lang="en-GB" b="1"/>
              <a:t>Nisarg Koradia :			19BCP088</a:t>
            </a:r>
            <a:endParaRPr b="1"/>
          </a:p>
          <a:p>
            <a:pPr marL="0" lvl="0" indent="0" algn="l" rtl="0">
              <a:spcBef>
                <a:spcPts val="0"/>
              </a:spcBef>
              <a:spcAft>
                <a:spcPts val="0"/>
              </a:spcAft>
              <a:buClr>
                <a:schemeClr val="dk2"/>
              </a:buClr>
              <a:buSzPts val="1100"/>
              <a:buFont typeface="Arial" panose="020B0604020202020204"/>
              <a:buNone/>
            </a:pPr>
            <a:r>
              <a:rPr lang="en-GB" sz="1700"/>
              <a:t>Kumar Shashank:			19BCP120</a:t>
            </a:r>
            <a:endParaRPr sz="1700"/>
          </a:p>
          <a:p>
            <a:pPr marL="0" lvl="0" indent="0" algn="l" rtl="0">
              <a:spcBef>
                <a:spcPts val="0"/>
              </a:spcBef>
              <a:spcAft>
                <a:spcPts val="0"/>
              </a:spcAft>
              <a:buClr>
                <a:schemeClr val="dk2"/>
              </a:buClr>
              <a:buSzPts val="1100"/>
              <a:buFont typeface="Arial" panose="020B0604020202020204"/>
              <a:buNone/>
            </a:pPr>
            <a:r>
              <a:rPr lang="en-GB" sz="1700"/>
              <a:t>Aditya Kishtawal:			19BCP147</a:t>
            </a:r>
            <a:endParaRPr sz="1700"/>
          </a:p>
          <a:p>
            <a:pPr marL="0" lvl="0" indent="0" algn="l" rtl="0">
              <a:spcBef>
                <a:spcPts val="0"/>
              </a:spcBef>
              <a:spcAft>
                <a:spcPts val="0"/>
              </a:spcAft>
              <a:buClr>
                <a:schemeClr val="dk2"/>
              </a:buClr>
              <a:buSzPts val="1100"/>
              <a:buFont typeface="Arial" panose="020B0604020202020204"/>
              <a:buNone/>
            </a:pPr>
            <a:r>
              <a:rPr lang="en-GB" sz="1700"/>
              <a:t>Parth Raval:			19BCP090</a:t>
            </a:r>
            <a:endParaRPr sz="1700"/>
          </a:p>
          <a:p>
            <a:pPr marL="0" lvl="0" indent="0" algn="l" rtl="0">
              <a:spcBef>
                <a:spcPts val="0"/>
              </a:spcBef>
              <a:spcAft>
                <a:spcPts val="0"/>
              </a:spcAft>
              <a:buNone/>
            </a:pPr>
            <a:r>
              <a:rPr lang="en-GB" sz="1700"/>
              <a:t>Pathik Viramgama:			19BCP093</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4"/>
          <p:cNvSpPr txBox="1"/>
          <p:nvPr>
            <p:ph type="title"/>
          </p:nvPr>
        </p:nvSpPr>
        <p:spPr>
          <a:xfrm>
            <a:off x="256200" y="250825"/>
            <a:ext cx="8631600" cy="9108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panose="020B0604020202020204"/>
              <a:buNone/>
            </a:pPr>
            <a:r>
              <a:rPr lang="en-GB">
                <a:solidFill>
                  <a:schemeClr val="accent5"/>
                </a:solidFill>
              </a:rPr>
              <a:t>GROUP BY</a:t>
            </a:r>
            <a:endParaRPr>
              <a:solidFill>
                <a:schemeClr val="accent5"/>
              </a:solidFill>
            </a:endParaRPr>
          </a:p>
          <a:p>
            <a:pPr marL="0" lvl="0" indent="0" algn="l" rtl="0">
              <a:spcBef>
                <a:spcPts val="0"/>
              </a:spcBef>
              <a:spcAft>
                <a:spcPts val="0"/>
              </a:spcAft>
              <a:buClr>
                <a:schemeClr val="dk2"/>
              </a:buClr>
              <a:buSzPts val="1100"/>
              <a:buFont typeface="Arial" panose="020B0604020202020204"/>
              <a:buNone/>
            </a:pPr>
          </a:p>
          <a:p>
            <a:pPr marL="0" lvl="0" indent="0" algn="l" rtl="0">
              <a:spcBef>
                <a:spcPts val="0"/>
              </a:spcBef>
              <a:spcAft>
                <a:spcPts val="0"/>
              </a:spcAft>
              <a:buNone/>
            </a:pPr>
          </a:p>
        </p:txBody>
      </p:sp>
      <p:sp>
        <p:nvSpPr>
          <p:cNvPr id="79" name="Google Shape;79;p14"/>
          <p:cNvSpPr txBox="1"/>
          <p:nvPr>
            <p:ph type="title"/>
          </p:nvPr>
        </p:nvSpPr>
        <p:spPr>
          <a:xfrm>
            <a:off x="345000" y="1180125"/>
            <a:ext cx="8454000" cy="3578400"/>
          </a:xfrm>
          <a:prstGeom prst="rect">
            <a:avLst/>
          </a:prstGeom>
        </p:spPr>
        <p:txBody>
          <a:bodyPr spcFirstLastPara="1" wrap="square" lIns="91425" tIns="91425" rIns="91425" bIns="91425" anchor="t" anchorCtr="0">
            <a:noAutofit/>
          </a:bodyPr>
          <a:lstStyle/>
          <a:p>
            <a:pPr marL="457200" lvl="0" indent="-336550" algn="l" rtl="0">
              <a:lnSpc>
                <a:spcPct val="115000"/>
              </a:lnSpc>
              <a:spcBef>
                <a:spcPts val="0"/>
              </a:spcBef>
              <a:spcAft>
                <a:spcPts val="0"/>
              </a:spcAft>
              <a:buClr>
                <a:srgbClr val="F3F3F3"/>
              </a:buClr>
              <a:buSzPts val="1700"/>
              <a:buFont typeface="Raleway Thin"/>
              <a:buChar char="●"/>
            </a:pPr>
            <a:r>
              <a:rPr lang="en-GB" sz="1700" b="0">
                <a:solidFill>
                  <a:srgbClr val="F3F3F3"/>
                </a:solidFill>
                <a:latin typeface="Raleway Thin"/>
                <a:ea typeface="Raleway Thin"/>
                <a:cs typeface="Raleway Thin"/>
                <a:sym typeface="Raleway Thin"/>
              </a:rPr>
              <a:t>The </a:t>
            </a:r>
            <a:r>
              <a:rPr lang="en-GB" sz="1700" b="0">
                <a:solidFill>
                  <a:schemeClr val="accent5"/>
                </a:solidFill>
                <a:latin typeface="Raleway Thin"/>
                <a:ea typeface="Raleway Thin"/>
                <a:cs typeface="Raleway Thin"/>
                <a:sym typeface="Raleway Thin"/>
              </a:rPr>
              <a:t>GROUP BY</a:t>
            </a:r>
            <a:r>
              <a:rPr lang="en-GB" sz="1700" b="0">
                <a:solidFill>
                  <a:srgbClr val="F3F3F3"/>
                </a:solidFill>
                <a:latin typeface="Raleway Thin"/>
                <a:ea typeface="Raleway Thin"/>
                <a:cs typeface="Raleway Thin"/>
                <a:sym typeface="Raleway Thin"/>
              </a:rPr>
              <a:t> clause in SQL is used in collaboration with the SELECT statement to arrange identical data into groups.</a:t>
            </a:r>
            <a:endParaRPr sz="1700" b="0">
              <a:solidFill>
                <a:srgbClr val="F3F3F3"/>
              </a:solidFill>
              <a:latin typeface="Raleway Thin"/>
              <a:ea typeface="Raleway Thin"/>
              <a:cs typeface="Raleway Thin"/>
              <a:sym typeface="Raleway Thin"/>
            </a:endParaRPr>
          </a:p>
          <a:p>
            <a:pPr marL="457200" lvl="0" indent="-336550" algn="l" rtl="0">
              <a:lnSpc>
                <a:spcPct val="115000"/>
              </a:lnSpc>
              <a:spcBef>
                <a:spcPts val="0"/>
              </a:spcBef>
              <a:spcAft>
                <a:spcPts val="0"/>
              </a:spcAft>
              <a:buClr>
                <a:srgbClr val="F3F3F3"/>
              </a:buClr>
              <a:buSzPts val="1700"/>
              <a:buFont typeface="Raleway Thin"/>
              <a:buChar char="●"/>
            </a:pPr>
            <a:r>
              <a:rPr lang="en-GB" sz="1700" b="0">
                <a:solidFill>
                  <a:srgbClr val="F3F3F3"/>
                </a:solidFill>
                <a:latin typeface="Raleway Thin"/>
                <a:ea typeface="Raleway Thin"/>
                <a:cs typeface="Raleway Thin"/>
                <a:sym typeface="Raleway Thin"/>
              </a:rPr>
              <a:t>In the query, </a:t>
            </a:r>
            <a:r>
              <a:rPr lang="en-GB" sz="1700" b="0">
                <a:solidFill>
                  <a:schemeClr val="accent5"/>
                </a:solidFill>
                <a:latin typeface="Raleway Thin"/>
                <a:ea typeface="Raleway Thin"/>
                <a:cs typeface="Raleway Thin"/>
                <a:sym typeface="Raleway Thin"/>
              </a:rPr>
              <a:t>GROUP BY</a:t>
            </a:r>
            <a:r>
              <a:rPr lang="en-GB" sz="1700" b="0">
                <a:solidFill>
                  <a:srgbClr val="F3F3F3"/>
                </a:solidFill>
                <a:latin typeface="Raleway Thin"/>
                <a:ea typeface="Raleway Thin"/>
                <a:cs typeface="Raleway Thin"/>
                <a:sym typeface="Raleway Thin"/>
              </a:rPr>
              <a:t> section is placed after the </a:t>
            </a:r>
            <a:r>
              <a:rPr lang="en-GB" sz="1700" b="0">
                <a:solidFill>
                  <a:schemeClr val="accent5"/>
                </a:solidFill>
                <a:latin typeface="Raleway Thin"/>
                <a:ea typeface="Raleway Thin"/>
                <a:cs typeface="Raleway Thin"/>
                <a:sym typeface="Raleway Thin"/>
              </a:rPr>
              <a:t>WHERE</a:t>
            </a:r>
            <a:r>
              <a:rPr lang="en-GB" sz="1700" b="0">
                <a:solidFill>
                  <a:srgbClr val="F3F3F3"/>
                </a:solidFill>
                <a:latin typeface="Raleway Thin"/>
                <a:ea typeface="Raleway Thin"/>
                <a:cs typeface="Raleway Thin"/>
                <a:sym typeface="Raleway Thin"/>
              </a:rPr>
              <a:t> part.</a:t>
            </a:r>
            <a:endParaRPr sz="1700" b="0">
              <a:solidFill>
                <a:srgbClr val="F3F3F3"/>
              </a:solidFill>
              <a:latin typeface="Raleway Thin"/>
              <a:ea typeface="Raleway Thin"/>
              <a:cs typeface="Raleway Thin"/>
              <a:sym typeface="Raleway Thin"/>
            </a:endParaRPr>
          </a:p>
          <a:p>
            <a:pPr marL="457200" lvl="0" indent="-336550" algn="l" rtl="0">
              <a:lnSpc>
                <a:spcPct val="115000"/>
              </a:lnSpc>
              <a:spcBef>
                <a:spcPts val="0"/>
              </a:spcBef>
              <a:spcAft>
                <a:spcPts val="0"/>
              </a:spcAft>
              <a:buClr>
                <a:srgbClr val="F3F3F3"/>
              </a:buClr>
              <a:buSzPts val="1700"/>
              <a:buFont typeface="Raleway Thin"/>
              <a:buChar char="●"/>
            </a:pPr>
            <a:r>
              <a:rPr lang="en-GB" sz="1700" b="0">
                <a:solidFill>
                  <a:srgbClr val="F3F3F3"/>
                </a:solidFill>
                <a:latin typeface="Raleway Thin"/>
                <a:ea typeface="Raleway Thin"/>
                <a:cs typeface="Raleway Thin"/>
                <a:sym typeface="Raleway Thin"/>
              </a:rPr>
              <a:t>In the query, </a:t>
            </a:r>
            <a:r>
              <a:rPr lang="en-GB" sz="1700" b="0">
                <a:solidFill>
                  <a:schemeClr val="accent5"/>
                </a:solidFill>
                <a:latin typeface="Raleway Thin"/>
                <a:ea typeface="Raleway Thin"/>
                <a:cs typeface="Raleway Thin"/>
                <a:sym typeface="Raleway Thin"/>
              </a:rPr>
              <a:t>GROUP BY</a:t>
            </a:r>
            <a:r>
              <a:rPr lang="en-GB" sz="1700" b="0">
                <a:solidFill>
                  <a:srgbClr val="F3F3F3"/>
                </a:solidFill>
                <a:latin typeface="Raleway Thin"/>
                <a:ea typeface="Raleway Thin"/>
                <a:cs typeface="Raleway Thin"/>
                <a:sym typeface="Raleway Thin"/>
              </a:rPr>
              <a:t> section is placed before </a:t>
            </a:r>
            <a:r>
              <a:rPr lang="en-GB" sz="1700" b="0">
                <a:solidFill>
                  <a:schemeClr val="accent5"/>
                </a:solidFill>
                <a:latin typeface="Raleway Thin"/>
                <a:ea typeface="Raleway Thin"/>
                <a:cs typeface="Raleway Thin"/>
                <a:sym typeface="Raleway Thin"/>
              </a:rPr>
              <a:t>ORDER BY</a:t>
            </a:r>
            <a:r>
              <a:rPr lang="en-GB" sz="1700" b="0">
                <a:solidFill>
                  <a:srgbClr val="F3F3F3"/>
                </a:solidFill>
                <a:latin typeface="Raleway Thin"/>
                <a:ea typeface="Raleway Thin"/>
                <a:cs typeface="Raleway Thin"/>
                <a:sym typeface="Raleway Thin"/>
              </a:rPr>
              <a:t> part if used any.</a:t>
            </a:r>
            <a:endParaRPr sz="1700" b="0">
              <a:solidFill>
                <a:srgbClr val="F3F3F3"/>
              </a:solidFill>
              <a:latin typeface="Raleway Thin"/>
              <a:ea typeface="Raleway Thin"/>
              <a:cs typeface="Raleway Thin"/>
              <a:sym typeface="Raleway Thin"/>
            </a:endParaRPr>
          </a:p>
          <a:p>
            <a:pPr marL="457200" lvl="0" indent="-336550" algn="l" rtl="0">
              <a:lnSpc>
                <a:spcPct val="115000"/>
              </a:lnSpc>
              <a:spcBef>
                <a:spcPts val="0"/>
              </a:spcBef>
              <a:spcAft>
                <a:spcPts val="0"/>
              </a:spcAft>
              <a:buClr>
                <a:srgbClr val="F3F3F3"/>
              </a:buClr>
              <a:buSzPts val="1700"/>
              <a:buFont typeface="Raleway Thin"/>
              <a:buChar char="●"/>
            </a:pPr>
            <a:r>
              <a:rPr lang="en-GB" sz="1700">
                <a:solidFill>
                  <a:schemeClr val="accent5"/>
                </a:solidFill>
              </a:rPr>
              <a:t>Group By single column:</a:t>
            </a:r>
            <a:r>
              <a:rPr lang="en-GB" sz="1700" b="0">
                <a:solidFill>
                  <a:srgbClr val="F3F3F3"/>
                </a:solidFill>
                <a:latin typeface="Raleway Thin"/>
                <a:ea typeface="Raleway Thin"/>
                <a:cs typeface="Raleway Thin"/>
                <a:sym typeface="Raleway Thin"/>
              </a:rPr>
              <a:t> Group By single column means, to place all the rows with the same value of only that particular column in one group. Consider the below example 1 and 2.</a:t>
            </a:r>
            <a:endParaRPr sz="1700" b="0">
              <a:solidFill>
                <a:srgbClr val="F3F3F3"/>
              </a:solidFill>
              <a:latin typeface="Raleway Thin"/>
              <a:ea typeface="Raleway Thin"/>
              <a:cs typeface="Raleway Thin"/>
              <a:sym typeface="Raleway Thin"/>
            </a:endParaRPr>
          </a:p>
          <a:p>
            <a:pPr marL="457200" lvl="0" indent="-336550" algn="l" rtl="0">
              <a:lnSpc>
                <a:spcPct val="115000"/>
              </a:lnSpc>
              <a:spcBef>
                <a:spcPts val="0"/>
              </a:spcBef>
              <a:spcAft>
                <a:spcPts val="0"/>
              </a:spcAft>
              <a:buClr>
                <a:srgbClr val="F3F3F3"/>
              </a:buClr>
              <a:buSzPts val="1700"/>
              <a:buFont typeface="Raleway Thin"/>
              <a:buChar char="●"/>
            </a:pPr>
            <a:r>
              <a:rPr lang="en-GB" sz="1700">
                <a:solidFill>
                  <a:schemeClr val="accent5"/>
                </a:solidFill>
              </a:rPr>
              <a:t>Group By multiple columns:</a:t>
            </a:r>
            <a:r>
              <a:rPr lang="en-GB" sz="1700" b="0">
                <a:solidFill>
                  <a:srgbClr val="F3F3F3"/>
                </a:solidFill>
                <a:latin typeface="Raleway Thin"/>
                <a:ea typeface="Raleway Thin"/>
                <a:cs typeface="Raleway Thin"/>
                <a:sym typeface="Raleway Thin"/>
              </a:rPr>
              <a:t> Group by multiple columns is say for example, GROUP BY column1, column2. This means to place all the rows with the same values of both the columns column1 and column2 in one group. Consider the below example 3.</a:t>
            </a:r>
            <a:endParaRPr sz="1700" b="0">
              <a:solidFill>
                <a:srgbClr val="F3F3F3"/>
              </a:solidFill>
              <a:latin typeface="Raleway Thin"/>
              <a:ea typeface="Raleway Thin"/>
              <a:cs typeface="Raleway Thin"/>
              <a:sym typeface="Raleway Thin"/>
            </a:endParaRPr>
          </a:p>
          <a:p>
            <a:pPr marL="457200" lvl="0" indent="0" algn="l" rtl="0">
              <a:lnSpc>
                <a:spcPct val="115000"/>
              </a:lnSpc>
              <a:spcBef>
                <a:spcPts val="0"/>
              </a:spcBef>
              <a:spcAft>
                <a:spcPts val="0"/>
              </a:spcAft>
              <a:buNone/>
            </a:pPr>
            <a:endParaRPr sz="1700" b="0">
              <a:solidFill>
                <a:srgbClr val="F3F3F3"/>
              </a:solidFill>
              <a:latin typeface="Raleway Thin"/>
              <a:ea typeface="Raleway Thin"/>
              <a:cs typeface="Raleway Thin"/>
              <a:sym typeface="Raleway Thin"/>
            </a:endParaRPr>
          </a:p>
          <a:p>
            <a:pPr marL="457200" lvl="0" indent="0" algn="l" rtl="0">
              <a:lnSpc>
                <a:spcPct val="115000"/>
              </a:lnSpc>
              <a:spcBef>
                <a:spcPts val="0"/>
              </a:spcBef>
              <a:spcAft>
                <a:spcPts val="0"/>
              </a:spcAft>
              <a:buNone/>
            </a:pPr>
            <a:endParaRPr sz="1700" b="0">
              <a:solidFill>
                <a:srgbClr val="F3F3F3"/>
              </a:solidFill>
              <a:latin typeface="Raleway Thin"/>
              <a:ea typeface="Raleway Thin"/>
              <a:cs typeface="Raleway Thin"/>
              <a:sym typeface="Raleway Thi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sp>
        <p:nvSpPr>
          <p:cNvPr id="84" name="Google Shape;84;p15"/>
          <p:cNvSpPr txBox="1"/>
          <p:nvPr>
            <p:ph type="title"/>
          </p:nvPr>
        </p:nvSpPr>
        <p:spPr>
          <a:xfrm>
            <a:off x="256200" y="250825"/>
            <a:ext cx="8631600" cy="9108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panose="020B0604020202020204"/>
              <a:buNone/>
            </a:pPr>
            <a:r>
              <a:rPr lang="en-GB">
                <a:solidFill>
                  <a:schemeClr val="accent5"/>
                </a:solidFill>
              </a:rPr>
              <a:t>Example:</a:t>
            </a:r>
            <a:endParaRPr>
              <a:solidFill>
                <a:schemeClr val="accent5"/>
              </a:solidFill>
            </a:endParaRPr>
          </a:p>
          <a:p>
            <a:pPr marL="0" lvl="0" indent="0" algn="l" rtl="0">
              <a:spcBef>
                <a:spcPts val="0"/>
              </a:spcBef>
              <a:spcAft>
                <a:spcPts val="0"/>
              </a:spcAft>
              <a:buClr>
                <a:schemeClr val="dk2"/>
              </a:buClr>
              <a:buSzPts val="1100"/>
              <a:buFont typeface="Arial" panose="020B0604020202020204"/>
              <a:buNone/>
            </a:pPr>
          </a:p>
          <a:p>
            <a:pPr marL="0" lvl="0" indent="0" algn="l" rtl="0">
              <a:spcBef>
                <a:spcPts val="0"/>
              </a:spcBef>
              <a:spcAft>
                <a:spcPts val="0"/>
              </a:spcAft>
              <a:buNone/>
            </a:pPr>
          </a:p>
        </p:txBody>
      </p:sp>
      <p:sp>
        <p:nvSpPr>
          <p:cNvPr id="85" name="Google Shape;85;p15"/>
          <p:cNvSpPr txBox="1"/>
          <p:nvPr>
            <p:ph type="title"/>
          </p:nvPr>
        </p:nvSpPr>
        <p:spPr>
          <a:xfrm>
            <a:off x="345000" y="1180125"/>
            <a:ext cx="8454000" cy="3578400"/>
          </a:xfrm>
          <a:prstGeom prst="rect">
            <a:avLst/>
          </a:prstGeom>
        </p:spPr>
        <p:txBody>
          <a:bodyPr spcFirstLastPara="1" wrap="square" lIns="91425" tIns="91425" rIns="91425" bIns="91425" anchor="t" anchorCtr="0">
            <a:noAutofit/>
          </a:bodyPr>
          <a:lstStyle/>
          <a:p>
            <a:pPr marL="457200" lvl="0" indent="-336550" algn="l" rtl="0">
              <a:lnSpc>
                <a:spcPct val="115000"/>
              </a:lnSpc>
              <a:spcBef>
                <a:spcPts val="0"/>
              </a:spcBef>
              <a:spcAft>
                <a:spcPts val="0"/>
              </a:spcAft>
              <a:buClr>
                <a:srgbClr val="F3F3F3"/>
              </a:buClr>
              <a:buSzPts val="1700"/>
              <a:buFont typeface="Raleway Thin"/>
              <a:buAutoNum type="arabicPeriod"/>
            </a:pPr>
            <a:r>
              <a:rPr lang="en-GB" sz="1700" b="0">
                <a:solidFill>
                  <a:schemeClr val="accent5"/>
                </a:solidFill>
                <a:latin typeface="Raleway Thin"/>
                <a:ea typeface="Raleway Thin"/>
                <a:cs typeface="Raleway Thin"/>
                <a:sym typeface="Raleway Thin"/>
              </a:rPr>
              <a:t>SELECT</a:t>
            </a:r>
            <a:r>
              <a:rPr lang="en-GB" sz="1700" b="0">
                <a:solidFill>
                  <a:srgbClr val="F3F3F3"/>
                </a:solidFill>
                <a:latin typeface="Raleway Thin"/>
                <a:ea typeface="Raleway Thin"/>
                <a:cs typeface="Raleway Thin"/>
                <a:sym typeface="Raleway Thin"/>
              </a:rPr>
              <a:t> Rent_ID, Credit_Score </a:t>
            </a:r>
            <a:r>
              <a:rPr lang="en-GB" sz="1700" b="0">
                <a:solidFill>
                  <a:schemeClr val="accent5"/>
                </a:solidFill>
                <a:latin typeface="Raleway Thin"/>
                <a:ea typeface="Raleway Thin"/>
                <a:cs typeface="Raleway Thin"/>
                <a:sym typeface="Raleway Thin"/>
              </a:rPr>
              <a:t>FROM</a:t>
            </a:r>
            <a:r>
              <a:rPr lang="en-GB" sz="1700" b="0">
                <a:solidFill>
                  <a:srgbClr val="F3F3F3"/>
                </a:solidFill>
                <a:latin typeface="Raleway Thin"/>
                <a:ea typeface="Raleway Thin"/>
                <a:cs typeface="Raleway Thin"/>
                <a:sym typeface="Raleway Thin"/>
              </a:rPr>
              <a:t> Credit_System </a:t>
            </a:r>
            <a:r>
              <a:rPr lang="en-GB" sz="1700" b="0">
                <a:solidFill>
                  <a:schemeClr val="accent5"/>
                </a:solidFill>
                <a:latin typeface="Raleway Thin"/>
                <a:ea typeface="Raleway Thin"/>
                <a:cs typeface="Raleway Thin"/>
                <a:sym typeface="Raleway Thin"/>
              </a:rPr>
              <a:t>GROUP BY</a:t>
            </a:r>
            <a:r>
              <a:rPr lang="en-GB" sz="1700" b="0">
                <a:solidFill>
                  <a:srgbClr val="F3F3F3"/>
                </a:solidFill>
                <a:latin typeface="Raleway Thin"/>
                <a:ea typeface="Raleway Thin"/>
                <a:cs typeface="Raleway Thin"/>
                <a:sym typeface="Raleway Thin"/>
              </a:rPr>
              <a:t> Credit_Score;</a:t>
            </a:r>
            <a:endParaRPr sz="1700" b="0">
              <a:solidFill>
                <a:srgbClr val="F3F3F3"/>
              </a:solidFill>
              <a:latin typeface="Raleway Thin"/>
              <a:ea typeface="Raleway Thin"/>
              <a:cs typeface="Raleway Thin"/>
              <a:sym typeface="Raleway Thin"/>
            </a:endParaRPr>
          </a:p>
          <a:p>
            <a:pPr marL="914400" lvl="0" indent="0" algn="l" rtl="0">
              <a:lnSpc>
                <a:spcPct val="115000"/>
              </a:lnSpc>
              <a:spcBef>
                <a:spcPts val="0"/>
              </a:spcBef>
              <a:spcAft>
                <a:spcPts val="0"/>
              </a:spcAft>
              <a:buNone/>
            </a:pPr>
            <a:endParaRPr sz="1700" b="0">
              <a:solidFill>
                <a:srgbClr val="F3F3F3"/>
              </a:solidFill>
              <a:latin typeface="Raleway Thin"/>
              <a:ea typeface="Raleway Thin"/>
              <a:cs typeface="Raleway Thin"/>
              <a:sym typeface="Raleway Thin"/>
            </a:endParaRPr>
          </a:p>
          <a:p>
            <a:pPr marL="457200" lvl="0" indent="-336550" algn="l" rtl="0">
              <a:lnSpc>
                <a:spcPct val="115000"/>
              </a:lnSpc>
              <a:spcBef>
                <a:spcPts val="0"/>
              </a:spcBef>
              <a:spcAft>
                <a:spcPts val="0"/>
              </a:spcAft>
              <a:buClr>
                <a:srgbClr val="F3F3F3"/>
              </a:buClr>
              <a:buSzPts val="1700"/>
              <a:buFont typeface="Raleway Thin"/>
              <a:buAutoNum type="arabicPeriod"/>
            </a:pPr>
            <a:r>
              <a:rPr lang="en-GB" sz="1700" b="0">
                <a:solidFill>
                  <a:schemeClr val="accent5"/>
                </a:solidFill>
                <a:latin typeface="Raleway Thin"/>
                <a:ea typeface="Raleway Thin"/>
                <a:cs typeface="Raleway Thin"/>
                <a:sym typeface="Raleway Thin"/>
              </a:rPr>
              <a:t>SELECT</a:t>
            </a:r>
            <a:r>
              <a:rPr lang="en-GB" sz="1700" b="0">
                <a:solidFill>
                  <a:srgbClr val="F3F3F3"/>
                </a:solidFill>
                <a:latin typeface="Raleway Thin"/>
                <a:ea typeface="Raleway Thin"/>
                <a:cs typeface="Raleway Thin"/>
                <a:sym typeface="Raleway Thin"/>
              </a:rPr>
              <a:t> First_Name, Last_Name,Credit_ID </a:t>
            </a:r>
            <a:r>
              <a:rPr lang="en-GB" sz="1700" b="0">
                <a:solidFill>
                  <a:schemeClr val="accent5"/>
                </a:solidFill>
                <a:latin typeface="Raleway Thin"/>
                <a:ea typeface="Raleway Thin"/>
                <a:cs typeface="Raleway Thin"/>
                <a:sym typeface="Raleway Thin"/>
              </a:rPr>
              <a:t>FROM</a:t>
            </a:r>
            <a:r>
              <a:rPr lang="en-GB" sz="1700" b="0">
                <a:solidFill>
                  <a:srgbClr val="F3F3F3"/>
                </a:solidFill>
                <a:latin typeface="Raleway Thin"/>
                <a:ea typeface="Raleway Thin"/>
                <a:cs typeface="Raleway Thin"/>
                <a:sym typeface="Raleway Thin"/>
              </a:rPr>
              <a:t> Customer </a:t>
            </a:r>
            <a:r>
              <a:rPr lang="en-GB" sz="1700" b="0">
                <a:solidFill>
                  <a:schemeClr val="accent5"/>
                </a:solidFill>
                <a:latin typeface="Raleway Thin"/>
                <a:ea typeface="Raleway Thin"/>
                <a:cs typeface="Raleway Thin"/>
                <a:sym typeface="Raleway Thin"/>
              </a:rPr>
              <a:t>GROUP BY</a:t>
            </a:r>
            <a:r>
              <a:rPr lang="en-GB" sz="1700" b="0">
                <a:solidFill>
                  <a:srgbClr val="F3F3F3"/>
                </a:solidFill>
                <a:latin typeface="Raleway Thin"/>
                <a:ea typeface="Raleway Thin"/>
                <a:cs typeface="Raleway Thin"/>
                <a:sym typeface="Raleway Thin"/>
              </a:rPr>
              <a:t> First_Name;</a:t>
            </a:r>
            <a:endParaRPr sz="1700" b="0">
              <a:solidFill>
                <a:srgbClr val="F3F3F3"/>
              </a:solidFill>
              <a:latin typeface="Raleway Thin"/>
              <a:ea typeface="Raleway Thin"/>
              <a:cs typeface="Raleway Thin"/>
              <a:sym typeface="Raleway Thin"/>
            </a:endParaRPr>
          </a:p>
          <a:p>
            <a:pPr marL="914400" lvl="0" indent="0" algn="l" rtl="0">
              <a:lnSpc>
                <a:spcPct val="115000"/>
              </a:lnSpc>
              <a:spcBef>
                <a:spcPts val="0"/>
              </a:spcBef>
              <a:spcAft>
                <a:spcPts val="0"/>
              </a:spcAft>
              <a:buNone/>
            </a:pPr>
            <a:endParaRPr sz="1700" b="0">
              <a:solidFill>
                <a:srgbClr val="F3F3F3"/>
              </a:solidFill>
              <a:latin typeface="Raleway Thin"/>
              <a:ea typeface="Raleway Thin"/>
              <a:cs typeface="Raleway Thin"/>
              <a:sym typeface="Raleway Thin"/>
            </a:endParaRPr>
          </a:p>
          <a:p>
            <a:pPr marL="457200" lvl="0" indent="-336550" algn="l" rtl="0">
              <a:lnSpc>
                <a:spcPct val="115000"/>
              </a:lnSpc>
              <a:spcBef>
                <a:spcPts val="0"/>
              </a:spcBef>
              <a:spcAft>
                <a:spcPts val="0"/>
              </a:spcAft>
              <a:buClr>
                <a:srgbClr val="F3F3F3"/>
              </a:buClr>
              <a:buSzPts val="1700"/>
              <a:buFont typeface="Raleway Thin"/>
              <a:buAutoNum type="arabicPeriod"/>
            </a:pPr>
            <a:r>
              <a:rPr lang="en-GB" sz="1700" b="0">
                <a:solidFill>
                  <a:schemeClr val="accent5"/>
                </a:solidFill>
                <a:latin typeface="Raleway Thin"/>
                <a:ea typeface="Raleway Thin"/>
                <a:cs typeface="Raleway Thin"/>
                <a:sym typeface="Raleway Thin"/>
              </a:rPr>
              <a:t>SELECT </a:t>
            </a:r>
            <a:r>
              <a:rPr lang="en-GB" sz="1700" b="0">
                <a:solidFill>
                  <a:srgbClr val="F3F3F3"/>
                </a:solidFill>
                <a:latin typeface="Raleway Thin"/>
                <a:ea typeface="Raleway Thin"/>
                <a:cs typeface="Raleway Thin"/>
                <a:sym typeface="Raleway Thin"/>
              </a:rPr>
              <a:t>DVD_ID,Customer_ID, Rent_Date </a:t>
            </a:r>
            <a:r>
              <a:rPr lang="en-GB" sz="1700" b="0">
                <a:solidFill>
                  <a:schemeClr val="accent5"/>
                </a:solidFill>
                <a:latin typeface="Raleway Thin"/>
                <a:ea typeface="Raleway Thin"/>
                <a:cs typeface="Raleway Thin"/>
                <a:sym typeface="Raleway Thin"/>
              </a:rPr>
              <a:t>FROM</a:t>
            </a:r>
            <a:r>
              <a:rPr lang="en-GB" sz="1700" b="0">
                <a:solidFill>
                  <a:srgbClr val="F3F3F3"/>
                </a:solidFill>
                <a:latin typeface="Raleway Thin"/>
                <a:ea typeface="Raleway Thin"/>
                <a:cs typeface="Raleway Thin"/>
                <a:sym typeface="Raleway Thin"/>
              </a:rPr>
              <a:t> Rent </a:t>
            </a:r>
            <a:r>
              <a:rPr lang="en-GB" sz="1700" b="0">
                <a:solidFill>
                  <a:schemeClr val="accent5"/>
                </a:solidFill>
                <a:latin typeface="Raleway Thin"/>
                <a:ea typeface="Raleway Thin"/>
                <a:cs typeface="Raleway Thin"/>
                <a:sym typeface="Raleway Thin"/>
              </a:rPr>
              <a:t>GROUP BY</a:t>
            </a:r>
            <a:r>
              <a:rPr lang="en-GB" sz="1700" b="0">
                <a:solidFill>
                  <a:srgbClr val="F3F3F3"/>
                </a:solidFill>
                <a:latin typeface="Raleway Thin"/>
                <a:ea typeface="Raleway Thin"/>
                <a:cs typeface="Raleway Thin"/>
                <a:sym typeface="Raleway Thin"/>
              </a:rPr>
              <a:t> Rent_Date;</a:t>
            </a:r>
            <a:endParaRPr sz="1700" b="0">
              <a:solidFill>
                <a:srgbClr val="F3F3F3"/>
              </a:solidFill>
              <a:latin typeface="Raleway Thin"/>
              <a:ea typeface="Raleway Thin"/>
              <a:cs typeface="Raleway Thin"/>
              <a:sym typeface="Raleway Thin"/>
            </a:endParaRPr>
          </a:p>
          <a:p>
            <a:pPr marL="914400" lvl="0" indent="0" algn="l" rtl="0">
              <a:lnSpc>
                <a:spcPct val="115000"/>
              </a:lnSpc>
              <a:spcBef>
                <a:spcPts val="0"/>
              </a:spcBef>
              <a:spcAft>
                <a:spcPts val="0"/>
              </a:spcAft>
              <a:buNone/>
            </a:pPr>
            <a:endParaRPr sz="1700" b="0">
              <a:solidFill>
                <a:srgbClr val="F3F3F3"/>
              </a:solidFill>
              <a:latin typeface="Raleway Thin"/>
              <a:ea typeface="Raleway Thin"/>
              <a:cs typeface="Raleway Thin"/>
              <a:sym typeface="Raleway Thin"/>
            </a:endParaRPr>
          </a:p>
          <a:p>
            <a:pPr marL="457200" lvl="0" indent="-336550" algn="l" rtl="0">
              <a:lnSpc>
                <a:spcPct val="115000"/>
              </a:lnSpc>
              <a:spcBef>
                <a:spcPts val="0"/>
              </a:spcBef>
              <a:spcAft>
                <a:spcPts val="0"/>
              </a:spcAft>
              <a:buClr>
                <a:srgbClr val="F3F3F3"/>
              </a:buClr>
              <a:buSzPts val="1700"/>
              <a:buFont typeface="Raleway Thin"/>
              <a:buAutoNum type="arabicPeriod"/>
            </a:pPr>
            <a:r>
              <a:rPr lang="en-GB" sz="1700" b="0">
                <a:solidFill>
                  <a:schemeClr val="accent5"/>
                </a:solidFill>
                <a:latin typeface="Raleway Thin"/>
                <a:ea typeface="Raleway Thin"/>
                <a:cs typeface="Raleway Thin"/>
                <a:sym typeface="Raleway Thin"/>
              </a:rPr>
              <a:t>SELECT</a:t>
            </a:r>
            <a:r>
              <a:rPr lang="en-GB" sz="1700" b="0">
                <a:solidFill>
                  <a:srgbClr val="F3F3F3"/>
                </a:solidFill>
                <a:latin typeface="Raleway Thin"/>
                <a:ea typeface="Raleway Thin"/>
                <a:cs typeface="Raleway Thin"/>
                <a:sym typeface="Raleway Thin"/>
              </a:rPr>
              <a:t> Studio_Name, Owner_Name, Address_ID </a:t>
            </a:r>
            <a:r>
              <a:rPr lang="en-GB" sz="1700" b="0">
                <a:solidFill>
                  <a:schemeClr val="accent5"/>
                </a:solidFill>
                <a:latin typeface="Raleway Thin"/>
                <a:ea typeface="Raleway Thin"/>
                <a:cs typeface="Raleway Thin"/>
                <a:sym typeface="Raleway Thin"/>
              </a:rPr>
              <a:t>FROM</a:t>
            </a:r>
            <a:r>
              <a:rPr lang="en-GB" sz="1700" b="0">
                <a:solidFill>
                  <a:srgbClr val="F3F3F3"/>
                </a:solidFill>
                <a:latin typeface="Raleway Thin"/>
                <a:ea typeface="Raleway Thin"/>
                <a:cs typeface="Raleway Thin"/>
                <a:sym typeface="Raleway Thin"/>
              </a:rPr>
              <a:t> Studio_Detail </a:t>
            </a:r>
            <a:r>
              <a:rPr lang="en-GB" sz="1700" b="0">
                <a:solidFill>
                  <a:schemeClr val="accent5"/>
                </a:solidFill>
                <a:latin typeface="Raleway Thin"/>
                <a:ea typeface="Raleway Thin"/>
                <a:cs typeface="Raleway Thin"/>
                <a:sym typeface="Raleway Thin"/>
              </a:rPr>
              <a:t>GROUP BY</a:t>
            </a:r>
            <a:r>
              <a:rPr lang="en-GB" sz="1700" b="0">
                <a:solidFill>
                  <a:srgbClr val="F3F3F3"/>
                </a:solidFill>
                <a:latin typeface="Raleway Thin"/>
                <a:ea typeface="Raleway Thin"/>
                <a:cs typeface="Raleway Thin"/>
                <a:sym typeface="Raleway Thin"/>
              </a:rPr>
              <a:t> Owner_Name;</a:t>
            </a:r>
            <a:endParaRPr sz="1700" b="0">
              <a:solidFill>
                <a:srgbClr val="F3F3F3"/>
              </a:solidFill>
              <a:latin typeface="Raleway Thin"/>
              <a:ea typeface="Raleway Thin"/>
              <a:cs typeface="Raleway Thin"/>
              <a:sym typeface="Raleway Thin"/>
            </a:endParaRPr>
          </a:p>
          <a:p>
            <a:pPr marL="914400" lvl="0" indent="0" algn="l" rtl="0">
              <a:lnSpc>
                <a:spcPct val="115000"/>
              </a:lnSpc>
              <a:spcBef>
                <a:spcPts val="0"/>
              </a:spcBef>
              <a:spcAft>
                <a:spcPts val="0"/>
              </a:spcAft>
              <a:buNone/>
            </a:pPr>
            <a:endParaRPr sz="1700" b="0">
              <a:solidFill>
                <a:srgbClr val="F3F3F3"/>
              </a:solidFill>
              <a:latin typeface="Raleway Thin"/>
              <a:ea typeface="Raleway Thin"/>
              <a:cs typeface="Raleway Thin"/>
              <a:sym typeface="Raleway Thin"/>
            </a:endParaRPr>
          </a:p>
          <a:p>
            <a:pPr marL="457200" lvl="0" indent="-336550" algn="l" rtl="0">
              <a:lnSpc>
                <a:spcPct val="115000"/>
              </a:lnSpc>
              <a:spcBef>
                <a:spcPts val="0"/>
              </a:spcBef>
              <a:spcAft>
                <a:spcPts val="0"/>
              </a:spcAft>
              <a:buClr>
                <a:srgbClr val="F3F3F3"/>
              </a:buClr>
              <a:buSzPts val="1700"/>
              <a:buFont typeface="Raleway Thin"/>
              <a:buAutoNum type="arabicPeriod"/>
            </a:pPr>
            <a:r>
              <a:rPr lang="en-GB" sz="1700" b="0">
                <a:solidFill>
                  <a:schemeClr val="accent5"/>
                </a:solidFill>
                <a:latin typeface="Raleway Thin"/>
                <a:ea typeface="Raleway Thin"/>
                <a:cs typeface="Raleway Thin"/>
                <a:sym typeface="Raleway Thin"/>
              </a:rPr>
              <a:t>SELECT</a:t>
            </a:r>
            <a:r>
              <a:rPr lang="en-GB" sz="1700" b="0">
                <a:solidFill>
                  <a:srgbClr val="F3F3F3"/>
                </a:solidFill>
                <a:latin typeface="Raleway Thin"/>
                <a:ea typeface="Raleway Thin"/>
                <a:cs typeface="Raleway Thin"/>
                <a:sym typeface="Raleway Thin"/>
              </a:rPr>
              <a:t> Name, Developer_Name, Award_ID </a:t>
            </a:r>
            <a:r>
              <a:rPr lang="en-GB" sz="1700" b="0">
                <a:solidFill>
                  <a:schemeClr val="accent5"/>
                </a:solidFill>
                <a:latin typeface="Raleway Thin"/>
                <a:ea typeface="Raleway Thin"/>
                <a:cs typeface="Raleway Thin"/>
                <a:sym typeface="Raleway Thin"/>
              </a:rPr>
              <a:t>FROM</a:t>
            </a:r>
            <a:r>
              <a:rPr lang="en-GB" sz="1700" b="0">
                <a:solidFill>
                  <a:srgbClr val="F3F3F3"/>
                </a:solidFill>
                <a:latin typeface="Raleway Thin"/>
                <a:ea typeface="Raleway Thin"/>
                <a:cs typeface="Raleway Thin"/>
                <a:sym typeface="Raleway Thin"/>
              </a:rPr>
              <a:t> Game_Detail </a:t>
            </a:r>
            <a:r>
              <a:rPr lang="en-GB" sz="1700" b="0">
                <a:solidFill>
                  <a:schemeClr val="accent5"/>
                </a:solidFill>
                <a:latin typeface="Raleway Thin"/>
                <a:ea typeface="Raleway Thin"/>
                <a:cs typeface="Raleway Thin"/>
                <a:sym typeface="Raleway Thin"/>
              </a:rPr>
              <a:t>GROUP BY </a:t>
            </a:r>
            <a:r>
              <a:rPr lang="en-GB" sz="1700" b="0">
                <a:solidFill>
                  <a:srgbClr val="F3F3F3"/>
                </a:solidFill>
                <a:latin typeface="Raleway Thin"/>
                <a:ea typeface="Raleway Thin"/>
                <a:cs typeface="Raleway Thin"/>
                <a:sym typeface="Raleway Thin"/>
              </a:rPr>
              <a:t>Name;</a:t>
            </a:r>
            <a:endParaRPr sz="1700" b="0">
              <a:solidFill>
                <a:srgbClr val="F3F3F3"/>
              </a:solidFill>
              <a:latin typeface="Raleway Thin"/>
              <a:ea typeface="Raleway Thin"/>
              <a:cs typeface="Raleway Thin"/>
              <a:sym typeface="Raleway Thin"/>
            </a:endParaRPr>
          </a:p>
          <a:p>
            <a:pPr marL="914400" lvl="0" indent="0" algn="l" rtl="0">
              <a:lnSpc>
                <a:spcPct val="115000"/>
              </a:lnSpc>
              <a:spcBef>
                <a:spcPts val="0"/>
              </a:spcBef>
              <a:spcAft>
                <a:spcPts val="0"/>
              </a:spcAft>
              <a:buNone/>
            </a:pPr>
            <a:endParaRPr sz="1700" b="0">
              <a:solidFill>
                <a:srgbClr val="F3F3F3"/>
              </a:solidFill>
              <a:latin typeface="Raleway Thin"/>
              <a:ea typeface="Raleway Thin"/>
              <a:cs typeface="Raleway Thin"/>
              <a:sym typeface="Raleway Thin"/>
            </a:endParaRPr>
          </a:p>
          <a:p>
            <a:pPr marL="457200" lvl="0" indent="0" algn="l" rtl="0">
              <a:lnSpc>
                <a:spcPct val="115000"/>
              </a:lnSpc>
              <a:spcBef>
                <a:spcPts val="0"/>
              </a:spcBef>
              <a:spcAft>
                <a:spcPts val="0"/>
              </a:spcAft>
              <a:buNone/>
            </a:pPr>
            <a:endParaRPr sz="1700" b="0">
              <a:solidFill>
                <a:srgbClr val="F3F3F3"/>
              </a:solidFill>
              <a:latin typeface="Raleway Thin"/>
              <a:ea typeface="Raleway Thin"/>
              <a:cs typeface="Raleway Thin"/>
              <a:sym typeface="Raleway Thin"/>
            </a:endParaRPr>
          </a:p>
          <a:p>
            <a:pPr marL="457200" lvl="0" indent="0" algn="l" rtl="0">
              <a:lnSpc>
                <a:spcPct val="115000"/>
              </a:lnSpc>
              <a:spcBef>
                <a:spcPts val="0"/>
              </a:spcBef>
              <a:spcAft>
                <a:spcPts val="0"/>
              </a:spcAft>
              <a:buNone/>
            </a:pPr>
            <a:endParaRPr sz="1700" b="0">
              <a:solidFill>
                <a:srgbClr val="F3F3F3"/>
              </a:solidFill>
              <a:latin typeface="Raleway Thin"/>
              <a:ea typeface="Raleway Thin"/>
              <a:cs typeface="Raleway Thin"/>
              <a:sym typeface="Raleway Thi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9" name="Shape 89"/>
        <p:cNvGrpSpPr/>
        <p:nvPr/>
      </p:nvGrpSpPr>
      <p:grpSpPr>
        <a:xfrm>
          <a:off x="0" y="0"/>
          <a:ext cx="0" cy="0"/>
          <a:chOff x="0" y="0"/>
          <a:chExt cx="0" cy="0"/>
        </a:xfrm>
      </p:grpSpPr>
      <p:sp>
        <p:nvSpPr>
          <p:cNvPr id="90" name="Google Shape;90;p16"/>
          <p:cNvSpPr txBox="1"/>
          <p:nvPr>
            <p:ph type="title"/>
          </p:nvPr>
        </p:nvSpPr>
        <p:spPr>
          <a:xfrm>
            <a:off x="256200" y="250825"/>
            <a:ext cx="8631600" cy="9108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panose="020B0604020202020204"/>
              <a:buNone/>
            </a:pPr>
            <a:r>
              <a:rPr lang="en-GB">
                <a:solidFill>
                  <a:schemeClr val="accent5"/>
                </a:solidFill>
              </a:rPr>
              <a:t>HAVING </a:t>
            </a:r>
            <a:endParaRPr>
              <a:solidFill>
                <a:schemeClr val="accent5"/>
              </a:solidFill>
            </a:endParaRPr>
          </a:p>
          <a:p>
            <a:pPr marL="0" lvl="0" indent="0" algn="l" rtl="0">
              <a:spcBef>
                <a:spcPts val="0"/>
              </a:spcBef>
              <a:spcAft>
                <a:spcPts val="0"/>
              </a:spcAft>
              <a:buClr>
                <a:schemeClr val="dk2"/>
              </a:buClr>
              <a:buSzPts val="1100"/>
              <a:buFont typeface="Arial" panose="020B0604020202020204"/>
              <a:buNone/>
            </a:pPr>
          </a:p>
          <a:p>
            <a:pPr marL="0" lvl="0" indent="0" algn="l" rtl="0">
              <a:spcBef>
                <a:spcPts val="0"/>
              </a:spcBef>
              <a:spcAft>
                <a:spcPts val="0"/>
              </a:spcAft>
              <a:buNone/>
            </a:pPr>
          </a:p>
        </p:txBody>
      </p:sp>
      <p:sp>
        <p:nvSpPr>
          <p:cNvPr id="91" name="Google Shape;91;p16"/>
          <p:cNvSpPr txBox="1"/>
          <p:nvPr>
            <p:ph type="title"/>
          </p:nvPr>
        </p:nvSpPr>
        <p:spPr>
          <a:xfrm>
            <a:off x="345000" y="1180125"/>
            <a:ext cx="8454000" cy="3578400"/>
          </a:xfrm>
          <a:prstGeom prst="rect">
            <a:avLst/>
          </a:prstGeom>
        </p:spPr>
        <p:txBody>
          <a:bodyPr spcFirstLastPara="1" wrap="square" lIns="91425" tIns="91425" rIns="91425" bIns="91425" anchor="t" anchorCtr="0">
            <a:noAutofit/>
          </a:bodyPr>
          <a:lstStyle/>
          <a:p>
            <a:pPr marL="457200" lvl="0" indent="-336550" algn="l" rtl="0">
              <a:lnSpc>
                <a:spcPct val="115000"/>
              </a:lnSpc>
              <a:spcBef>
                <a:spcPts val="0"/>
              </a:spcBef>
              <a:spcAft>
                <a:spcPts val="0"/>
              </a:spcAft>
              <a:buClr>
                <a:srgbClr val="F3F3F3"/>
              </a:buClr>
              <a:buSzPts val="1700"/>
              <a:buFont typeface="Raleway Thin"/>
              <a:buChar char="●"/>
            </a:pPr>
            <a:r>
              <a:rPr lang="en-GB" sz="1700" b="0">
                <a:solidFill>
                  <a:srgbClr val="F3F3F3"/>
                </a:solidFill>
                <a:latin typeface="Raleway Thin"/>
                <a:ea typeface="Raleway Thin"/>
                <a:cs typeface="Raleway Thin"/>
                <a:sym typeface="Raleway Thin"/>
              </a:rPr>
              <a:t>The </a:t>
            </a:r>
            <a:r>
              <a:rPr lang="en-GB" sz="1700" b="0">
                <a:solidFill>
                  <a:schemeClr val="accent5"/>
                </a:solidFill>
                <a:latin typeface="Raleway Thin"/>
                <a:ea typeface="Raleway Thin"/>
                <a:cs typeface="Raleway Thin"/>
                <a:sym typeface="Raleway Thin"/>
              </a:rPr>
              <a:t>HAVING</a:t>
            </a:r>
            <a:r>
              <a:rPr lang="en-GB" sz="1700" b="0">
                <a:solidFill>
                  <a:srgbClr val="F3F3F3"/>
                </a:solidFill>
                <a:latin typeface="Raleway Thin"/>
                <a:ea typeface="Raleway Thin"/>
                <a:cs typeface="Raleway Thin"/>
                <a:sym typeface="Raleway Thin"/>
              </a:rPr>
              <a:t> Clause in SQL enables the user to specify conditions that filter which group results appear in the results.</a:t>
            </a:r>
            <a:endParaRPr sz="1700" b="0">
              <a:solidFill>
                <a:srgbClr val="F3F3F3"/>
              </a:solidFill>
              <a:latin typeface="Raleway Thin"/>
              <a:ea typeface="Raleway Thin"/>
              <a:cs typeface="Raleway Thin"/>
              <a:sym typeface="Raleway Thin"/>
            </a:endParaRPr>
          </a:p>
          <a:p>
            <a:pPr marL="1371600" lvl="0" indent="0" algn="l" rtl="0">
              <a:lnSpc>
                <a:spcPct val="115000"/>
              </a:lnSpc>
              <a:spcBef>
                <a:spcPts val="0"/>
              </a:spcBef>
              <a:spcAft>
                <a:spcPts val="0"/>
              </a:spcAft>
              <a:buNone/>
            </a:pPr>
            <a:endParaRPr sz="1700" b="0">
              <a:solidFill>
                <a:srgbClr val="F3F3F3"/>
              </a:solidFill>
              <a:latin typeface="Raleway Thin"/>
              <a:ea typeface="Raleway Thin"/>
              <a:cs typeface="Raleway Thin"/>
              <a:sym typeface="Raleway Thin"/>
            </a:endParaRPr>
          </a:p>
          <a:p>
            <a:pPr marL="457200" lvl="0" indent="-336550" algn="l" rtl="0">
              <a:lnSpc>
                <a:spcPct val="115000"/>
              </a:lnSpc>
              <a:spcBef>
                <a:spcPts val="0"/>
              </a:spcBef>
              <a:spcAft>
                <a:spcPts val="0"/>
              </a:spcAft>
              <a:buClr>
                <a:srgbClr val="F3F3F3"/>
              </a:buClr>
              <a:buSzPts val="1700"/>
              <a:buFont typeface="Raleway Thin"/>
              <a:buChar char="●"/>
            </a:pPr>
            <a:r>
              <a:rPr lang="en-GB" sz="1700" b="0">
                <a:solidFill>
                  <a:srgbClr val="F3F3F3"/>
                </a:solidFill>
                <a:latin typeface="Raleway Thin"/>
                <a:ea typeface="Raleway Thin"/>
                <a:cs typeface="Raleway Thin"/>
                <a:sym typeface="Raleway Thin"/>
              </a:rPr>
              <a:t>Although the function of </a:t>
            </a:r>
            <a:r>
              <a:rPr lang="en-GB" sz="1700" b="0">
                <a:solidFill>
                  <a:schemeClr val="accent5"/>
                </a:solidFill>
                <a:latin typeface="Raleway Thin"/>
                <a:ea typeface="Raleway Thin"/>
                <a:cs typeface="Raleway Thin"/>
                <a:sym typeface="Raleway Thin"/>
              </a:rPr>
              <a:t>HAVING</a:t>
            </a:r>
            <a:r>
              <a:rPr lang="en-GB" sz="1700" b="0">
                <a:solidFill>
                  <a:srgbClr val="F3F3F3"/>
                </a:solidFill>
                <a:latin typeface="Raleway Thin"/>
                <a:ea typeface="Raleway Thin"/>
                <a:cs typeface="Raleway Thin"/>
                <a:sym typeface="Raleway Thin"/>
              </a:rPr>
              <a:t> clause is similar to that of the </a:t>
            </a:r>
            <a:r>
              <a:rPr lang="en-GB" sz="1700" b="0">
                <a:solidFill>
                  <a:schemeClr val="accent5"/>
                </a:solidFill>
                <a:latin typeface="Raleway Thin"/>
                <a:ea typeface="Raleway Thin"/>
                <a:cs typeface="Raleway Thin"/>
                <a:sym typeface="Raleway Thin"/>
              </a:rPr>
              <a:t>WHERE </a:t>
            </a:r>
            <a:r>
              <a:rPr lang="en-GB" sz="1700" b="0">
                <a:solidFill>
                  <a:srgbClr val="F3F3F3"/>
                </a:solidFill>
                <a:latin typeface="Raleway Thin"/>
                <a:ea typeface="Raleway Thin"/>
                <a:cs typeface="Raleway Thin"/>
                <a:sym typeface="Raleway Thin"/>
              </a:rPr>
              <a:t>clause, the difference between the two is that the</a:t>
            </a:r>
            <a:r>
              <a:rPr lang="en-GB" sz="1700" b="0">
                <a:solidFill>
                  <a:schemeClr val="accent5"/>
                </a:solidFill>
                <a:latin typeface="Raleway Thin"/>
                <a:ea typeface="Raleway Thin"/>
                <a:cs typeface="Raleway Thin"/>
                <a:sym typeface="Raleway Thin"/>
              </a:rPr>
              <a:t> WHERE</a:t>
            </a:r>
            <a:r>
              <a:rPr lang="en-GB" sz="1700" b="0">
                <a:solidFill>
                  <a:srgbClr val="F3F3F3"/>
                </a:solidFill>
                <a:latin typeface="Raleway Thin"/>
                <a:ea typeface="Raleway Thin"/>
                <a:cs typeface="Raleway Thin"/>
                <a:sym typeface="Raleway Thin"/>
              </a:rPr>
              <a:t> clause places conditions on the selected columns, whereas the </a:t>
            </a:r>
            <a:r>
              <a:rPr lang="en-GB" sz="1700" b="0">
                <a:solidFill>
                  <a:schemeClr val="accent5"/>
                </a:solidFill>
                <a:latin typeface="Raleway Thin"/>
                <a:ea typeface="Raleway Thin"/>
                <a:cs typeface="Raleway Thin"/>
                <a:sym typeface="Raleway Thin"/>
              </a:rPr>
              <a:t>HAVING </a:t>
            </a:r>
            <a:r>
              <a:rPr lang="en-GB" sz="1700" b="0">
                <a:solidFill>
                  <a:srgbClr val="F3F3F3"/>
                </a:solidFill>
                <a:latin typeface="Raleway Thin"/>
                <a:ea typeface="Raleway Thin"/>
                <a:cs typeface="Raleway Thin"/>
                <a:sym typeface="Raleway Thin"/>
              </a:rPr>
              <a:t>clause places conditions on groups created by the </a:t>
            </a:r>
            <a:r>
              <a:rPr lang="en-GB" sz="1700" b="0">
                <a:solidFill>
                  <a:schemeClr val="accent5"/>
                </a:solidFill>
                <a:latin typeface="Raleway Thin"/>
                <a:ea typeface="Raleway Thin"/>
                <a:cs typeface="Raleway Thin"/>
                <a:sym typeface="Raleway Thin"/>
              </a:rPr>
              <a:t>GROUP</a:t>
            </a:r>
            <a:r>
              <a:rPr lang="en-GB" sz="1700" b="0">
                <a:solidFill>
                  <a:srgbClr val="F3F3F3"/>
                </a:solidFill>
                <a:latin typeface="Raleway Thin"/>
                <a:ea typeface="Raleway Thin"/>
                <a:cs typeface="Raleway Thin"/>
                <a:sym typeface="Raleway Thin"/>
              </a:rPr>
              <a:t> BY clause.</a:t>
            </a:r>
            <a:endParaRPr sz="1700" b="0">
              <a:solidFill>
                <a:srgbClr val="F3F3F3"/>
              </a:solidFill>
              <a:latin typeface="Raleway Thin"/>
              <a:ea typeface="Raleway Thin"/>
              <a:cs typeface="Raleway Thin"/>
              <a:sym typeface="Raleway Thin"/>
            </a:endParaRPr>
          </a:p>
          <a:p>
            <a:pPr marL="914400" lvl="0" indent="0" algn="l" rtl="0">
              <a:lnSpc>
                <a:spcPct val="115000"/>
              </a:lnSpc>
              <a:spcBef>
                <a:spcPts val="0"/>
              </a:spcBef>
              <a:spcAft>
                <a:spcPts val="0"/>
              </a:spcAft>
              <a:buClr>
                <a:schemeClr val="dk2"/>
              </a:buClr>
              <a:buSzPts val="1100"/>
              <a:buFont typeface="Arial" panose="020B0604020202020204"/>
              <a:buNone/>
            </a:pPr>
            <a:endParaRPr sz="1700" b="0">
              <a:solidFill>
                <a:srgbClr val="F3F3F3"/>
              </a:solidFill>
              <a:latin typeface="Raleway Thin"/>
              <a:ea typeface="Raleway Thin"/>
              <a:cs typeface="Raleway Thin"/>
              <a:sym typeface="Raleway Thin"/>
            </a:endParaRPr>
          </a:p>
          <a:p>
            <a:pPr marL="914400" lvl="0" indent="0" algn="l" rtl="0">
              <a:lnSpc>
                <a:spcPct val="115000"/>
              </a:lnSpc>
              <a:spcBef>
                <a:spcPts val="0"/>
              </a:spcBef>
              <a:spcAft>
                <a:spcPts val="0"/>
              </a:spcAft>
              <a:buNone/>
            </a:pPr>
            <a:endParaRPr sz="1700" b="0">
              <a:solidFill>
                <a:srgbClr val="F3F3F3"/>
              </a:solidFill>
              <a:latin typeface="Raleway Thin"/>
              <a:ea typeface="Raleway Thin"/>
              <a:cs typeface="Raleway Thin"/>
              <a:sym typeface="Raleway Thin"/>
            </a:endParaRPr>
          </a:p>
          <a:p>
            <a:pPr marL="457200" lvl="0" indent="0" algn="l" rtl="0">
              <a:lnSpc>
                <a:spcPct val="115000"/>
              </a:lnSpc>
              <a:spcBef>
                <a:spcPts val="0"/>
              </a:spcBef>
              <a:spcAft>
                <a:spcPts val="0"/>
              </a:spcAft>
              <a:buNone/>
            </a:pPr>
            <a:endParaRPr sz="1700" b="0">
              <a:solidFill>
                <a:srgbClr val="F3F3F3"/>
              </a:solidFill>
              <a:latin typeface="Raleway Thin"/>
              <a:ea typeface="Raleway Thin"/>
              <a:cs typeface="Raleway Thin"/>
              <a:sym typeface="Raleway Thin"/>
            </a:endParaRPr>
          </a:p>
          <a:p>
            <a:pPr marL="457200" lvl="0" indent="0" algn="l" rtl="0">
              <a:lnSpc>
                <a:spcPct val="115000"/>
              </a:lnSpc>
              <a:spcBef>
                <a:spcPts val="0"/>
              </a:spcBef>
              <a:spcAft>
                <a:spcPts val="0"/>
              </a:spcAft>
              <a:buNone/>
            </a:pPr>
            <a:endParaRPr sz="1700" b="0">
              <a:solidFill>
                <a:srgbClr val="F3F3F3"/>
              </a:solidFill>
              <a:latin typeface="Raleway Thin"/>
              <a:ea typeface="Raleway Thin"/>
              <a:cs typeface="Raleway Thin"/>
              <a:sym typeface="Raleway Thi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95" name="Shape 95"/>
        <p:cNvGrpSpPr/>
        <p:nvPr/>
      </p:nvGrpSpPr>
      <p:grpSpPr>
        <a:xfrm>
          <a:off x="0" y="0"/>
          <a:ext cx="0" cy="0"/>
          <a:chOff x="0" y="0"/>
          <a:chExt cx="0" cy="0"/>
        </a:xfrm>
      </p:grpSpPr>
      <p:sp>
        <p:nvSpPr>
          <p:cNvPr id="96" name="Google Shape;96;p17"/>
          <p:cNvSpPr txBox="1"/>
          <p:nvPr>
            <p:ph type="title"/>
          </p:nvPr>
        </p:nvSpPr>
        <p:spPr>
          <a:xfrm>
            <a:off x="256200" y="250825"/>
            <a:ext cx="8631600" cy="9108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panose="020B0604020202020204"/>
              <a:buNone/>
            </a:pPr>
            <a:r>
              <a:rPr lang="en-GB">
                <a:solidFill>
                  <a:schemeClr val="accent5"/>
                </a:solidFill>
              </a:rPr>
              <a:t>Example:</a:t>
            </a:r>
            <a:endParaRPr>
              <a:solidFill>
                <a:schemeClr val="accent5"/>
              </a:solidFill>
            </a:endParaRPr>
          </a:p>
          <a:p>
            <a:pPr marL="0" lvl="0" indent="0" algn="l" rtl="0">
              <a:spcBef>
                <a:spcPts val="0"/>
              </a:spcBef>
              <a:spcAft>
                <a:spcPts val="0"/>
              </a:spcAft>
              <a:buClr>
                <a:schemeClr val="dk2"/>
              </a:buClr>
              <a:buSzPts val="1100"/>
              <a:buFont typeface="Arial" panose="020B0604020202020204"/>
              <a:buNone/>
            </a:pPr>
          </a:p>
          <a:p>
            <a:pPr marL="0" lvl="0" indent="0" algn="l" rtl="0">
              <a:spcBef>
                <a:spcPts val="0"/>
              </a:spcBef>
              <a:spcAft>
                <a:spcPts val="0"/>
              </a:spcAft>
              <a:buNone/>
            </a:pPr>
          </a:p>
        </p:txBody>
      </p:sp>
      <p:sp>
        <p:nvSpPr>
          <p:cNvPr id="97" name="Google Shape;97;p17"/>
          <p:cNvSpPr txBox="1"/>
          <p:nvPr>
            <p:ph type="title"/>
          </p:nvPr>
        </p:nvSpPr>
        <p:spPr>
          <a:xfrm>
            <a:off x="345000" y="1180125"/>
            <a:ext cx="8454000" cy="3578400"/>
          </a:xfrm>
          <a:prstGeom prst="rect">
            <a:avLst/>
          </a:prstGeom>
        </p:spPr>
        <p:txBody>
          <a:bodyPr spcFirstLastPara="1" wrap="square" lIns="91425" tIns="91425" rIns="91425" bIns="91425" anchor="t" anchorCtr="0">
            <a:noAutofit/>
          </a:bodyPr>
          <a:lstStyle/>
          <a:p>
            <a:pPr marL="457200" lvl="0" indent="-336550" algn="l" rtl="0">
              <a:lnSpc>
                <a:spcPct val="115000"/>
              </a:lnSpc>
              <a:spcBef>
                <a:spcPts val="0"/>
              </a:spcBef>
              <a:spcAft>
                <a:spcPts val="0"/>
              </a:spcAft>
              <a:buClr>
                <a:srgbClr val="F3F3F3"/>
              </a:buClr>
              <a:buSzPts val="1700"/>
              <a:buFont typeface="Raleway Thin"/>
              <a:buAutoNum type="arabicPeriod"/>
            </a:pPr>
            <a:r>
              <a:rPr lang="en-GB" sz="1700" b="0">
                <a:solidFill>
                  <a:schemeClr val="accent5"/>
                </a:solidFill>
                <a:latin typeface="Raleway Thin"/>
                <a:ea typeface="Raleway Thin"/>
                <a:cs typeface="Raleway Thin"/>
                <a:sym typeface="Raleway Thin"/>
              </a:rPr>
              <a:t>SELECT</a:t>
            </a:r>
            <a:r>
              <a:rPr lang="en-GB" sz="1700" b="0">
                <a:solidFill>
                  <a:srgbClr val="F3F3F3"/>
                </a:solidFill>
                <a:latin typeface="Raleway Thin"/>
                <a:ea typeface="Raleway Thin"/>
                <a:cs typeface="Raleway Thin"/>
                <a:sym typeface="Raleway Thin"/>
              </a:rPr>
              <a:t> Rent_ID, Credit_Score </a:t>
            </a:r>
            <a:r>
              <a:rPr lang="en-GB" sz="1700" b="0">
                <a:solidFill>
                  <a:schemeClr val="accent5"/>
                </a:solidFill>
                <a:latin typeface="Raleway Thin"/>
                <a:ea typeface="Raleway Thin"/>
                <a:cs typeface="Raleway Thin"/>
                <a:sym typeface="Raleway Thin"/>
              </a:rPr>
              <a:t>FROM </a:t>
            </a:r>
            <a:r>
              <a:rPr lang="en-GB" sz="1700" b="0">
                <a:solidFill>
                  <a:srgbClr val="F3F3F3"/>
                </a:solidFill>
                <a:latin typeface="Raleway Thin"/>
                <a:ea typeface="Raleway Thin"/>
                <a:cs typeface="Raleway Thin"/>
                <a:sym typeface="Raleway Thin"/>
              </a:rPr>
              <a:t>Credit_System </a:t>
            </a:r>
            <a:r>
              <a:rPr lang="en-GB" sz="1700" b="0">
                <a:solidFill>
                  <a:schemeClr val="accent5"/>
                </a:solidFill>
                <a:latin typeface="Raleway Thin"/>
                <a:ea typeface="Raleway Thin"/>
                <a:cs typeface="Raleway Thin"/>
                <a:sym typeface="Raleway Thin"/>
              </a:rPr>
              <a:t>GROUP BY</a:t>
            </a:r>
            <a:r>
              <a:rPr lang="en-GB" sz="1700" b="0">
                <a:solidFill>
                  <a:srgbClr val="F3F3F3"/>
                </a:solidFill>
                <a:latin typeface="Raleway Thin"/>
                <a:ea typeface="Raleway Thin"/>
                <a:cs typeface="Raleway Thin"/>
                <a:sym typeface="Raleway Thin"/>
              </a:rPr>
              <a:t> Credit_Score </a:t>
            </a:r>
            <a:r>
              <a:rPr lang="en-GB" sz="1700" b="0">
                <a:solidFill>
                  <a:schemeClr val="accent5"/>
                </a:solidFill>
                <a:latin typeface="Raleway Thin"/>
                <a:ea typeface="Raleway Thin"/>
                <a:cs typeface="Raleway Thin"/>
                <a:sym typeface="Raleway Thin"/>
              </a:rPr>
              <a:t>HAVING</a:t>
            </a:r>
            <a:r>
              <a:rPr lang="en-GB" sz="1700" b="0">
                <a:solidFill>
                  <a:srgbClr val="F3F3F3"/>
                </a:solidFill>
                <a:latin typeface="Raleway Thin"/>
                <a:ea typeface="Raleway Thin"/>
                <a:cs typeface="Raleway Thin"/>
                <a:sym typeface="Raleway Thin"/>
              </a:rPr>
              <a:t> Credit_Score&gt;=50;</a:t>
            </a:r>
            <a:endParaRPr sz="1700" b="0">
              <a:solidFill>
                <a:srgbClr val="F3F3F3"/>
              </a:solidFill>
              <a:latin typeface="Raleway Thin"/>
              <a:ea typeface="Raleway Thin"/>
              <a:cs typeface="Raleway Thin"/>
              <a:sym typeface="Raleway Thin"/>
            </a:endParaRPr>
          </a:p>
          <a:p>
            <a:pPr marL="457200" lvl="0" indent="-336550" algn="l" rtl="0">
              <a:lnSpc>
                <a:spcPct val="115000"/>
              </a:lnSpc>
              <a:spcBef>
                <a:spcPts val="0"/>
              </a:spcBef>
              <a:spcAft>
                <a:spcPts val="0"/>
              </a:spcAft>
              <a:buClr>
                <a:srgbClr val="F3F3F3"/>
              </a:buClr>
              <a:buSzPts val="1700"/>
              <a:buFont typeface="Raleway Thin"/>
              <a:buAutoNum type="arabicPeriod"/>
            </a:pPr>
            <a:r>
              <a:rPr lang="en-GB" sz="1700" b="0">
                <a:solidFill>
                  <a:schemeClr val="accent5"/>
                </a:solidFill>
                <a:latin typeface="Raleway Thin"/>
                <a:ea typeface="Raleway Thin"/>
                <a:cs typeface="Raleway Thin"/>
                <a:sym typeface="Raleway Thin"/>
              </a:rPr>
              <a:t>SELECT</a:t>
            </a:r>
            <a:r>
              <a:rPr lang="en-GB" sz="1700" b="0">
                <a:solidFill>
                  <a:srgbClr val="F3F3F3"/>
                </a:solidFill>
                <a:latin typeface="Raleway Thin"/>
                <a:ea typeface="Raleway Thin"/>
                <a:cs typeface="Raleway Thin"/>
                <a:sym typeface="Raleway Thin"/>
              </a:rPr>
              <a:t> First_Name, Last_Name,Credit_ID </a:t>
            </a:r>
            <a:r>
              <a:rPr lang="en-GB" sz="1700" b="0">
                <a:solidFill>
                  <a:schemeClr val="accent5"/>
                </a:solidFill>
                <a:latin typeface="Raleway Thin"/>
                <a:ea typeface="Raleway Thin"/>
                <a:cs typeface="Raleway Thin"/>
                <a:sym typeface="Raleway Thin"/>
              </a:rPr>
              <a:t>FROM</a:t>
            </a:r>
            <a:r>
              <a:rPr lang="en-GB" sz="1700" b="0">
                <a:solidFill>
                  <a:srgbClr val="F3F3F3"/>
                </a:solidFill>
                <a:latin typeface="Raleway Thin"/>
                <a:ea typeface="Raleway Thin"/>
                <a:cs typeface="Raleway Thin"/>
                <a:sym typeface="Raleway Thin"/>
              </a:rPr>
              <a:t> Customer</a:t>
            </a:r>
            <a:r>
              <a:rPr lang="en-GB" sz="1700" b="0">
                <a:solidFill>
                  <a:schemeClr val="accent5"/>
                </a:solidFill>
                <a:latin typeface="Raleway Thin"/>
                <a:ea typeface="Raleway Thin"/>
                <a:cs typeface="Raleway Thin"/>
                <a:sym typeface="Raleway Thin"/>
              </a:rPr>
              <a:t> GROUP BY </a:t>
            </a:r>
            <a:r>
              <a:rPr lang="en-GB" sz="1700" b="0">
                <a:solidFill>
                  <a:srgbClr val="F3F3F3"/>
                </a:solidFill>
                <a:latin typeface="Raleway Thin"/>
                <a:ea typeface="Raleway Thin"/>
                <a:cs typeface="Raleway Thin"/>
                <a:sym typeface="Raleway Thin"/>
              </a:rPr>
              <a:t>First_Name </a:t>
            </a:r>
            <a:r>
              <a:rPr lang="en-GB" sz="1700" b="0">
                <a:solidFill>
                  <a:schemeClr val="accent5"/>
                </a:solidFill>
                <a:latin typeface="Raleway Thin"/>
                <a:ea typeface="Raleway Thin"/>
                <a:cs typeface="Raleway Thin"/>
                <a:sym typeface="Raleway Thin"/>
              </a:rPr>
              <a:t>HAVING COUNT</a:t>
            </a:r>
            <a:r>
              <a:rPr lang="en-GB" sz="1700" b="0">
                <a:solidFill>
                  <a:srgbClr val="F3F3F3"/>
                </a:solidFill>
                <a:latin typeface="Raleway Thin"/>
                <a:ea typeface="Raleway Thin"/>
                <a:cs typeface="Raleway Thin"/>
                <a:sym typeface="Raleway Thin"/>
              </a:rPr>
              <a:t>(First_Name)&gt;2;</a:t>
            </a:r>
            <a:endParaRPr sz="1700" b="0">
              <a:solidFill>
                <a:srgbClr val="F3F3F3"/>
              </a:solidFill>
              <a:latin typeface="Raleway Thin"/>
              <a:ea typeface="Raleway Thin"/>
              <a:cs typeface="Raleway Thin"/>
              <a:sym typeface="Raleway Thin"/>
            </a:endParaRPr>
          </a:p>
          <a:p>
            <a:pPr marL="457200" lvl="0" indent="-336550" algn="l" rtl="0">
              <a:lnSpc>
                <a:spcPct val="115000"/>
              </a:lnSpc>
              <a:spcBef>
                <a:spcPts val="0"/>
              </a:spcBef>
              <a:spcAft>
                <a:spcPts val="0"/>
              </a:spcAft>
              <a:buClr>
                <a:srgbClr val="F3F3F3"/>
              </a:buClr>
              <a:buSzPts val="1700"/>
              <a:buFont typeface="Raleway Thin"/>
              <a:buAutoNum type="arabicPeriod"/>
            </a:pPr>
            <a:r>
              <a:rPr lang="en-GB" sz="1700" b="0">
                <a:solidFill>
                  <a:schemeClr val="accent5"/>
                </a:solidFill>
                <a:latin typeface="Raleway Thin"/>
                <a:ea typeface="Raleway Thin"/>
                <a:cs typeface="Raleway Thin"/>
                <a:sym typeface="Raleway Thin"/>
              </a:rPr>
              <a:t>SELECT</a:t>
            </a:r>
            <a:r>
              <a:rPr lang="en-GB" sz="1700" b="0">
                <a:solidFill>
                  <a:srgbClr val="F3F3F3"/>
                </a:solidFill>
                <a:latin typeface="Raleway Thin"/>
                <a:ea typeface="Raleway Thin"/>
                <a:cs typeface="Raleway Thin"/>
                <a:sym typeface="Raleway Thin"/>
              </a:rPr>
              <a:t> DVD_ID,Customer_ID, Rent_Date </a:t>
            </a:r>
            <a:r>
              <a:rPr lang="en-GB" sz="1700" b="0">
                <a:solidFill>
                  <a:schemeClr val="accent5"/>
                </a:solidFill>
                <a:latin typeface="Raleway Thin"/>
                <a:ea typeface="Raleway Thin"/>
                <a:cs typeface="Raleway Thin"/>
                <a:sym typeface="Raleway Thin"/>
              </a:rPr>
              <a:t>FROM</a:t>
            </a:r>
            <a:r>
              <a:rPr lang="en-GB" sz="1700" b="0">
                <a:solidFill>
                  <a:srgbClr val="F3F3F3"/>
                </a:solidFill>
                <a:latin typeface="Raleway Thin"/>
                <a:ea typeface="Raleway Thin"/>
                <a:cs typeface="Raleway Thin"/>
                <a:sym typeface="Raleway Thin"/>
              </a:rPr>
              <a:t> Rent </a:t>
            </a:r>
            <a:r>
              <a:rPr lang="en-GB" sz="1700" b="0">
                <a:solidFill>
                  <a:schemeClr val="accent5"/>
                </a:solidFill>
                <a:latin typeface="Raleway Thin"/>
                <a:ea typeface="Raleway Thin"/>
                <a:cs typeface="Raleway Thin"/>
                <a:sym typeface="Raleway Thin"/>
              </a:rPr>
              <a:t>GROUP BY</a:t>
            </a:r>
            <a:r>
              <a:rPr lang="en-GB" sz="1700" b="0">
                <a:solidFill>
                  <a:srgbClr val="F3F3F3"/>
                </a:solidFill>
                <a:latin typeface="Raleway Thin"/>
                <a:ea typeface="Raleway Thin"/>
                <a:cs typeface="Raleway Thin"/>
                <a:sym typeface="Raleway Thin"/>
              </a:rPr>
              <a:t> Rent_Date HAVING Rent_Date&gt;;</a:t>
            </a:r>
            <a:endParaRPr sz="1700" b="0">
              <a:solidFill>
                <a:srgbClr val="F3F3F3"/>
              </a:solidFill>
              <a:latin typeface="Raleway Thin"/>
              <a:ea typeface="Raleway Thin"/>
              <a:cs typeface="Raleway Thin"/>
              <a:sym typeface="Raleway Thin"/>
            </a:endParaRPr>
          </a:p>
          <a:p>
            <a:pPr marL="457200" lvl="0" indent="-336550" algn="l" rtl="0">
              <a:lnSpc>
                <a:spcPct val="115000"/>
              </a:lnSpc>
              <a:spcBef>
                <a:spcPts val="0"/>
              </a:spcBef>
              <a:spcAft>
                <a:spcPts val="0"/>
              </a:spcAft>
              <a:buClr>
                <a:srgbClr val="F3F3F3"/>
              </a:buClr>
              <a:buSzPts val="1700"/>
              <a:buFont typeface="Raleway Thin"/>
              <a:buAutoNum type="arabicPeriod"/>
            </a:pPr>
            <a:r>
              <a:rPr lang="en-GB" sz="1700" b="0">
                <a:solidFill>
                  <a:schemeClr val="accent5"/>
                </a:solidFill>
                <a:latin typeface="Raleway Thin"/>
                <a:ea typeface="Raleway Thin"/>
                <a:cs typeface="Raleway Thin"/>
                <a:sym typeface="Raleway Thin"/>
              </a:rPr>
              <a:t>SELECT</a:t>
            </a:r>
            <a:r>
              <a:rPr lang="en-GB" sz="1700" b="0">
                <a:solidFill>
                  <a:srgbClr val="F3F3F3"/>
                </a:solidFill>
                <a:latin typeface="Raleway Thin"/>
                <a:ea typeface="Raleway Thin"/>
                <a:cs typeface="Raleway Thin"/>
                <a:sym typeface="Raleway Thin"/>
              </a:rPr>
              <a:t> Studio_Name, Owner_Name, Address_ID </a:t>
            </a:r>
            <a:r>
              <a:rPr lang="en-GB" sz="1700" b="0">
                <a:solidFill>
                  <a:schemeClr val="accent5"/>
                </a:solidFill>
                <a:latin typeface="Raleway Thin"/>
                <a:ea typeface="Raleway Thin"/>
                <a:cs typeface="Raleway Thin"/>
                <a:sym typeface="Raleway Thin"/>
              </a:rPr>
              <a:t>FROM</a:t>
            </a:r>
            <a:r>
              <a:rPr lang="en-GB" sz="1700" b="0">
                <a:solidFill>
                  <a:srgbClr val="F3F3F3"/>
                </a:solidFill>
                <a:latin typeface="Raleway Thin"/>
                <a:ea typeface="Raleway Thin"/>
                <a:cs typeface="Raleway Thin"/>
                <a:sym typeface="Raleway Thin"/>
              </a:rPr>
              <a:t> Studio_Detail </a:t>
            </a:r>
            <a:r>
              <a:rPr lang="en-GB" sz="1700" b="0">
                <a:solidFill>
                  <a:schemeClr val="accent5"/>
                </a:solidFill>
                <a:latin typeface="Raleway Thin"/>
                <a:ea typeface="Raleway Thin"/>
                <a:cs typeface="Raleway Thin"/>
                <a:sym typeface="Raleway Thin"/>
              </a:rPr>
              <a:t>GROUP BY</a:t>
            </a:r>
            <a:r>
              <a:rPr lang="en-GB" sz="1700" b="0">
                <a:solidFill>
                  <a:srgbClr val="F3F3F3"/>
                </a:solidFill>
                <a:latin typeface="Raleway Thin"/>
                <a:ea typeface="Raleway Thin"/>
                <a:cs typeface="Raleway Thin"/>
                <a:sym typeface="Raleway Thin"/>
              </a:rPr>
              <a:t> Owner_Name </a:t>
            </a:r>
            <a:r>
              <a:rPr lang="en-GB" sz="1700" b="0">
                <a:solidFill>
                  <a:schemeClr val="accent5"/>
                </a:solidFill>
                <a:latin typeface="Raleway Thin"/>
                <a:ea typeface="Raleway Thin"/>
                <a:cs typeface="Raleway Thin"/>
                <a:sym typeface="Raleway Thin"/>
              </a:rPr>
              <a:t>HAVING</a:t>
            </a:r>
            <a:r>
              <a:rPr lang="en-GB" sz="1700" b="0">
                <a:solidFill>
                  <a:srgbClr val="F3F3F3"/>
                </a:solidFill>
                <a:latin typeface="Raleway Thin"/>
                <a:ea typeface="Raleway Thin"/>
                <a:cs typeface="Raleway Thin"/>
                <a:sym typeface="Raleway Thin"/>
              </a:rPr>
              <a:t> Owner_Name = ‘Mahesh’;</a:t>
            </a:r>
            <a:endParaRPr sz="1700" b="0">
              <a:solidFill>
                <a:srgbClr val="F3F3F3"/>
              </a:solidFill>
              <a:latin typeface="Raleway Thin"/>
              <a:ea typeface="Raleway Thin"/>
              <a:cs typeface="Raleway Thin"/>
              <a:sym typeface="Raleway Thin"/>
            </a:endParaRPr>
          </a:p>
          <a:p>
            <a:pPr marL="457200" lvl="0" indent="-336550" algn="l" rtl="0">
              <a:lnSpc>
                <a:spcPct val="115000"/>
              </a:lnSpc>
              <a:spcBef>
                <a:spcPts val="0"/>
              </a:spcBef>
              <a:spcAft>
                <a:spcPts val="0"/>
              </a:spcAft>
              <a:buClr>
                <a:srgbClr val="F3F3F3"/>
              </a:buClr>
              <a:buSzPts val="1700"/>
              <a:buFont typeface="Raleway Thin"/>
              <a:buAutoNum type="arabicPeriod"/>
            </a:pPr>
            <a:r>
              <a:rPr lang="en-GB" sz="1700" b="0">
                <a:solidFill>
                  <a:schemeClr val="accent5"/>
                </a:solidFill>
                <a:latin typeface="Raleway Thin"/>
                <a:ea typeface="Raleway Thin"/>
                <a:cs typeface="Raleway Thin"/>
                <a:sym typeface="Raleway Thin"/>
              </a:rPr>
              <a:t>SELECT</a:t>
            </a:r>
            <a:r>
              <a:rPr lang="en-GB" sz="1700" b="0">
                <a:solidFill>
                  <a:srgbClr val="F3F3F3"/>
                </a:solidFill>
                <a:latin typeface="Raleway Thin"/>
                <a:ea typeface="Raleway Thin"/>
                <a:cs typeface="Raleway Thin"/>
                <a:sym typeface="Raleway Thin"/>
              </a:rPr>
              <a:t> Name, Developer_Name, Award_ID </a:t>
            </a:r>
            <a:r>
              <a:rPr lang="en-GB" sz="1700" b="0">
                <a:solidFill>
                  <a:schemeClr val="accent5"/>
                </a:solidFill>
                <a:latin typeface="Raleway Thin"/>
                <a:ea typeface="Raleway Thin"/>
                <a:cs typeface="Raleway Thin"/>
                <a:sym typeface="Raleway Thin"/>
              </a:rPr>
              <a:t>FROM</a:t>
            </a:r>
            <a:r>
              <a:rPr lang="en-GB" sz="1700" b="0">
                <a:solidFill>
                  <a:srgbClr val="F3F3F3"/>
                </a:solidFill>
                <a:latin typeface="Raleway Thin"/>
                <a:ea typeface="Raleway Thin"/>
                <a:cs typeface="Raleway Thin"/>
                <a:sym typeface="Raleway Thin"/>
              </a:rPr>
              <a:t> Game_Detail </a:t>
            </a:r>
            <a:r>
              <a:rPr lang="en-GB" sz="1700" b="0">
                <a:solidFill>
                  <a:schemeClr val="accent5"/>
                </a:solidFill>
                <a:latin typeface="Raleway Thin"/>
                <a:ea typeface="Raleway Thin"/>
                <a:cs typeface="Raleway Thin"/>
                <a:sym typeface="Raleway Thin"/>
              </a:rPr>
              <a:t>GROUP BY</a:t>
            </a:r>
            <a:r>
              <a:rPr lang="en-GB" sz="1700" b="0">
                <a:solidFill>
                  <a:srgbClr val="F3F3F3"/>
                </a:solidFill>
                <a:latin typeface="Raleway Thin"/>
                <a:ea typeface="Raleway Thin"/>
                <a:cs typeface="Raleway Thin"/>
                <a:sym typeface="Raleway Thin"/>
              </a:rPr>
              <a:t> Name </a:t>
            </a:r>
            <a:r>
              <a:rPr lang="en-GB" sz="1700" b="0">
                <a:solidFill>
                  <a:schemeClr val="accent5"/>
                </a:solidFill>
                <a:latin typeface="Raleway Thin"/>
                <a:ea typeface="Raleway Thin"/>
                <a:cs typeface="Raleway Thin"/>
                <a:sym typeface="Raleway Thin"/>
              </a:rPr>
              <a:t>HAVING</a:t>
            </a:r>
            <a:r>
              <a:rPr lang="en-GB" sz="1700" b="0">
                <a:solidFill>
                  <a:srgbClr val="F3F3F3"/>
                </a:solidFill>
                <a:latin typeface="Raleway Thin"/>
                <a:ea typeface="Raleway Thin"/>
                <a:cs typeface="Raleway Thin"/>
                <a:sym typeface="Raleway Thin"/>
              </a:rPr>
              <a:t> Name = ‘Nisarg’;</a:t>
            </a:r>
            <a:endParaRPr sz="1700" b="0">
              <a:solidFill>
                <a:srgbClr val="F3F3F3"/>
              </a:solidFill>
              <a:latin typeface="Raleway Thin"/>
              <a:ea typeface="Raleway Thin"/>
              <a:cs typeface="Raleway Thin"/>
              <a:sym typeface="Raleway Thin"/>
            </a:endParaRPr>
          </a:p>
          <a:p>
            <a:pPr marL="914400" lvl="0" indent="0" algn="l" rtl="0">
              <a:lnSpc>
                <a:spcPct val="115000"/>
              </a:lnSpc>
              <a:spcBef>
                <a:spcPts val="0"/>
              </a:spcBef>
              <a:spcAft>
                <a:spcPts val="0"/>
              </a:spcAft>
              <a:buNone/>
            </a:pPr>
            <a:endParaRPr sz="1700" b="0">
              <a:solidFill>
                <a:srgbClr val="F3F3F3"/>
              </a:solidFill>
              <a:latin typeface="Raleway Thin"/>
              <a:ea typeface="Raleway Thin"/>
              <a:cs typeface="Raleway Thin"/>
              <a:sym typeface="Raleway Thin"/>
            </a:endParaRPr>
          </a:p>
          <a:p>
            <a:pPr marL="914400" lvl="0" indent="0" algn="l" rtl="0">
              <a:lnSpc>
                <a:spcPct val="115000"/>
              </a:lnSpc>
              <a:spcBef>
                <a:spcPts val="0"/>
              </a:spcBef>
              <a:spcAft>
                <a:spcPts val="0"/>
              </a:spcAft>
              <a:buNone/>
            </a:pPr>
            <a:endParaRPr sz="1700" b="0">
              <a:solidFill>
                <a:srgbClr val="F3F3F3"/>
              </a:solidFill>
              <a:latin typeface="Raleway Thin"/>
              <a:ea typeface="Raleway Thin"/>
              <a:cs typeface="Raleway Thin"/>
              <a:sym typeface="Raleway Thin"/>
            </a:endParaRPr>
          </a:p>
          <a:p>
            <a:pPr marL="914400" lvl="0" indent="0" algn="l" rtl="0">
              <a:lnSpc>
                <a:spcPct val="115000"/>
              </a:lnSpc>
              <a:spcBef>
                <a:spcPts val="0"/>
              </a:spcBef>
              <a:spcAft>
                <a:spcPts val="0"/>
              </a:spcAft>
              <a:buNone/>
            </a:pPr>
            <a:endParaRPr sz="1700" b="0">
              <a:solidFill>
                <a:srgbClr val="F3F3F3"/>
              </a:solidFill>
              <a:latin typeface="Raleway Thin"/>
              <a:ea typeface="Raleway Thin"/>
              <a:cs typeface="Raleway Thin"/>
              <a:sym typeface="Raleway Thin"/>
            </a:endParaRPr>
          </a:p>
          <a:p>
            <a:pPr marL="457200" lvl="0" indent="0" algn="l" rtl="0">
              <a:lnSpc>
                <a:spcPct val="115000"/>
              </a:lnSpc>
              <a:spcBef>
                <a:spcPts val="0"/>
              </a:spcBef>
              <a:spcAft>
                <a:spcPts val="0"/>
              </a:spcAft>
              <a:buNone/>
            </a:pPr>
            <a:endParaRPr sz="1700" b="0">
              <a:solidFill>
                <a:srgbClr val="F3F3F3"/>
              </a:solidFill>
              <a:latin typeface="Raleway Thin"/>
              <a:ea typeface="Raleway Thin"/>
              <a:cs typeface="Raleway Thin"/>
              <a:sym typeface="Raleway Thin"/>
            </a:endParaRPr>
          </a:p>
          <a:p>
            <a:pPr marL="457200" lvl="0" indent="0" algn="l" rtl="0">
              <a:lnSpc>
                <a:spcPct val="115000"/>
              </a:lnSpc>
              <a:spcBef>
                <a:spcPts val="0"/>
              </a:spcBef>
              <a:spcAft>
                <a:spcPts val="0"/>
              </a:spcAft>
              <a:buNone/>
            </a:pPr>
            <a:endParaRPr sz="1700" b="0">
              <a:solidFill>
                <a:srgbClr val="F3F3F3"/>
              </a:solidFill>
              <a:latin typeface="Raleway Thin"/>
              <a:ea typeface="Raleway Thin"/>
              <a:cs typeface="Raleway Thin"/>
              <a:sym typeface="Raleway Thi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256200" y="250825"/>
            <a:ext cx="8631600" cy="9108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panose="020B0604020202020204"/>
              <a:buNone/>
            </a:pPr>
            <a:r>
              <a:rPr lang="en-GB">
                <a:solidFill>
                  <a:schemeClr val="accent5"/>
                </a:solidFill>
              </a:rPr>
              <a:t>ORDER BY</a:t>
            </a:r>
            <a:endParaRPr>
              <a:solidFill>
                <a:schemeClr val="accent5"/>
              </a:solidFill>
            </a:endParaRPr>
          </a:p>
          <a:p>
            <a:pPr marL="0" lvl="0" indent="0" algn="l" rtl="0">
              <a:spcBef>
                <a:spcPts val="0"/>
              </a:spcBef>
              <a:spcAft>
                <a:spcPts val="0"/>
              </a:spcAft>
              <a:buClr>
                <a:schemeClr val="dk2"/>
              </a:buClr>
              <a:buSzPts val="1100"/>
              <a:buFont typeface="Arial" panose="020B0604020202020204"/>
              <a:buNone/>
            </a:pPr>
          </a:p>
          <a:p>
            <a:pPr marL="0" lvl="0" indent="0" algn="l" rtl="0">
              <a:spcBef>
                <a:spcPts val="0"/>
              </a:spcBef>
              <a:spcAft>
                <a:spcPts val="0"/>
              </a:spcAft>
              <a:buNone/>
            </a:pPr>
          </a:p>
        </p:txBody>
      </p:sp>
      <p:sp>
        <p:nvSpPr>
          <p:cNvPr id="103" name="Google Shape;103;p18"/>
          <p:cNvSpPr txBox="1"/>
          <p:nvPr>
            <p:ph type="title"/>
          </p:nvPr>
        </p:nvSpPr>
        <p:spPr>
          <a:xfrm>
            <a:off x="345000" y="1180125"/>
            <a:ext cx="8454000" cy="3578400"/>
          </a:xfrm>
          <a:prstGeom prst="rect">
            <a:avLst/>
          </a:prstGeom>
        </p:spPr>
        <p:txBody>
          <a:bodyPr spcFirstLastPara="1" wrap="square" lIns="91425" tIns="91425" rIns="91425" bIns="91425" anchor="t" anchorCtr="0">
            <a:noAutofit/>
          </a:bodyPr>
          <a:lstStyle/>
          <a:p>
            <a:pPr marL="457200" lvl="0" indent="-336550" algn="l" rtl="0">
              <a:lnSpc>
                <a:spcPct val="115000"/>
              </a:lnSpc>
              <a:spcBef>
                <a:spcPts val="0"/>
              </a:spcBef>
              <a:spcAft>
                <a:spcPts val="0"/>
              </a:spcAft>
              <a:buClr>
                <a:srgbClr val="F3F3F3"/>
              </a:buClr>
              <a:buSzPts val="1700"/>
              <a:buFont typeface="Raleway Thin"/>
              <a:buChar char="●"/>
            </a:pPr>
            <a:r>
              <a:rPr lang="en-GB" sz="1700" b="0">
                <a:solidFill>
                  <a:srgbClr val="F3F3F3"/>
                </a:solidFill>
                <a:latin typeface="Raleway Thin"/>
                <a:ea typeface="Raleway Thin"/>
                <a:cs typeface="Raleway Thin"/>
                <a:sym typeface="Raleway Thin"/>
              </a:rPr>
              <a:t>The </a:t>
            </a:r>
            <a:r>
              <a:rPr lang="en-GB" sz="1700" b="0">
                <a:solidFill>
                  <a:schemeClr val="accent5"/>
                </a:solidFill>
                <a:latin typeface="Raleway Thin"/>
                <a:ea typeface="Raleway Thin"/>
                <a:cs typeface="Raleway Thin"/>
                <a:sym typeface="Raleway Thin"/>
              </a:rPr>
              <a:t>ORDER BY</a:t>
            </a:r>
            <a:r>
              <a:rPr lang="en-GB" sz="1700" b="0">
                <a:solidFill>
                  <a:srgbClr val="F3F3F3"/>
                </a:solidFill>
                <a:latin typeface="Raleway Thin"/>
                <a:ea typeface="Raleway Thin"/>
                <a:cs typeface="Raleway Thin"/>
                <a:sym typeface="Raleway Thin"/>
              </a:rPr>
              <a:t> clause in SQL is used to sort the data in ascending or descending order, based on one or more columns. </a:t>
            </a:r>
            <a:endParaRPr sz="1700" b="0">
              <a:solidFill>
                <a:srgbClr val="F3F3F3"/>
              </a:solidFill>
              <a:latin typeface="Raleway Thin"/>
              <a:ea typeface="Raleway Thin"/>
              <a:cs typeface="Raleway Thin"/>
              <a:sym typeface="Raleway Thin"/>
            </a:endParaRPr>
          </a:p>
          <a:p>
            <a:pPr marL="1828800" lvl="0" indent="0" algn="l" rtl="0">
              <a:lnSpc>
                <a:spcPct val="115000"/>
              </a:lnSpc>
              <a:spcBef>
                <a:spcPts val="0"/>
              </a:spcBef>
              <a:spcAft>
                <a:spcPts val="0"/>
              </a:spcAft>
              <a:buNone/>
            </a:pPr>
            <a:endParaRPr sz="1700" b="0">
              <a:solidFill>
                <a:srgbClr val="F3F3F3"/>
              </a:solidFill>
              <a:latin typeface="Raleway Thin"/>
              <a:ea typeface="Raleway Thin"/>
              <a:cs typeface="Raleway Thin"/>
              <a:sym typeface="Raleway Thin"/>
            </a:endParaRPr>
          </a:p>
          <a:p>
            <a:pPr marL="457200" lvl="0" indent="-336550" algn="l" rtl="0">
              <a:lnSpc>
                <a:spcPct val="115000"/>
              </a:lnSpc>
              <a:spcBef>
                <a:spcPts val="0"/>
              </a:spcBef>
              <a:spcAft>
                <a:spcPts val="0"/>
              </a:spcAft>
              <a:buClr>
                <a:srgbClr val="F3F3F3"/>
              </a:buClr>
              <a:buSzPts val="1700"/>
              <a:buFont typeface="Raleway Thin"/>
              <a:buChar char="●"/>
            </a:pPr>
            <a:r>
              <a:rPr lang="en-GB" sz="1700" b="0">
                <a:solidFill>
                  <a:srgbClr val="F3F3F3"/>
                </a:solidFill>
                <a:latin typeface="Raleway Thin"/>
                <a:ea typeface="Raleway Thin"/>
                <a:cs typeface="Raleway Thin"/>
                <a:sym typeface="Raleway Thin"/>
              </a:rPr>
              <a:t>Some databases sort the query results in an ascending order by default.</a:t>
            </a:r>
            <a:endParaRPr sz="1700" b="0">
              <a:solidFill>
                <a:srgbClr val="F3F3F3"/>
              </a:solidFill>
              <a:latin typeface="Raleway Thin"/>
              <a:ea typeface="Raleway Thin"/>
              <a:cs typeface="Raleway Thin"/>
              <a:sym typeface="Raleway Thin"/>
            </a:endParaRPr>
          </a:p>
          <a:p>
            <a:pPr marL="1371600" lvl="0" indent="0" algn="l" rtl="0">
              <a:lnSpc>
                <a:spcPct val="115000"/>
              </a:lnSpc>
              <a:spcBef>
                <a:spcPts val="0"/>
              </a:spcBef>
              <a:spcAft>
                <a:spcPts val="0"/>
              </a:spcAft>
              <a:buClr>
                <a:schemeClr val="dk2"/>
              </a:buClr>
              <a:buSzPts val="1100"/>
              <a:buFont typeface="Arial" panose="020B0604020202020204"/>
              <a:buNone/>
            </a:pPr>
            <a:endParaRPr sz="1700" b="0">
              <a:solidFill>
                <a:srgbClr val="F3F3F3"/>
              </a:solidFill>
              <a:latin typeface="Raleway Thin"/>
              <a:ea typeface="Raleway Thin"/>
              <a:cs typeface="Raleway Thin"/>
              <a:sym typeface="Raleway Thin"/>
            </a:endParaRPr>
          </a:p>
          <a:p>
            <a:pPr marL="1371600" lvl="0" indent="0" algn="l" rtl="0">
              <a:lnSpc>
                <a:spcPct val="115000"/>
              </a:lnSpc>
              <a:spcBef>
                <a:spcPts val="0"/>
              </a:spcBef>
              <a:spcAft>
                <a:spcPts val="0"/>
              </a:spcAft>
              <a:buNone/>
            </a:pPr>
            <a:endParaRPr sz="1700" b="0">
              <a:solidFill>
                <a:srgbClr val="F3F3F3"/>
              </a:solidFill>
              <a:latin typeface="Raleway Thin"/>
              <a:ea typeface="Raleway Thin"/>
              <a:cs typeface="Raleway Thin"/>
              <a:sym typeface="Raleway Thin"/>
            </a:endParaRPr>
          </a:p>
          <a:p>
            <a:pPr marL="914400" lvl="0" indent="0" algn="l" rtl="0">
              <a:lnSpc>
                <a:spcPct val="115000"/>
              </a:lnSpc>
              <a:spcBef>
                <a:spcPts val="0"/>
              </a:spcBef>
              <a:spcAft>
                <a:spcPts val="0"/>
              </a:spcAft>
              <a:buNone/>
            </a:pPr>
            <a:endParaRPr sz="1700" b="0">
              <a:solidFill>
                <a:srgbClr val="F3F3F3"/>
              </a:solidFill>
              <a:latin typeface="Raleway Thin"/>
              <a:ea typeface="Raleway Thin"/>
              <a:cs typeface="Raleway Thin"/>
              <a:sym typeface="Raleway Thin"/>
            </a:endParaRPr>
          </a:p>
          <a:p>
            <a:pPr marL="914400" lvl="0" indent="0" algn="l" rtl="0">
              <a:lnSpc>
                <a:spcPct val="115000"/>
              </a:lnSpc>
              <a:spcBef>
                <a:spcPts val="0"/>
              </a:spcBef>
              <a:spcAft>
                <a:spcPts val="0"/>
              </a:spcAft>
              <a:buNone/>
            </a:pPr>
            <a:endParaRPr sz="1700" b="0">
              <a:solidFill>
                <a:srgbClr val="F3F3F3"/>
              </a:solidFill>
              <a:latin typeface="Raleway Thin"/>
              <a:ea typeface="Raleway Thin"/>
              <a:cs typeface="Raleway Thin"/>
              <a:sym typeface="Raleway Thin"/>
            </a:endParaRPr>
          </a:p>
          <a:p>
            <a:pPr marL="914400" lvl="0" indent="0" algn="l" rtl="0">
              <a:lnSpc>
                <a:spcPct val="115000"/>
              </a:lnSpc>
              <a:spcBef>
                <a:spcPts val="0"/>
              </a:spcBef>
              <a:spcAft>
                <a:spcPts val="0"/>
              </a:spcAft>
              <a:buNone/>
            </a:pPr>
            <a:endParaRPr sz="1700" b="0">
              <a:solidFill>
                <a:srgbClr val="F3F3F3"/>
              </a:solidFill>
              <a:latin typeface="Raleway Thin"/>
              <a:ea typeface="Raleway Thin"/>
              <a:cs typeface="Raleway Thin"/>
              <a:sym typeface="Raleway Thin"/>
            </a:endParaRPr>
          </a:p>
          <a:p>
            <a:pPr marL="457200" lvl="0" indent="0" algn="l" rtl="0">
              <a:lnSpc>
                <a:spcPct val="115000"/>
              </a:lnSpc>
              <a:spcBef>
                <a:spcPts val="0"/>
              </a:spcBef>
              <a:spcAft>
                <a:spcPts val="0"/>
              </a:spcAft>
              <a:buNone/>
            </a:pPr>
            <a:endParaRPr sz="1700" b="0">
              <a:solidFill>
                <a:srgbClr val="F3F3F3"/>
              </a:solidFill>
              <a:latin typeface="Raleway Thin"/>
              <a:ea typeface="Raleway Thin"/>
              <a:cs typeface="Raleway Thin"/>
              <a:sym typeface="Raleway Thin"/>
            </a:endParaRPr>
          </a:p>
          <a:p>
            <a:pPr marL="457200" lvl="0" indent="0" algn="l" rtl="0">
              <a:lnSpc>
                <a:spcPct val="115000"/>
              </a:lnSpc>
              <a:spcBef>
                <a:spcPts val="0"/>
              </a:spcBef>
              <a:spcAft>
                <a:spcPts val="0"/>
              </a:spcAft>
              <a:buNone/>
            </a:pPr>
            <a:endParaRPr sz="1700" b="0">
              <a:solidFill>
                <a:srgbClr val="F3F3F3"/>
              </a:solidFill>
              <a:latin typeface="Raleway Thin"/>
              <a:ea typeface="Raleway Thin"/>
              <a:cs typeface="Raleway Thin"/>
              <a:sym typeface="Raleway Thi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256200" y="250825"/>
            <a:ext cx="8631600" cy="9108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panose="020B0604020202020204"/>
              <a:buNone/>
            </a:pPr>
            <a:r>
              <a:rPr lang="en-GB">
                <a:solidFill>
                  <a:schemeClr val="accent5"/>
                </a:solidFill>
              </a:rPr>
              <a:t>Example:</a:t>
            </a:r>
            <a:endParaRPr>
              <a:solidFill>
                <a:schemeClr val="accent5"/>
              </a:solidFill>
            </a:endParaRPr>
          </a:p>
          <a:p>
            <a:pPr marL="0" lvl="0" indent="0" algn="l" rtl="0">
              <a:spcBef>
                <a:spcPts val="0"/>
              </a:spcBef>
              <a:spcAft>
                <a:spcPts val="0"/>
              </a:spcAft>
              <a:buClr>
                <a:schemeClr val="dk2"/>
              </a:buClr>
              <a:buSzPts val="1100"/>
              <a:buFont typeface="Arial" panose="020B0604020202020204"/>
              <a:buNone/>
            </a:pPr>
          </a:p>
          <a:p>
            <a:pPr marL="0" lvl="0" indent="0" algn="l" rtl="0">
              <a:spcBef>
                <a:spcPts val="0"/>
              </a:spcBef>
              <a:spcAft>
                <a:spcPts val="0"/>
              </a:spcAft>
              <a:buNone/>
            </a:pPr>
          </a:p>
        </p:txBody>
      </p:sp>
      <p:sp>
        <p:nvSpPr>
          <p:cNvPr id="109" name="Google Shape;109;p19"/>
          <p:cNvSpPr txBox="1"/>
          <p:nvPr>
            <p:ph type="title"/>
          </p:nvPr>
        </p:nvSpPr>
        <p:spPr>
          <a:xfrm>
            <a:off x="345000" y="1180125"/>
            <a:ext cx="8454000" cy="3578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700" b="0">
              <a:solidFill>
                <a:srgbClr val="F3F3F3"/>
              </a:solidFill>
              <a:latin typeface="Raleway Thin"/>
              <a:ea typeface="Raleway Thin"/>
              <a:cs typeface="Raleway Thin"/>
              <a:sym typeface="Raleway Thin"/>
            </a:endParaRPr>
          </a:p>
          <a:p>
            <a:pPr marL="457200" lvl="0" indent="-336550" algn="l" rtl="0">
              <a:lnSpc>
                <a:spcPct val="115000"/>
              </a:lnSpc>
              <a:spcBef>
                <a:spcPts val="0"/>
              </a:spcBef>
              <a:spcAft>
                <a:spcPts val="0"/>
              </a:spcAft>
              <a:buClr>
                <a:srgbClr val="F3F3F3"/>
              </a:buClr>
              <a:buSzPts val="1700"/>
              <a:buFont typeface="Raleway Thin"/>
              <a:buAutoNum type="arabicPeriod"/>
            </a:pPr>
            <a:r>
              <a:rPr lang="en-GB" sz="1700" b="0">
                <a:solidFill>
                  <a:schemeClr val="accent5"/>
                </a:solidFill>
                <a:latin typeface="Raleway Thin"/>
                <a:ea typeface="Raleway Thin"/>
                <a:cs typeface="Raleway Thin"/>
                <a:sym typeface="Raleway Thin"/>
              </a:rPr>
              <a:t>SELECT</a:t>
            </a:r>
            <a:r>
              <a:rPr lang="en-GB" sz="1700" b="0">
                <a:solidFill>
                  <a:srgbClr val="F3F3F3"/>
                </a:solidFill>
                <a:latin typeface="Raleway Thin"/>
                <a:ea typeface="Raleway Thin"/>
                <a:cs typeface="Raleway Thin"/>
                <a:sym typeface="Raleway Thin"/>
              </a:rPr>
              <a:t> Rent_ID, Credit_Score </a:t>
            </a:r>
            <a:r>
              <a:rPr lang="en-GB" sz="1700" b="0">
                <a:solidFill>
                  <a:schemeClr val="accent5"/>
                </a:solidFill>
                <a:latin typeface="Raleway Thin"/>
                <a:ea typeface="Raleway Thin"/>
                <a:cs typeface="Raleway Thin"/>
                <a:sym typeface="Raleway Thin"/>
              </a:rPr>
              <a:t>FROM</a:t>
            </a:r>
            <a:r>
              <a:rPr lang="en-GB" sz="1700" b="0">
                <a:solidFill>
                  <a:srgbClr val="F3F3F3"/>
                </a:solidFill>
                <a:latin typeface="Raleway Thin"/>
                <a:ea typeface="Raleway Thin"/>
                <a:cs typeface="Raleway Thin"/>
                <a:sym typeface="Raleway Thin"/>
              </a:rPr>
              <a:t> Credit_System </a:t>
            </a:r>
            <a:r>
              <a:rPr lang="en-GB" sz="1700" b="0">
                <a:solidFill>
                  <a:schemeClr val="accent5"/>
                </a:solidFill>
                <a:latin typeface="Raleway Thin"/>
                <a:ea typeface="Raleway Thin"/>
                <a:cs typeface="Raleway Thin"/>
                <a:sym typeface="Raleway Thin"/>
              </a:rPr>
              <a:t>ORDER BY</a:t>
            </a:r>
            <a:r>
              <a:rPr lang="en-GB" sz="1700" b="0">
                <a:solidFill>
                  <a:srgbClr val="F3F3F3"/>
                </a:solidFill>
                <a:latin typeface="Raleway Thin"/>
                <a:ea typeface="Raleway Thin"/>
                <a:cs typeface="Raleway Thin"/>
                <a:sym typeface="Raleway Thin"/>
              </a:rPr>
              <a:t> Credit_Score;</a:t>
            </a:r>
            <a:endParaRPr sz="1700" b="0">
              <a:solidFill>
                <a:srgbClr val="F3F3F3"/>
              </a:solidFill>
              <a:latin typeface="Raleway Thin"/>
              <a:ea typeface="Raleway Thin"/>
              <a:cs typeface="Raleway Thin"/>
              <a:sym typeface="Raleway Thin"/>
            </a:endParaRPr>
          </a:p>
          <a:p>
            <a:pPr marL="1828800" lvl="0" indent="0" algn="l" rtl="0">
              <a:lnSpc>
                <a:spcPct val="115000"/>
              </a:lnSpc>
              <a:spcBef>
                <a:spcPts val="0"/>
              </a:spcBef>
              <a:spcAft>
                <a:spcPts val="0"/>
              </a:spcAft>
              <a:buNone/>
            </a:pPr>
            <a:endParaRPr sz="1700" b="0">
              <a:solidFill>
                <a:srgbClr val="F3F3F3"/>
              </a:solidFill>
              <a:latin typeface="Raleway Thin"/>
              <a:ea typeface="Raleway Thin"/>
              <a:cs typeface="Raleway Thin"/>
              <a:sym typeface="Raleway Thin"/>
            </a:endParaRPr>
          </a:p>
          <a:p>
            <a:pPr marL="457200" lvl="0" indent="-336550" algn="l" rtl="0">
              <a:lnSpc>
                <a:spcPct val="115000"/>
              </a:lnSpc>
              <a:spcBef>
                <a:spcPts val="0"/>
              </a:spcBef>
              <a:spcAft>
                <a:spcPts val="0"/>
              </a:spcAft>
              <a:buClr>
                <a:srgbClr val="F3F3F3"/>
              </a:buClr>
              <a:buSzPts val="1700"/>
              <a:buFont typeface="Raleway Thin"/>
              <a:buAutoNum type="arabicPeriod"/>
            </a:pPr>
            <a:r>
              <a:rPr lang="en-GB" sz="1700" b="0">
                <a:solidFill>
                  <a:schemeClr val="accent5"/>
                </a:solidFill>
                <a:latin typeface="Raleway Thin"/>
                <a:ea typeface="Raleway Thin"/>
                <a:cs typeface="Raleway Thin"/>
                <a:sym typeface="Raleway Thin"/>
              </a:rPr>
              <a:t>SELECT</a:t>
            </a:r>
            <a:r>
              <a:rPr lang="en-GB" sz="1700" b="0">
                <a:solidFill>
                  <a:srgbClr val="F3F3F3"/>
                </a:solidFill>
                <a:latin typeface="Raleway Thin"/>
                <a:ea typeface="Raleway Thin"/>
                <a:cs typeface="Raleway Thin"/>
                <a:sym typeface="Raleway Thin"/>
              </a:rPr>
              <a:t> Account_No, Account_Holder </a:t>
            </a:r>
            <a:r>
              <a:rPr lang="en-GB" sz="1700" b="0">
                <a:solidFill>
                  <a:schemeClr val="accent5"/>
                </a:solidFill>
                <a:latin typeface="Raleway Thin"/>
                <a:ea typeface="Raleway Thin"/>
                <a:cs typeface="Raleway Thin"/>
                <a:sym typeface="Raleway Thin"/>
              </a:rPr>
              <a:t>FROM</a:t>
            </a:r>
            <a:r>
              <a:rPr lang="en-GB" sz="1700" b="0">
                <a:solidFill>
                  <a:srgbClr val="F3F3F3"/>
                </a:solidFill>
                <a:latin typeface="Raleway Thin"/>
                <a:ea typeface="Raleway Thin"/>
                <a:cs typeface="Raleway Thin"/>
                <a:sym typeface="Raleway Thin"/>
              </a:rPr>
              <a:t> Payment </a:t>
            </a:r>
            <a:r>
              <a:rPr lang="en-GB" sz="1700" b="0">
                <a:solidFill>
                  <a:schemeClr val="accent5"/>
                </a:solidFill>
                <a:latin typeface="Raleway Thin"/>
                <a:ea typeface="Raleway Thin"/>
                <a:cs typeface="Raleway Thin"/>
                <a:sym typeface="Raleway Thin"/>
              </a:rPr>
              <a:t>ORDER BY</a:t>
            </a:r>
            <a:r>
              <a:rPr lang="en-GB" sz="1700" b="0">
                <a:solidFill>
                  <a:srgbClr val="F3F3F3"/>
                </a:solidFill>
                <a:latin typeface="Raleway Thin"/>
                <a:ea typeface="Raleway Thin"/>
                <a:cs typeface="Raleway Thin"/>
                <a:sym typeface="Raleway Thin"/>
              </a:rPr>
              <a:t> Account_No;</a:t>
            </a:r>
            <a:endParaRPr sz="1700" b="0">
              <a:solidFill>
                <a:srgbClr val="F3F3F3"/>
              </a:solidFill>
              <a:latin typeface="Raleway Thin"/>
              <a:ea typeface="Raleway Thin"/>
              <a:cs typeface="Raleway Thin"/>
              <a:sym typeface="Raleway Thin"/>
            </a:endParaRPr>
          </a:p>
          <a:p>
            <a:pPr marL="1828800" lvl="0" indent="0" algn="l" rtl="0">
              <a:lnSpc>
                <a:spcPct val="115000"/>
              </a:lnSpc>
              <a:spcBef>
                <a:spcPts val="0"/>
              </a:spcBef>
              <a:spcAft>
                <a:spcPts val="0"/>
              </a:spcAft>
              <a:buNone/>
            </a:pPr>
            <a:endParaRPr sz="1700" b="0">
              <a:solidFill>
                <a:srgbClr val="F3F3F3"/>
              </a:solidFill>
              <a:latin typeface="Raleway Thin"/>
              <a:ea typeface="Raleway Thin"/>
              <a:cs typeface="Raleway Thin"/>
              <a:sym typeface="Raleway Thin"/>
            </a:endParaRPr>
          </a:p>
          <a:p>
            <a:pPr marL="457200" lvl="0" indent="-336550" algn="l" rtl="0">
              <a:lnSpc>
                <a:spcPct val="115000"/>
              </a:lnSpc>
              <a:spcBef>
                <a:spcPts val="0"/>
              </a:spcBef>
              <a:spcAft>
                <a:spcPts val="0"/>
              </a:spcAft>
              <a:buClr>
                <a:srgbClr val="F3F3F3"/>
              </a:buClr>
              <a:buSzPts val="1700"/>
              <a:buFont typeface="Raleway Thin"/>
              <a:buAutoNum type="arabicPeriod"/>
            </a:pPr>
            <a:r>
              <a:rPr lang="en-GB" sz="1700" b="0">
                <a:solidFill>
                  <a:schemeClr val="accent5"/>
                </a:solidFill>
                <a:latin typeface="Raleway Thin"/>
                <a:ea typeface="Raleway Thin"/>
                <a:cs typeface="Raleway Thin"/>
                <a:sym typeface="Raleway Thin"/>
              </a:rPr>
              <a:t>SELECT</a:t>
            </a:r>
            <a:r>
              <a:rPr lang="en-GB" sz="1700" b="0">
                <a:solidFill>
                  <a:srgbClr val="F3F3F3"/>
                </a:solidFill>
                <a:latin typeface="Raleway Thin"/>
                <a:ea typeface="Raleway Thin"/>
                <a:cs typeface="Raleway Thin"/>
                <a:sym typeface="Raleway Thin"/>
              </a:rPr>
              <a:t> DVD_ID, Price </a:t>
            </a:r>
            <a:r>
              <a:rPr lang="en-GB" sz="1700" b="0">
                <a:solidFill>
                  <a:schemeClr val="accent5"/>
                </a:solidFill>
                <a:latin typeface="Raleway Thin"/>
                <a:ea typeface="Raleway Thin"/>
                <a:cs typeface="Raleway Thin"/>
                <a:sym typeface="Raleway Thin"/>
              </a:rPr>
              <a:t>FROM</a:t>
            </a:r>
            <a:r>
              <a:rPr lang="en-GB" sz="1700" b="0">
                <a:solidFill>
                  <a:srgbClr val="F3F3F3"/>
                </a:solidFill>
                <a:latin typeface="Raleway Thin"/>
                <a:ea typeface="Raleway Thin"/>
                <a:cs typeface="Raleway Thin"/>
                <a:sym typeface="Raleway Thin"/>
              </a:rPr>
              <a:t> Inventory </a:t>
            </a:r>
            <a:r>
              <a:rPr lang="en-GB" sz="1700" b="0">
                <a:solidFill>
                  <a:schemeClr val="accent5"/>
                </a:solidFill>
                <a:latin typeface="Raleway Thin"/>
                <a:ea typeface="Raleway Thin"/>
                <a:cs typeface="Raleway Thin"/>
                <a:sym typeface="Raleway Thin"/>
              </a:rPr>
              <a:t>ORDER BY</a:t>
            </a:r>
            <a:r>
              <a:rPr lang="en-GB" sz="1700" b="0">
                <a:solidFill>
                  <a:srgbClr val="F3F3F3"/>
                </a:solidFill>
                <a:latin typeface="Raleway Thin"/>
                <a:ea typeface="Raleway Thin"/>
                <a:cs typeface="Raleway Thin"/>
                <a:sym typeface="Raleway Thin"/>
              </a:rPr>
              <a:t> Price DESC;</a:t>
            </a:r>
            <a:endParaRPr sz="1700" b="0">
              <a:solidFill>
                <a:srgbClr val="F3F3F3"/>
              </a:solidFill>
              <a:latin typeface="Raleway Thin"/>
              <a:ea typeface="Raleway Thin"/>
              <a:cs typeface="Raleway Thin"/>
              <a:sym typeface="Raleway Thin"/>
            </a:endParaRPr>
          </a:p>
          <a:p>
            <a:pPr marL="1828800" lvl="0" indent="0" algn="l" rtl="0">
              <a:lnSpc>
                <a:spcPct val="115000"/>
              </a:lnSpc>
              <a:spcBef>
                <a:spcPts val="0"/>
              </a:spcBef>
              <a:spcAft>
                <a:spcPts val="0"/>
              </a:spcAft>
              <a:buNone/>
            </a:pPr>
            <a:endParaRPr sz="1700" b="0">
              <a:solidFill>
                <a:srgbClr val="F3F3F3"/>
              </a:solidFill>
              <a:latin typeface="Raleway Thin"/>
              <a:ea typeface="Raleway Thin"/>
              <a:cs typeface="Raleway Thin"/>
              <a:sym typeface="Raleway Thin"/>
            </a:endParaRPr>
          </a:p>
          <a:p>
            <a:pPr marL="457200" lvl="0" indent="-336550" algn="l" rtl="0">
              <a:lnSpc>
                <a:spcPct val="115000"/>
              </a:lnSpc>
              <a:spcBef>
                <a:spcPts val="0"/>
              </a:spcBef>
              <a:spcAft>
                <a:spcPts val="0"/>
              </a:spcAft>
              <a:buClr>
                <a:srgbClr val="F3F3F3"/>
              </a:buClr>
              <a:buSzPts val="1700"/>
              <a:buFont typeface="Raleway Thin"/>
              <a:buAutoNum type="arabicPeriod"/>
            </a:pPr>
            <a:r>
              <a:rPr lang="en-GB" sz="1700" b="0">
                <a:solidFill>
                  <a:schemeClr val="accent5"/>
                </a:solidFill>
                <a:latin typeface="Raleway Thin"/>
                <a:ea typeface="Raleway Thin"/>
                <a:cs typeface="Raleway Thin"/>
                <a:sym typeface="Raleway Thin"/>
              </a:rPr>
              <a:t>SELECT</a:t>
            </a:r>
            <a:r>
              <a:rPr lang="en-GB" sz="1700" b="0">
                <a:solidFill>
                  <a:srgbClr val="F3F3F3"/>
                </a:solidFill>
                <a:latin typeface="Raleway Thin"/>
                <a:ea typeface="Raleway Thin"/>
                <a:cs typeface="Raleway Thin"/>
                <a:sym typeface="Raleway Thin"/>
              </a:rPr>
              <a:t> Developer_Id </a:t>
            </a:r>
            <a:r>
              <a:rPr lang="en-GB" sz="1700" b="0">
                <a:solidFill>
                  <a:schemeClr val="accent5"/>
                </a:solidFill>
                <a:latin typeface="Raleway Thin"/>
                <a:ea typeface="Raleway Thin"/>
                <a:cs typeface="Raleway Thin"/>
                <a:sym typeface="Raleway Thin"/>
              </a:rPr>
              <a:t>FROM</a:t>
            </a:r>
            <a:r>
              <a:rPr lang="en-GB" sz="1700" b="0">
                <a:solidFill>
                  <a:srgbClr val="F3F3F3"/>
                </a:solidFill>
                <a:latin typeface="Raleway Thin"/>
                <a:ea typeface="Raleway Thin"/>
                <a:cs typeface="Raleway Thin"/>
                <a:sym typeface="Raleway Thin"/>
              </a:rPr>
              <a:t> Developer_Info </a:t>
            </a:r>
            <a:r>
              <a:rPr lang="en-GB" sz="1700" b="0">
                <a:solidFill>
                  <a:schemeClr val="accent5"/>
                </a:solidFill>
                <a:latin typeface="Raleway Thin"/>
                <a:ea typeface="Raleway Thin"/>
                <a:cs typeface="Raleway Thin"/>
                <a:sym typeface="Raleway Thin"/>
              </a:rPr>
              <a:t>ORDER BY</a:t>
            </a:r>
            <a:r>
              <a:rPr lang="en-GB" sz="1700" b="0">
                <a:solidFill>
                  <a:srgbClr val="F3F3F3"/>
                </a:solidFill>
                <a:latin typeface="Raleway Thin"/>
                <a:ea typeface="Raleway Thin"/>
                <a:cs typeface="Raleway Thin"/>
                <a:sym typeface="Raleway Thin"/>
              </a:rPr>
              <a:t> Established_Year;</a:t>
            </a:r>
            <a:endParaRPr sz="1700" b="0">
              <a:solidFill>
                <a:srgbClr val="F3F3F3"/>
              </a:solidFill>
              <a:latin typeface="Raleway Thin"/>
              <a:ea typeface="Raleway Thin"/>
              <a:cs typeface="Raleway Thin"/>
              <a:sym typeface="Raleway Thin"/>
            </a:endParaRPr>
          </a:p>
          <a:p>
            <a:pPr marL="1828800" lvl="0" indent="0" algn="l" rtl="0">
              <a:lnSpc>
                <a:spcPct val="115000"/>
              </a:lnSpc>
              <a:spcBef>
                <a:spcPts val="0"/>
              </a:spcBef>
              <a:spcAft>
                <a:spcPts val="0"/>
              </a:spcAft>
              <a:buNone/>
            </a:pPr>
            <a:endParaRPr sz="1700" b="0">
              <a:solidFill>
                <a:srgbClr val="F3F3F3"/>
              </a:solidFill>
              <a:latin typeface="Raleway Thin"/>
              <a:ea typeface="Raleway Thin"/>
              <a:cs typeface="Raleway Thin"/>
              <a:sym typeface="Raleway Thin"/>
            </a:endParaRPr>
          </a:p>
          <a:p>
            <a:pPr marL="457200" lvl="0" indent="-336550" algn="l" rtl="0">
              <a:lnSpc>
                <a:spcPct val="115000"/>
              </a:lnSpc>
              <a:spcBef>
                <a:spcPts val="0"/>
              </a:spcBef>
              <a:spcAft>
                <a:spcPts val="0"/>
              </a:spcAft>
              <a:buClr>
                <a:srgbClr val="F3F3F3"/>
              </a:buClr>
              <a:buSzPts val="1700"/>
              <a:buFont typeface="Raleway Thin"/>
              <a:buAutoNum type="arabicPeriod"/>
            </a:pPr>
            <a:r>
              <a:rPr lang="en-GB" sz="1700" b="0">
                <a:solidFill>
                  <a:schemeClr val="accent5"/>
                </a:solidFill>
                <a:latin typeface="Raleway Thin"/>
                <a:ea typeface="Raleway Thin"/>
                <a:cs typeface="Raleway Thin"/>
                <a:sym typeface="Raleway Thin"/>
              </a:rPr>
              <a:t>SELECT</a:t>
            </a:r>
            <a:r>
              <a:rPr lang="en-GB" sz="1700" b="0">
                <a:solidFill>
                  <a:srgbClr val="F3F3F3"/>
                </a:solidFill>
                <a:latin typeface="Raleway Thin"/>
                <a:ea typeface="Raleway Thin"/>
                <a:cs typeface="Raleway Thin"/>
                <a:sym typeface="Raleway Thin"/>
              </a:rPr>
              <a:t> Rent_ID, Customer_ID </a:t>
            </a:r>
            <a:r>
              <a:rPr lang="en-GB" sz="1700" b="0">
                <a:solidFill>
                  <a:schemeClr val="accent5"/>
                </a:solidFill>
                <a:latin typeface="Raleway Thin"/>
                <a:ea typeface="Raleway Thin"/>
                <a:cs typeface="Raleway Thin"/>
                <a:sym typeface="Raleway Thin"/>
              </a:rPr>
              <a:t>FROM</a:t>
            </a:r>
            <a:r>
              <a:rPr lang="en-GB" sz="1700" b="0">
                <a:solidFill>
                  <a:srgbClr val="F3F3F3"/>
                </a:solidFill>
                <a:latin typeface="Raleway Thin"/>
                <a:ea typeface="Raleway Thin"/>
                <a:cs typeface="Raleway Thin"/>
                <a:sym typeface="Raleway Thin"/>
              </a:rPr>
              <a:t> Rent ORDER BY Rent_Date;</a:t>
            </a:r>
            <a:endParaRPr sz="1700" b="0">
              <a:solidFill>
                <a:srgbClr val="F3F3F3"/>
              </a:solidFill>
              <a:latin typeface="Raleway Thin"/>
              <a:ea typeface="Raleway Thin"/>
              <a:cs typeface="Raleway Thin"/>
              <a:sym typeface="Raleway Thin"/>
            </a:endParaRPr>
          </a:p>
          <a:p>
            <a:pPr marL="1371600" lvl="0" indent="0" algn="l" rtl="0">
              <a:lnSpc>
                <a:spcPct val="115000"/>
              </a:lnSpc>
              <a:spcBef>
                <a:spcPts val="0"/>
              </a:spcBef>
              <a:spcAft>
                <a:spcPts val="0"/>
              </a:spcAft>
              <a:buNone/>
            </a:pPr>
            <a:endParaRPr sz="1700" b="0">
              <a:solidFill>
                <a:srgbClr val="F3F3F3"/>
              </a:solidFill>
              <a:latin typeface="Raleway Thin"/>
              <a:ea typeface="Raleway Thin"/>
              <a:cs typeface="Raleway Thin"/>
              <a:sym typeface="Raleway Thin"/>
            </a:endParaRPr>
          </a:p>
          <a:p>
            <a:pPr marL="1371600" lvl="0" indent="0" algn="l" rtl="0">
              <a:lnSpc>
                <a:spcPct val="115000"/>
              </a:lnSpc>
              <a:spcBef>
                <a:spcPts val="0"/>
              </a:spcBef>
              <a:spcAft>
                <a:spcPts val="0"/>
              </a:spcAft>
              <a:buNone/>
            </a:pPr>
            <a:endParaRPr sz="1700" b="0">
              <a:solidFill>
                <a:srgbClr val="F3F3F3"/>
              </a:solidFill>
              <a:latin typeface="Raleway Thin"/>
              <a:ea typeface="Raleway Thin"/>
              <a:cs typeface="Raleway Thin"/>
              <a:sym typeface="Raleway Thin"/>
            </a:endParaRPr>
          </a:p>
          <a:p>
            <a:pPr marL="1371600" lvl="0" indent="0" algn="l" rtl="0">
              <a:lnSpc>
                <a:spcPct val="115000"/>
              </a:lnSpc>
              <a:spcBef>
                <a:spcPts val="0"/>
              </a:spcBef>
              <a:spcAft>
                <a:spcPts val="0"/>
              </a:spcAft>
              <a:buNone/>
            </a:pPr>
            <a:endParaRPr sz="1700" b="0">
              <a:solidFill>
                <a:srgbClr val="F3F3F3"/>
              </a:solidFill>
              <a:latin typeface="Raleway Thin"/>
              <a:ea typeface="Raleway Thin"/>
              <a:cs typeface="Raleway Thin"/>
              <a:sym typeface="Raleway Thin"/>
            </a:endParaRPr>
          </a:p>
          <a:p>
            <a:pPr marL="914400" lvl="0" indent="0" algn="l" rtl="0">
              <a:lnSpc>
                <a:spcPct val="115000"/>
              </a:lnSpc>
              <a:spcBef>
                <a:spcPts val="0"/>
              </a:spcBef>
              <a:spcAft>
                <a:spcPts val="0"/>
              </a:spcAft>
              <a:buNone/>
            </a:pPr>
            <a:endParaRPr sz="1700" b="0">
              <a:solidFill>
                <a:srgbClr val="F3F3F3"/>
              </a:solidFill>
              <a:latin typeface="Raleway Thin"/>
              <a:ea typeface="Raleway Thin"/>
              <a:cs typeface="Raleway Thin"/>
              <a:sym typeface="Raleway Thin"/>
            </a:endParaRPr>
          </a:p>
          <a:p>
            <a:pPr marL="914400" lvl="0" indent="0" algn="l" rtl="0">
              <a:lnSpc>
                <a:spcPct val="115000"/>
              </a:lnSpc>
              <a:spcBef>
                <a:spcPts val="0"/>
              </a:spcBef>
              <a:spcAft>
                <a:spcPts val="0"/>
              </a:spcAft>
              <a:buNone/>
            </a:pPr>
            <a:endParaRPr sz="1700" b="0">
              <a:solidFill>
                <a:srgbClr val="F3F3F3"/>
              </a:solidFill>
              <a:latin typeface="Raleway Thin"/>
              <a:ea typeface="Raleway Thin"/>
              <a:cs typeface="Raleway Thin"/>
              <a:sym typeface="Raleway Thin"/>
            </a:endParaRPr>
          </a:p>
          <a:p>
            <a:pPr marL="914400" lvl="0" indent="0" algn="l" rtl="0">
              <a:lnSpc>
                <a:spcPct val="115000"/>
              </a:lnSpc>
              <a:spcBef>
                <a:spcPts val="0"/>
              </a:spcBef>
              <a:spcAft>
                <a:spcPts val="0"/>
              </a:spcAft>
              <a:buNone/>
            </a:pPr>
            <a:endParaRPr sz="1700" b="0">
              <a:solidFill>
                <a:srgbClr val="F3F3F3"/>
              </a:solidFill>
              <a:latin typeface="Raleway Thin"/>
              <a:ea typeface="Raleway Thin"/>
              <a:cs typeface="Raleway Thin"/>
              <a:sym typeface="Raleway Thin"/>
            </a:endParaRPr>
          </a:p>
          <a:p>
            <a:pPr marL="457200" lvl="0" indent="0" algn="l" rtl="0">
              <a:lnSpc>
                <a:spcPct val="115000"/>
              </a:lnSpc>
              <a:spcBef>
                <a:spcPts val="0"/>
              </a:spcBef>
              <a:spcAft>
                <a:spcPts val="0"/>
              </a:spcAft>
              <a:buNone/>
            </a:pPr>
            <a:endParaRPr sz="1700" b="0">
              <a:solidFill>
                <a:srgbClr val="F3F3F3"/>
              </a:solidFill>
              <a:latin typeface="Raleway Thin"/>
              <a:ea typeface="Raleway Thin"/>
              <a:cs typeface="Raleway Thin"/>
              <a:sym typeface="Raleway Thin"/>
            </a:endParaRPr>
          </a:p>
          <a:p>
            <a:pPr marL="457200" lvl="0" indent="0" algn="l" rtl="0">
              <a:lnSpc>
                <a:spcPct val="115000"/>
              </a:lnSpc>
              <a:spcBef>
                <a:spcPts val="0"/>
              </a:spcBef>
              <a:spcAft>
                <a:spcPts val="0"/>
              </a:spcAft>
              <a:buNone/>
            </a:pPr>
            <a:endParaRPr sz="1700" b="0">
              <a:solidFill>
                <a:srgbClr val="F3F3F3"/>
              </a:solidFill>
              <a:latin typeface="Raleway Thin"/>
              <a:ea typeface="Raleway Thin"/>
              <a:cs typeface="Raleway Thin"/>
              <a:sym typeface="Raleway Thi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283103" y="712141"/>
            <a:ext cx="6244200" cy="38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15" name="Google Shape;115;p20"/>
          <p:cNvPicPr preferRelativeResize="0"/>
          <p:nvPr/>
        </p:nvPicPr>
        <p:blipFill>
          <a:blip r:embed="rId1"/>
          <a:stretch>
            <a:fillRect/>
          </a:stretch>
        </p:blipFill>
        <p:spPr>
          <a:xfrm>
            <a:off x="283100" y="255625"/>
            <a:ext cx="8576175" cy="4748550"/>
          </a:xfrm>
          <a:prstGeom prst="rect">
            <a:avLst/>
          </a:prstGeom>
          <a:noFill/>
          <a:ln>
            <a:noFill/>
          </a:ln>
        </p:spPr>
      </p:pic>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2610</Words>
  <Application>WPS Presentation</Application>
  <PresentationFormat/>
  <Paragraphs>101</Paragraphs>
  <Slides>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Arial</vt:lpstr>
      <vt:lpstr>SimSun</vt:lpstr>
      <vt:lpstr>Wingdings</vt:lpstr>
      <vt:lpstr>Arial</vt:lpstr>
      <vt:lpstr>Raleway</vt:lpstr>
      <vt:lpstr>Lato</vt:lpstr>
      <vt:lpstr>Raleway Thin</vt:lpstr>
      <vt:lpstr>Microsoft YaHei</vt:lpstr>
      <vt:lpstr>Arial Unicode MS</vt:lpstr>
      <vt:lpstr>Swiss</vt:lpstr>
      <vt:lpstr>DVD RENTAL SYSTEM (Inbuilt SQL Function)</vt:lpstr>
      <vt:lpstr>Group By multiple columns: Group by multiple columns is say for example, GROUP BY column1, column2. This means to place all the rows with the same values of both the columns column1 and column2 in one group. Consider the below example 3.</vt:lpstr>
      <vt:lpstr>SELECT Name, Developer_Name, Award_ID FROM Game_Detail GROUP BY Name;</vt:lpstr>
      <vt:lpstr>Although the function of HAVING clause is similar to that of the WHERE clause, the difference between the two is that the WHERE clause places conditions on the selected columns, whereas the HAVING clause places conditions on groups created by the GROUP BY clause.</vt:lpstr>
      <vt:lpstr>SELECT Name, Developer_Name, Award_ID FROM Game_Detail GROUP BY Name HAVING Name = ‘Nisarg’;</vt:lpstr>
      <vt:lpstr>Some databases sort the query results in an ascending order by default.</vt:lpstr>
      <vt:lpstr>SELECT Rent_ID, Customer_ID FROM Rent ORDER BY Rent_Date;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DVD RENTAL SYSTEM (Inbuilt SQL Function)</dc:title>
  <dc:creator/>
  <cp:lastModifiedBy>Asus</cp:lastModifiedBy>
  <cp:revision>1</cp:revision>
  <dcterms:created xsi:type="dcterms:W3CDTF">2021-09-07T18:52:51Z</dcterms:created>
  <dcterms:modified xsi:type="dcterms:W3CDTF">2021-09-07T18:52:51Z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F0AA97E12F8141D4B1BB2A1758F28EE7</vt:lpwstr>
  </property>
  <property fmtid="{D5CDD505-2E9C-101B-9397-08002B2CF9AE}" pid="3" name="KSOProductBuildVer">
    <vt:lpwstr>1033-11.2.0.10258</vt:lpwstr>
  </property>
</Properties>
</file>