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f102f115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0f102f115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0f102f115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0f102f115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0f102f115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0f102f115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0f102f11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0f102f11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0f102f115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0f102f115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0f102f11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0f102f11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0f102f11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0f102f11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0f102f115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0f102f11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0f102f11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0f102f115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0f102f11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0f102f11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0f102f11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0f102f11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kaggle.com/kweinmeister/pm25-global-air-pollution-2010201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Pollution Predictor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500"/>
              <a:t>A Machine Learning Project by</a:t>
            </a:r>
            <a:br>
              <a:rPr lang="en" sz="2400"/>
            </a:br>
            <a:r>
              <a:rPr lang="en" sz="2400"/>
              <a:t>19BCP016 - Bhagvatsinh Jadeja</a:t>
            </a:r>
            <a:br>
              <a:rPr lang="en" sz="2400"/>
            </a:br>
            <a:r>
              <a:rPr lang="en" sz="2400"/>
              <a:t>19BCP093 - Pathik Viramgama</a:t>
            </a:r>
            <a:endParaRPr sz="2400"/>
          </a:p>
          <a:p>
            <a:pPr indent="0" lvl="0" marL="0" rtl="0" algn="l">
              <a:spcBef>
                <a:spcPts val="0"/>
              </a:spcBef>
              <a:spcAft>
                <a:spcPts val="0"/>
              </a:spcAft>
              <a:buNone/>
            </a:pPr>
            <a:r>
              <a:rPr lang="en" sz="2400"/>
              <a:t>19BCP137 - Vatsal Sevalia</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2"/>
          <p:cNvSpPr txBox="1"/>
          <p:nvPr/>
        </p:nvSpPr>
        <p:spPr>
          <a:xfrm>
            <a:off x="4795975" y="4349125"/>
            <a:ext cx="7647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6" name="Google Shape;136;p22"/>
          <p:cNvPicPr preferRelativeResize="0"/>
          <p:nvPr/>
        </p:nvPicPr>
        <p:blipFill rotWithShape="1">
          <a:blip r:embed="rId3">
            <a:alphaModFix/>
          </a:blip>
          <a:srcRect b="0" l="2960" r="-2960" t="0"/>
          <a:stretch/>
        </p:blipFill>
        <p:spPr>
          <a:xfrm>
            <a:off x="4043475" y="346675"/>
            <a:ext cx="4694225" cy="4531476"/>
          </a:xfrm>
          <a:prstGeom prst="rect">
            <a:avLst/>
          </a:prstGeom>
          <a:noFill/>
          <a:ln>
            <a:noFill/>
          </a:ln>
        </p:spPr>
      </p:pic>
      <p:sp>
        <p:nvSpPr>
          <p:cNvPr id="137" name="Google Shape;137;p22"/>
          <p:cNvSpPr txBox="1"/>
          <p:nvPr/>
        </p:nvSpPr>
        <p:spPr>
          <a:xfrm>
            <a:off x="465750" y="1216813"/>
            <a:ext cx="3042600" cy="14547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1200"/>
              </a:spcBef>
              <a:spcAft>
                <a:spcPts val="0"/>
              </a:spcAft>
              <a:buClr>
                <a:schemeClr val="lt1"/>
              </a:buClr>
              <a:buSzPts val="1500"/>
              <a:buFont typeface="Raleway"/>
              <a:buChar char="➔"/>
            </a:pPr>
            <a:r>
              <a:rPr b="1" lang="en" sz="1500">
                <a:solidFill>
                  <a:schemeClr val="lt1"/>
                </a:solidFill>
                <a:latin typeface="Raleway"/>
                <a:ea typeface="Raleway"/>
                <a:cs typeface="Raleway"/>
                <a:sym typeface="Raleway"/>
              </a:rPr>
              <a:t>The function we get from Plotting  the graph should be the linear line Y = X for the most accurate result.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3"/>
          <p:cNvSpPr txBox="1"/>
          <p:nvPr/>
        </p:nvSpPr>
        <p:spPr>
          <a:xfrm>
            <a:off x="4795975" y="4349125"/>
            <a:ext cx="7647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3" name="Google Shape;143;p23"/>
          <p:cNvSpPr txBox="1"/>
          <p:nvPr/>
        </p:nvSpPr>
        <p:spPr>
          <a:xfrm>
            <a:off x="138750" y="751025"/>
            <a:ext cx="3666900" cy="318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1200"/>
              </a:spcBef>
              <a:spcAft>
                <a:spcPts val="0"/>
              </a:spcAft>
              <a:buClr>
                <a:schemeClr val="lt1"/>
              </a:buClr>
              <a:buSzPts val="1500"/>
              <a:buFont typeface="Raleway"/>
              <a:buChar char="➔"/>
            </a:pPr>
            <a:r>
              <a:rPr b="1" lang="en" sz="1500">
                <a:solidFill>
                  <a:schemeClr val="lt1"/>
                </a:solidFill>
                <a:latin typeface="Raleway"/>
                <a:ea typeface="Raleway"/>
                <a:cs typeface="Raleway"/>
                <a:sym typeface="Raleway"/>
              </a:rPr>
              <a:t>For the 30% test cases (72), following is the difference found per example. On Squaring and adding the difference and then taking square root, we get The RMS Error of 1.71 units. </a:t>
            </a:r>
            <a:r>
              <a:rPr b="1" lang="en" sz="1500">
                <a:solidFill>
                  <a:schemeClr val="lt1"/>
                </a:solidFill>
                <a:latin typeface="Raleway"/>
                <a:ea typeface="Raleway"/>
                <a:cs typeface="Raleway"/>
                <a:sym typeface="Raleway"/>
              </a:rPr>
              <a:t>This was calculated using mean_squared_error function from numpy Library</a:t>
            </a:r>
            <a:endParaRPr b="1" sz="1500">
              <a:solidFill>
                <a:schemeClr val="lt1"/>
              </a:solidFill>
              <a:latin typeface="Raleway"/>
              <a:ea typeface="Raleway"/>
              <a:cs typeface="Raleway"/>
              <a:sym typeface="Raleway"/>
            </a:endParaRPr>
          </a:p>
        </p:txBody>
      </p:sp>
      <p:pic>
        <p:nvPicPr>
          <p:cNvPr id="144" name="Google Shape;144;p23"/>
          <p:cNvPicPr preferRelativeResize="0"/>
          <p:nvPr/>
        </p:nvPicPr>
        <p:blipFill>
          <a:blip r:embed="rId3">
            <a:alphaModFix/>
          </a:blip>
          <a:stretch>
            <a:fillRect/>
          </a:stretch>
        </p:blipFill>
        <p:spPr>
          <a:xfrm>
            <a:off x="4386267" y="-16750"/>
            <a:ext cx="467261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1022750" y="162725"/>
            <a:ext cx="7069824" cy="4818049"/>
          </a:xfrm>
          <a:prstGeom prst="rect">
            <a:avLst/>
          </a:prstGeom>
          <a:noFill/>
          <a:ln>
            <a:noFill/>
          </a:ln>
        </p:spPr>
      </p:pic>
      <p:sp>
        <p:nvSpPr>
          <p:cNvPr id="150" name="Google Shape;150;p24"/>
          <p:cNvSpPr txBox="1"/>
          <p:nvPr/>
        </p:nvSpPr>
        <p:spPr>
          <a:xfrm>
            <a:off x="2124925" y="528525"/>
            <a:ext cx="5242800" cy="762600"/>
          </a:xfrm>
          <a:prstGeom prst="rect">
            <a:avLst/>
          </a:prstGeom>
          <a:noFill/>
          <a:ln>
            <a:noFill/>
          </a:ln>
        </p:spPr>
        <p:txBody>
          <a:bodyPr anchorCtr="0" anchor="b" bIns="91425" lIns="91425" spcFirstLastPara="1" rIns="91425" wrap="square" tIns="91425">
            <a:noAutofit/>
          </a:bodyPr>
          <a:lstStyle/>
          <a:p>
            <a:pPr indent="0" lvl="0" marL="1371600" rtl="0" algn="l">
              <a:spcBef>
                <a:spcPts val="0"/>
              </a:spcBef>
              <a:spcAft>
                <a:spcPts val="0"/>
              </a:spcAft>
              <a:buNone/>
            </a:pPr>
            <a:r>
              <a:rPr b="1" lang="en" sz="3000">
                <a:solidFill>
                  <a:schemeClr val="lt2"/>
                </a:solidFill>
                <a:latin typeface="Raleway"/>
                <a:ea typeface="Raleway"/>
                <a:cs typeface="Raleway"/>
                <a:sym typeface="Raleway"/>
              </a:rPr>
              <a:t>   Results</a:t>
            </a:r>
            <a:r>
              <a:rPr b="1" lang="en" sz="3000">
                <a:solidFill>
                  <a:schemeClr val="lt2"/>
                </a:solidFill>
                <a:latin typeface="Raleway"/>
                <a:ea typeface="Raleway"/>
                <a:cs typeface="Raleway"/>
                <a:sym typeface="Raleway"/>
              </a:rPr>
              <a:t> </a:t>
            </a:r>
            <a:endParaRPr b="1" sz="3000">
              <a:solidFill>
                <a:schemeClr val="lt2"/>
              </a:solidFill>
              <a:latin typeface="Raleway"/>
              <a:ea typeface="Raleway"/>
              <a:cs typeface="Raleway"/>
              <a:sym typeface="Raleway"/>
            </a:endParaRPr>
          </a:p>
        </p:txBody>
      </p:sp>
      <p:sp>
        <p:nvSpPr>
          <p:cNvPr id="151" name="Google Shape;151;p24"/>
          <p:cNvSpPr txBox="1"/>
          <p:nvPr>
            <p:ph idx="4294967295" type="body"/>
          </p:nvPr>
        </p:nvSpPr>
        <p:spPr>
          <a:xfrm>
            <a:off x="1817162" y="1251150"/>
            <a:ext cx="5481000" cy="33549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Raleway"/>
              <a:buChar char="➔"/>
            </a:pPr>
            <a:r>
              <a:rPr b="1" lang="en" sz="1500">
                <a:latin typeface="Raleway"/>
                <a:ea typeface="Raleway"/>
                <a:cs typeface="Raleway"/>
                <a:sym typeface="Raleway"/>
              </a:rPr>
              <a:t>Our model successfully predicted every country's pollution for 2017.</a:t>
            </a:r>
            <a:endParaRPr b="1" sz="1500">
              <a:latin typeface="Raleway"/>
              <a:ea typeface="Raleway"/>
              <a:cs typeface="Raleway"/>
              <a:sym typeface="Raleway"/>
            </a:endParaRPr>
          </a:p>
          <a:p>
            <a:pPr indent="-323850" lvl="0" marL="457200" rtl="0" algn="just">
              <a:lnSpc>
                <a:spcPct val="115000"/>
              </a:lnSpc>
              <a:spcBef>
                <a:spcPts val="1000"/>
              </a:spcBef>
              <a:spcAft>
                <a:spcPts val="0"/>
              </a:spcAft>
              <a:buSzPts val="1500"/>
              <a:buFont typeface="Raleway"/>
              <a:buChar char="➔"/>
            </a:pPr>
            <a:r>
              <a:rPr b="1" lang="en" sz="1500">
                <a:latin typeface="Raleway"/>
                <a:ea typeface="Raleway"/>
                <a:cs typeface="Raleway"/>
                <a:sym typeface="Raleway"/>
              </a:rPr>
              <a:t>After exploring different Models and Algorithm, we used Simple Linear Regression as our Model which gave us the best results</a:t>
            </a:r>
            <a:endParaRPr b="1" sz="1500">
              <a:latin typeface="Raleway"/>
              <a:ea typeface="Raleway"/>
              <a:cs typeface="Raleway"/>
              <a:sym typeface="Raleway"/>
            </a:endParaRPr>
          </a:p>
          <a:p>
            <a:pPr indent="-323850" lvl="0" marL="457200" rtl="0" algn="just">
              <a:lnSpc>
                <a:spcPct val="115000"/>
              </a:lnSpc>
              <a:spcBef>
                <a:spcPts val="1000"/>
              </a:spcBef>
              <a:spcAft>
                <a:spcPts val="0"/>
              </a:spcAft>
              <a:buSzPts val="1500"/>
              <a:buFont typeface="Raleway"/>
              <a:buChar char="➔"/>
            </a:pPr>
            <a:r>
              <a:rPr b="1" lang="en" sz="1500">
                <a:latin typeface="Raleway"/>
                <a:ea typeface="Raleway"/>
                <a:cs typeface="Raleway"/>
                <a:sym typeface="Raleway"/>
              </a:rPr>
              <a:t>This Model Predicted the values of 2017 Pollution with an accuracy of 99%</a:t>
            </a:r>
            <a:endParaRPr b="1" sz="1500">
              <a:latin typeface="Raleway"/>
              <a:ea typeface="Raleway"/>
              <a:cs typeface="Raleway"/>
              <a:sym typeface="Raleway"/>
            </a:endParaRPr>
          </a:p>
          <a:p>
            <a:pPr indent="-323850" lvl="0" marL="457200" rtl="0" algn="just">
              <a:lnSpc>
                <a:spcPct val="115000"/>
              </a:lnSpc>
              <a:spcBef>
                <a:spcPts val="1000"/>
              </a:spcBef>
              <a:spcAft>
                <a:spcPts val="0"/>
              </a:spcAft>
              <a:buSzPts val="1500"/>
              <a:buFont typeface="Raleway"/>
              <a:buChar char="➔"/>
            </a:pPr>
            <a:r>
              <a:rPr b="1" lang="en" sz="1500">
                <a:latin typeface="Raleway"/>
                <a:ea typeface="Raleway"/>
                <a:cs typeface="Raleway"/>
                <a:sym typeface="Raleway"/>
              </a:rPr>
              <a:t>Data was already pre-cleaned. We have checked for the major points of data cleaning and data check out correctly.</a:t>
            </a:r>
            <a:endParaRPr b="1" sz="1600">
              <a:latin typeface="Raleway"/>
              <a:ea typeface="Raleway"/>
              <a:cs typeface="Raleway"/>
              <a:sym typeface="Raleway"/>
            </a:endParaRPr>
          </a:p>
          <a:p>
            <a:pPr indent="0" lvl="0" marL="0" rtl="0" algn="just">
              <a:lnSpc>
                <a:spcPct val="150000"/>
              </a:lnSpc>
              <a:spcBef>
                <a:spcPts val="1200"/>
              </a:spcBef>
              <a:spcAft>
                <a:spcPts val="0"/>
              </a:spcAft>
              <a:buNone/>
            </a:pPr>
            <a:r>
              <a:t/>
            </a:r>
            <a:endParaRPr b="1" sz="1500">
              <a:latin typeface="Raleway"/>
              <a:ea typeface="Raleway"/>
              <a:cs typeface="Raleway"/>
              <a:sym typeface="Raleway"/>
            </a:endParaRPr>
          </a:p>
          <a:p>
            <a:pPr indent="0" lvl="0" marL="0" rtl="0" algn="l">
              <a:spcBef>
                <a:spcPts val="1000"/>
              </a:spcBef>
              <a:spcAft>
                <a:spcPts val="0"/>
              </a:spcAft>
              <a:buNone/>
            </a:pPr>
            <a:r>
              <a:t/>
            </a:r>
            <a:endParaRPr b="1" sz="1400">
              <a:latin typeface="Raleway"/>
              <a:ea typeface="Raleway"/>
              <a:cs typeface="Raleway"/>
              <a:sym typeface="Raleway"/>
            </a:endParaRPr>
          </a:p>
          <a:p>
            <a:pPr indent="0" lvl="0" marL="0" rtl="0" algn="l">
              <a:spcBef>
                <a:spcPts val="1600"/>
              </a:spcBef>
              <a:spcAft>
                <a:spcPts val="1600"/>
              </a:spcAft>
              <a:buNone/>
            </a:pPr>
            <a:r>
              <a:t/>
            </a:r>
            <a:endParaRPr b="1" sz="14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1000"/>
                                        <p:tgtEl>
                                          <p:spTgt spid="15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1022750" y="162725"/>
            <a:ext cx="7069824" cy="4818049"/>
          </a:xfrm>
          <a:prstGeom prst="rect">
            <a:avLst/>
          </a:prstGeom>
          <a:noFill/>
          <a:ln>
            <a:noFill/>
          </a:ln>
        </p:spPr>
      </p:pic>
      <p:sp>
        <p:nvSpPr>
          <p:cNvPr id="157" name="Google Shape;157;p25"/>
          <p:cNvSpPr txBox="1"/>
          <p:nvPr/>
        </p:nvSpPr>
        <p:spPr>
          <a:xfrm>
            <a:off x="2124925" y="528525"/>
            <a:ext cx="5242800" cy="762600"/>
          </a:xfrm>
          <a:prstGeom prst="rect">
            <a:avLst/>
          </a:prstGeom>
          <a:noFill/>
          <a:ln>
            <a:noFill/>
          </a:ln>
        </p:spPr>
        <p:txBody>
          <a:bodyPr anchorCtr="0" anchor="b" bIns="91425" lIns="91425" spcFirstLastPara="1" rIns="91425" wrap="square" tIns="91425">
            <a:noAutofit/>
          </a:bodyPr>
          <a:lstStyle/>
          <a:p>
            <a:pPr indent="0" lvl="0" marL="1371600" rtl="0" algn="l">
              <a:spcBef>
                <a:spcPts val="0"/>
              </a:spcBef>
              <a:spcAft>
                <a:spcPts val="0"/>
              </a:spcAft>
              <a:buNone/>
            </a:pPr>
            <a:r>
              <a:rPr b="1" lang="en" sz="3000">
                <a:solidFill>
                  <a:schemeClr val="lt2"/>
                </a:solidFill>
                <a:latin typeface="Raleway"/>
                <a:ea typeface="Raleway"/>
                <a:cs typeface="Raleway"/>
                <a:sym typeface="Raleway"/>
              </a:rPr>
              <a:t>  Conclusion </a:t>
            </a:r>
            <a:endParaRPr b="1" sz="3000">
              <a:solidFill>
                <a:schemeClr val="lt2"/>
              </a:solidFill>
              <a:latin typeface="Raleway"/>
              <a:ea typeface="Raleway"/>
              <a:cs typeface="Raleway"/>
              <a:sym typeface="Raleway"/>
            </a:endParaRPr>
          </a:p>
        </p:txBody>
      </p:sp>
      <p:sp>
        <p:nvSpPr>
          <p:cNvPr id="158" name="Google Shape;158;p25"/>
          <p:cNvSpPr txBox="1"/>
          <p:nvPr>
            <p:ph idx="4294967295" type="body"/>
          </p:nvPr>
        </p:nvSpPr>
        <p:spPr>
          <a:xfrm>
            <a:off x="1817162" y="1251150"/>
            <a:ext cx="5481000" cy="33549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Raleway"/>
              <a:buChar char="➔"/>
            </a:pPr>
            <a:r>
              <a:rPr b="1" lang="en" sz="1500">
                <a:latin typeface="Raleway"/>
                <a:ea typeface="Raleway"/>
                <a:cs typeface="Raleway"/>
                <a:sym typeface="Raleway"/>
              </a:rPr>
              <a:t>We tried to make an accurate model to predict air pollution and hence tried to tackle the future prediction for the air pollution of  different countries of the world so that we can take necessary steps starting from the present to secure the future.</a:t>
            </a:r>
            <a:endParaRPr b="1" sz="1500">
              <a:latin typeface="Raleway"/>
              <a:ea typeface="Raleway"/>
              <a:cs typeface="Raleway"/>
              <a:sym typeface="Raleway"/>
            </a:endParaRPr>
          </a:p>
          <a:p>
            <a:pPr indent="-330200" lvl="0" marL="457200" rtl="0" algn="just">
              <a:spcBef>
                <a:spcPts val="1200"/>
              </a:spcBef>
              <a:spcAft>
                <a:spcPts val="0"/>
              </a:spcAft>
              <a:buSzPts val="1600"/>
              <a:buFont typeface="Raleway"/>
              <a:buChar char="➔"/>
            </a:pPr>
            <a:r>
              <a:rPr b="1" lang="en" sz="1500">
                <a:latin typeface="Raleway"/>
                <a:ea typeface="Raleway"/>
                <a:cs typeface="Raleway"/>
                <a:sym typeface="Raleway"/>
              </a:rPr>
              <a:t>Results we obtained were very promising. So we can say we solved our societal challenge of getting accurate data for Air Pollution Prediction and giving an advance on decreasing that pollution.</a:t>
            </a:r>
            <a:endParaRPr b="1" sz="1600">
              <a:latin typeface="Raleway"/>
              <a:ea typeface="Raleway"/>
              <a:cs typeface="Raleway"/>
              <a:sym typeface="Raleway"/>
            </a:endParaRPr>
          </a:p>
          <a:p>
            <a:pPr indent="0" lvl="0" marL="0" rtl="0" algn="just">
              <a:lnSpc>
                <a:spcPct val="150000"/>
              </a:lnSpc>
              <a:spcBef>
                <a:spcPts val="1200"/>
              </a:spcBef>
              <a:spcAft>
                <a:spcPts val="0"/>
              </a:spcAft>
              <a:buNone/>
            </a:pPr>
            <a:r>
              <a:t/>
            </a:r>
            <a:endParaRPr b="1" sz="1500">
              <a:latin typeface="Raleway"/>
              <a:ea typeface="Raleway"/>
              <a:cs typeface="Raleway"/>
              <a:sym typeface="Raleway"/>
            </a:endParaRPr>
          </a:p>
          <a:p>
            <a:pPr indent="0" lvl="0" marL="0" rtl="0" algn="l">
              <a:spcBef>
                <a:spcPts val="1000"/>
              </a:spcBef>
              <a:spcAft>
                <a:spcPts val="0"/>
              </a:spcAft>
              <a:buNone/>
            </a:pPr>
            <a:r>
              <a:t/>
            </a:r>
            <a:endParaRPr b="1" sz="1400">
              <a:latin typeface="Raleway"/>
              <a:ea typeface="Raleway"/>
              <a:cs typeface="Raleway"/>
              <a:sym typeface="Raleway"/>
            </a:endParaRPr>
          </a:p>
          <a:p>
            <a:pPr indent="0" lvl="0" marL="0" rtl="0" algn="l">
              <a:spcBef>
                <a:spcPts val="1600"/>
              </a:spcBef>
              <a:spcAft>
                <a:spcPts val="1600"/>
              </a:spcAft>
              <a:buNone/>
            </a:pPr>
            <a:r>
              <a:t/>
            </a:r>
            <a:endParaRPr b="1" sz="14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Thank You</a:t>
            </a:r>
            <a:endParaRPr/>
          </a:p>
        </p:txBody>
      </p:sp>
      <p:sp>
        <p:nvSpPr>
          <p:cNvPr id="164" name="Google Shape;164;p26"/>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br>
              <a:rPr lang="en" sz="2400"/>
            </a:br>
            <a:r>
              <a:rPr lang="en" sz="2400"/>
              <a:t>19BCP016 - Bhagvatsinh Jadeja</a:t>
            </a:r>
            <a:br>
              <a:rPr lang="en" sz="2400"/>
            </a:br>
            <a:r>
              <a:rPr lang="en" sz="2400"/>
              <a:t>19BCP093 - Pathik Viramgama</a:t>
            </a:r>
            <a:endParaRPr sz="2400"/>
          </a:p>
          <a:p>
            <a:pPr indent="0" lvl="0" marL="0" rtl="0" algn="l">
              <a:spcBef>
                <a:spcPts val="0"/>
              </a:spcBef>
              <a:spcAft>
                <a:spcPts val="0"/>
              </a:spcAft>
              <a:buNone/>
            </a:pPr>
            <a:r>
              <a:rPr lang="en" sz="2400"/>
              <a:t>19BCP137 - Vatsal Sevalia</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973400" y="89885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Details on Project</a:t>
            </a:r>
            <a:endParaRPr sz="2400"/>
          </a:p>
        </p:txBody>
      </p:sp>
      <p:sp>
        <p:nvSpPr>
          <p:cNvPr id="79" name="Google Shape;79;p14"/>
          <p:cNvSpPr txBox="1"/>
          <p:nvPr>
            <p:ph idx="4294967295" type="title"/>
          </p:nvPr>
        </p:nvSpPr>
        <p:spPr>
          <a:xfrm>
            <a:off x="1973400" y="1498225"/>
            <a:ext cx="5197200" cy="30675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2"/>
              </a:buClr>
              <a:buSzPts val="1100"/>
              <a:buFont typeface="Arial"/>
              <a:buNone/>
            </a:pPr>
            <a:r>
              <a:rPr b="0" lang="en" sz="2000">
                <a:latin typeface="Calibri"/>
                <a:ea typeface="Calibri"/>
                <a:cs typeface="Calibri"/>
                <a:sym typeface="Calibri"/>
              </a:rPr>
              <a:t>Project Title: </a:t>
            </a:r>
            <a:r>
              <a:rPr b="0" i="1" lang="en" sz="2000">
                <a:latin typeface="Calibri"/>
                <a:ea typeface="Calibri"/>
                <a:cs typeface="Calibri"/>
                <a:sym typeface="Calibri"/>
              </a:rPr>
              <a:t>Pollution Predictor</a:t>
            </a:r>
            <a:endParaRPr b="0" sz="2000">
              <a:latin typeface="Calibri"/>
              <a:ea typeface="Calibri"/>
              <a:cs typeface="Calibri"/>
              <a:sym typeface="Calibri"/>
            </a:endParaRPr>
          </a:p>
          <a:p>
            <a:pPr indent="0" lvl="0" marL="0" rtl="0" algn="ctr">
              <a:lnSpc>
                <a:spcPct val="115000"/>
              </a:lnSpc>
              <a:spcBef>
                <a:spcPts val="1200"/>
              </a:spcBef>
              <a:spcAft>
                <a:spcPts val="0"/>
              </a:spcAft>
              <a:buNone/>
            </a:pPr>
            <a:r>
              <a:rPr b="0" lang="en" sz="2000">
                <a:latin typeface="Calibri"/>
                <a:ea typeface="Calibri"/>
                <a:cs typeface="Calibri"/>
                <a:sym typeface="Calibri"/>
              </a:rPr>
              <a:t>Project Allocater: </a:t>
            </a:r>
            <a:r>
              <a:rPr b="0" i="1" lang="en" sz="2000">
                <a:latin typeface="Calibri"/>
                <a:ea typeface="Calibri"/>
                <a:cs typeface="Calibri"/>
                <a:sym typeface="Calibri"/>
              </a:rPr>
              <a:t>PDEU</a:t>
            </a:r>
            <a:endParaRPr b="0" i="1" sz="2000">
              <a:latin typeface="Calibri"/>
              <a:ea typeface="Calibri"/>
              <a:cs typeface="Calibri"/>
              <a:sym typeface="Calibri"/>
            </a:endParaRPr>
          </a:p>
          <a:p>
            <a:pPr indent="0" lvl="0" marL="0" rtl="0" algn="ctr">
              <a:lnSpc>
                <a:spcPct val="115000"/>
              </a:lnSpc>
              <a:spcBef>
                <a:spcPts val="1200"/>
              </a:spcBef>
              <a:spcAft>
                <a:spcPts val="0"/>
              </a:spcAft>
              <a:buNone/>
            </a:pPr>
            <a:r>
              <a:rPr b="0" lang="en" sz="2000">
                <a:latin typeface="Calibri"/>
                <a:ea typeface="Calibri"/>
                <a:cs typeface="Calibri"/>
                <a:sym typeface="Calibri"/>
              </a:rPr>
              <a:t>Subject Name: </a:t>
            </a:r>
            <a:r>
              <a:rPr b="0" i="1" lang="en" sz="2000">
                <a:latin typeface="Calibri"/>
                <a:ea typeface="Calibri"/>
                <a:cs typeface="Calibri"/>
                <a:sym typeface="Calibri"/>
              </a:rPr>
              <a:t>Data Mining</a:t>
            </a:r>
            <a:endParaRPr b="0" i="1" sz="2000">
              <a:latin typeface="Calibri"/>
              <a:ea typeface="Calibri"/>
              <a:cs typeface="Calibri"/>
              <a:sym typeface="Calibri"/>
            </a:endParaRPr>
          </a:p>
          <a:p>
            <a:pPr indent="0" lvl="0" marL="0" rtl="0" algn="ctr">
              <a:lnSpc>
                <a:spcPct val="115000"/>
              </a:lnSpc>
              <a:spcBef>
                <a:spcPts val="1200"/>
              </a:spcBef>
              <a:spcAft>
                <a:spcPts val="0"/>
              </a:spcAft>
              <a:buNone/>
            </a:pPr>
            <a:r>
              <a:rPr b="0" lang="en" sz="2000">
                <a:latin typeface="Calibri"/>
                <a:ea typeface="Calibri"/>
                <a:cs typeface="Calibri"/>
                <a:sym typeface="Calibri"/>
              </a:rPr>
              <a:t>Subject Code: </a:t>
            </a:r>
            <a:r>
              <a:rPr b="0" i="1" lang="en" sz="2000">
                <a:latin typeface="Calibri"/>
                <a:ea typeface="Calibri"/>
                <a:cs typeface="Calibri"/>
                <a:sym typeface="Calibri"/>
              </a:rPr>
              <a:t>20CP306T</a:t>
            </a:r>
            <a:endParaRPr b="0" i="1" sz="2000">
              <a:latin typeface="Calibri"/>
              <a:ea typeface="Calibri"/>
              <a:cs typeface="Calibri"/>
              <a:sym typeface="Calibri"/>
            </a:endParaRPr>
          </a:p>
          <a:p>
            <a:pPr indent="0" lvl="0" marL="0" rtl="0" algn="ctr">
              <a:lnSpc>
                <a:spcPct val="115000"/>
              </a:lnSpc>
              <a:spcBef>
                <a:spcPts val="1200"/>
              </a:spcBef>
              <a:spcAft>
                <a:spcPts val="1200"/>
              </a:spcAft>
              <a:buClr>
                <a:schemeClr val="dk2"/>
              </a:buClr>
              <a:buSzPts val="1100"/>
              <a:buFont typeface="Arial"/>
              <a:buNone/>
            </a:pPr>
            <a:r>
              <a:rPr b="0" lang="en" sz="2000">
                <a:latin typeface="Calibri"/>
                <a:ea typeface="Calibri"/>
                <a:cs typeface="Calibri"/>
                <a:sym typeface="Calibri"/>
              </a:rPr>
              <a:t>Group ID: </a:t>
            </a:r>
            <a:r>
              <a:rPr b="0" i="1" lang="en" sz="2000">
                <a:latin typeface="Calibri"/>
                <a:ea typeface="Calibri"/>
                <a:cs typeface="Calibri"/>
                <a:sym typeface="Calibri"/>
              </a:rPr>
              <a:t>DMP_27</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2892237" y="0"/>
            <a:ext cx="3359525" cy="8454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1022750" y="162725"/>
            <a:ext cx="7069824" cy="4818049"/>
          </a:xfrm>
          <a:prstGeom prst="rect">
            <a:avLst/>
          </a:prstGeom>
          <a:noFill/>
          <a:ln>
            <a:noFill/>
          </a:ln>
        </p:spPr>
      </p:pic>
      <p:sp>
        <p:nvSpPr>
          <p:cNvPr id="86" name="Google Shape;86;p15"/>
          <p:cNvSpPr txBox="1"/>
          <p:nvPr/>
        </p:nvSpPr>
        <p:spPr>
          <a:xfrm>
            <a:off x="2841213" y="5285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a:t>
            </a:r>
            <a:r>
              <a:rPr b="1" lang="en" sz="3000">
                <a:solidFill>
                  <a:schemeClr val="lt2"/>
                </a:solidFill>
                <a:latin typeface="Raleway"/>
                <a:ea typeface="Raleway"/>
                <a:cs typeface="Raleway"/>
                <a:sym typeface="Raleway"/>
              </a:rPr>
              <a:t> Introduction</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1827025" y="1350425"/>
            <a:ext cx="5481000" cy="3354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aleway"/>
              <a:buChar char="➔"/>
            </a:pPr>
            <a:r>
              <a:rPr b="1" lang="en" sz="1500">
                <a:latin typeface="Raleway"/>
                <a:ea typeface="Raleway"/>
                <a:cs typeface="Raleway"/>
                <a:sym typeface="Raleway"/>
              </a:rPr>
              <a:t>Pollution has been increasing on a daily basis in every country on earth. Air pollution is the major problem humanity is facing right now.</a:t>
            </a:r>
            <a:endParaRPr b="1" sz="1500">
              <a:latin typeface="Raleway"/>
              <a:ea typeface="Raleway"/>
              <a:cs typeface="Raleway"/>
              <a:sym typeface="Raleway"/>
            </a:endParaRPr>
          </a:p>
          <a:p>
            <a:pPr indent="-323850" lvl="0" marL="457200" rtl="0" algn="l">
              <a:lnSpc>
                <a:spcPct val="150000"/>
              </a:lnSpc>
              <a:spcBef>
                <a:spcPts val="1000"/>
              </a:spcBef>
              <a:spcAft>
                <a:spcPts val="0"/>
              </a:spcAft>
              <a:buSzPts val="1500"/>
              <a:buFont typeface="Raleway"/>
              <a:buChar char="➔"/>
            </a:pPr>
            <a:r>
              <a:rPr b="1" lang="en" sz="1500">
                <a:latin typeface="Raleway"/>
                <a:ea typeface="Raleway"/>
                <a:cs typeface="Raleway"/>
                <a:sym typeface="Raleway"/>
              </a:rPr>
              <a:t>The Machine we made in this project basically predicts what the pollution will be next year when it is provided with previous year values.</a:t>
            </a:r>
            <a:endParaRPr b="1" sz="1500">
              <a:latin typeface="Raleway"/>
              <a:ea typeface="Raleway"/>
              <a:cs typeface="Raleway"/>
              <a:sym typeface="Raleway"/>
            </a:endParaRPr>
          </a:p>
          <a:p>
            <a:pPr indent="0" lvl="0" marL="0" rtl="0" algn="l">
              <a:spcBef>
                <a:spcPts val="1000"/>
              </a:spcBef>
              <a:spcAft>
                <a:spcPts val="0"/>
              </a:spcAft>
              <a:buNone/>
            </a:pPr>
            <a:r>
              <a:t/>
            </a:r>
            <a:endParaRPr b="1" sz="1400">
              <a:latin typeface="Raleway"/>
              <a:ea typeface="Raleway"/>
              <a:cs typeface="Raleway"/>
              <a:sym typeface="Raleway"/>
            </a:endParaRPr>
          </a:p>
          <a:p>
            <a:pPr indent="0" lvl="0" marL="0" rtl="0" algn="l">
              <a:spcBef>
                <a:spcPts val="1600"/>
              </a:spcBef>
              <a:spcAft>
                <a:spcPts val="1600"/>
              </a:spcAft>
              <a:buNone/>
            </a:pPr>
            <a:r>
              <a:t/>
            </a:r>
            <a:endParaRPr b="1" sz="14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1022750" y="162725"/>
            <a:ext cx="7069824" cy="4818049"/>
          </a:xfrm>
          <a:prstGeom prst="rect">
            <a:avLst/>
          </a:prstGeom>
          <a:noFill/>
          <a:ln>
            <a:noFill/>
          </a:ln>
        </p:spPr>
      </p:pic>
      <p:sp>
        <p:nvSpPr>
          <p:cNvPr id="93" name="Google Shape;93;p16"/>
          <p:cNvSpPr txBox="1"/>
          <p:nvPr/>
        </p:nvSpPr>
        <p:spPr>
          <a:xfrm>
            <a:off x="2483754" y="518325"/>
            <a:ext cx="4466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a:t>
            </a:r>
            <a:r>
              <a:rPr b="1" lang="en" sz="3000">
                <a:solidFill>
                  <a:schemeClr val="lt2"/>
                </a:solidFill>
                <a:latin typeface="Raleway"/>
                <a:ea typeface="Raleway"/>
                <a:cs typeface="Raleway"/>
                <a:sym typeface="Raleway"/>
              </a:rPr>
              <a:t>Societal Challenges </a:t>
            </a:r>
            <a:endParaRPr b="1" sz="3000">
              <a:solidFill>
                <a:schemeClr val="lt2"/>
              </a:solidFill>
              <a:latin typeface="Raleway"/>
              <a:ea typeface="Raleway"/>
              <a:cs typeface="Raleway"/>
              <a:sym typeface="Raleway"/>
            </a:endParaRPr>
          </a:p>
        </p:txBody>
      </p:sp>
      <p:sp>
        <p:nvSpPr>
          <p:cNvPr id="94" name="Google Shape;94;p16"/>
          <p:cNvSpPr txBox="1"/>
          <p:nvPr>
            <p:ph idx="4294967295" type="body"/>
          </p:nvPr>
        </p:nvSpPr>
        <p:spPr>
          <a:xfrm>
            <a:off x="1827025" y="1350425"/>
            <a:ext cx="5481000" cy="3354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aleway"/>
              <a:buChar char="➔"/>
            </a:pPr>
            <a:r>
              <a:rPr b="1" lang="en" sz="1500">
                <a:latin typeface="Raleway"/>
                <a:ea typeface="Raleway"/>
                <a:cs typeface="Raleway"/>
                <a:sym typeface="Raleway"/>
              </a:rPr>
              <a:t>Air </a:t>
            </a:r>
            <a:r>
              <a:rPr b="1" lang="en" sz="1500">
                <a:latin typeface="Raleway"/>
                <a:ea typeface="Raleway"/>
                <a:cs typeface="Raleway"/>
                <a:sym typeface="Raleway"/>
              </a:rPr>
              <a:t>Pollution cause many health-related issues such as lung cancer, infection in skin and hearing problem.</a:t>
            </a:r>
            <a:endParaRPr b="1" sz="1500">
              <a:latin typeface="Raleway"/>
              <a:ea typeface="Raleway"/>
              <a:cs typeface="Raleway"/>
              <a:sym typeface="Raleway"/>
            </a:endParaRPr>
          </a:p>
          <a:p>
            <a:pPr indent="-323850" lvl="0" marL="457200" rtl="0" algn="l">
              <a:lnSpc>
                <a:spcPct val="150000"/>
              </a:lnSpc>
              <a:spcBef>
                <a:spcPts val="1000"/>
              </a:spcBef>
              <a:spcAft>
                <a:spcPts val="0"/>
              </a:spcAft>
              <a:buSzPts val="1500"/>
              <a:buFont typeface="Raleway"/>
              <a:buChar char="➔"/>
            </a:pPr>
            <a:r>
              <a:rPr b="1" lang="en" sz="1500">
                <a:latin typeface="Raleway"/>
                <a:ea typeface="Raleway"/>
                <a:cs typeface="Raleway"/>
                <a:sym typeface="Raleway"/>
              </a:rPr>
              <a:t>Air Pollution is responsible for global warming especially in developing countries like India, and China.</a:t>
            </a:r>
            <a:endParaRPr b="1" sz="1500">
              <a:latin typeface="Raleway"/>
              <a:ea typeface="Raleway"/>
              <a:cs typeface="Raleway"/>
              <a:sym typeface="Raleway"/>
            </a:endParaRPr>
          </a:p>
          <a:p>
            <a:pPr indent="-323850" lvl="0" marL="457200" rtl="0" algn="l">
              <a:lnSpc>
                <a:spcPct val="150000"/>
              </a:lnSpc>
              <a:spcBef>
                <a:spcPts val="1000"/>
              </a:spcBef>
              <a:spcAft>
                <a:spcPts val="0"/>
              </a:spcAft>
              <a:buSzPts val="1500"/>
              <a:buFont typeface="Raleway"/>
              <a:buChar char="➔"/>
            </a:pPr>
            <a:r>
              <a:rPr b="1" lang="en" sz="1500">
                <a:latin typeface="Raleway"/>
                <a:ea typeface="Raleway"/>
                <a:cs typeface="Raleway"/>
                <a:sym typeface="Raleway"/>
              </a:rPr>
              <a:t>We tried to tackle this challenge by data mining  model which will  predict  air toxicity level of next year from dataset containing past years air toxicity level.    </a:t>
            </a:r>
            <a:endParaRPr b="1" sz="1400">
              <a:latin typeface="Raleway"/>
              <a:ea typeface="Raleway"/>
              <a:cs typeface="Raleway"/>
              <a:sym typeface="Raleway"/>
            </a:endParaRPr>
          </a:p>
          <a:p>
            <a:pPr indent="0" lvl="0" marL="0" rtl="0" algn="l">
              <a:spcBef>
                <a:spcPts val="1000"/>
              </a:spcBef>
              <a:spcAft>
                <a:spcPts val="1600"/>
              </a:spcAft>
              <a:buNone/>
            </a:pPr>
            <a:r>
              <a:t/>
            </a:r>
            <a:endParaRPr b="1" sz="14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1022750" y="162725"/>
            <a:ext cx="7069824" cy="4818049"/>
          </a:xfrm>
          <a:prstGeom prst="rect">
            <a:avLst/>
          </a:prstGeom>
          <a:noFill/>
          <a:ln>
            <a:noFill/>
          </a:ln>
        </p:spPr>
      </p:pic>
      <p:sp>
        <p:nvSpPr>
          <p:cNvPr id="100" name="Google Shape;100;p17"/>
          <p:cNvSpPr txBox="1"/>
          <p:nvPr/>
        </p:nvSpPr>
        <p:spPr>
          <a:xfrm>
            <a:off x="2841200" y="4885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a:t>
            </a:r>
            <a:r>
              <a:rPr b="1" lang="en" sz="3000">
                <a:solidFill>
                  <a:schemeClr val="lt2"/>
                </a:solidFill>
                <a:latin typeface="Raleway"/>
                <a:ea typeface="Raleway"/>
                <a:cs typeface="Raleway"/>
                <a:sym typeface="Raleway"/>
              </a:rPr>
              <a:t> Dataset</a:t>
            </a:r>
            <a:endParaRPr b="1" sz="3000">
              <a:solidFill>
                <a:schemeClr val="lt2"/>
              </a:solidFill>
              <a:latin typeface="Raleway"/>
              <a:ea typeface="Raleway"/>
              <a:cs typeface="Raleway"/>
              <a:sym typeface="Raleway"/>
            </a:endParaRPr>
          </a:p>
        </p:txBody>
      </p:sp>
      <p:sp>
        <p:nvSpPr>
          <p:cNvPr id="101" name="Google Shape;101;p17"/>
          <p:cNvSpPr txBox="1"/>
          <p:nvPr>
            <p:ph idx="4294967295" type="body"/>
          </p:nvPr>
        </p:nvSpPr>
        <p:spPr>
          <a:xfrm>
            <a:off x="1817162" y="1251150"/>
            <a:ext cx="5481000" cy="33549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200"/>
              </a:spcBef>
              <a:spcAft>
                <a:spcPts val="0"/>
              </a:spcAft>
              <a:buSzPts val="1500"/>
              <a:buFont typeface="Raleway"/>
              <a:buChar char="➔"/>
            </a:pPr>
            <a:r>
              <a:rPr b="1" lang="en" sz="1500">
                <a:latin typeface="Raleway"/>
                <a:ea typeface="Raleway"/>
                <a:cs typeface="Raleway"/>
                <a:sym typeface="Raleway"/>
              </a:rPr>
              <a:t>Data is sourced from Kaggle Datasets Collection published by Karl Weinmeister.</a:t>
            </a:r>
            <a:endParaRPr b="1" sz="1500">
              <a:latin typeface="Raleway"/>
              <a:ea typeface="Raleway"/>
              <a:cs typeface="Raleway"/>
              <a:sym typeface="Raleway"/>
            </a:endParaRPr>
          </a:p>
          <a:p>
            <a:pPr indent="-330200" lvl="0" marL="457200" rtl="0" algn="just">
              <a:lnSpc>
                <a:spcPct val="150000"/>
              </a:lnSpc>
              <a:spcBef>
                <a:spcPts val="1200"/>
              </a:spcBef>
              <a:spcAft>
                <a:spcPts val="0"/>
              </a:spcAft>
              <a:buSzPts val="1600"/>
              <a:buFont typeface="Raleway"/>
              <a:buChar char="➔"/>
            </a:pPr>
            <a:r>
              <a:rPr b="1" lang="en" sz="1500">
                <a:latin typeface="Raleway"/>
                <a:ea typeface="Raleway"/>
                <a:cs typeface="Raleway"/>
                <a:sym typeface="Raleway"/>
              </a:rPr>
              <a:t>The dataset  consists of  around 2400 records of air pollution of major countries of the world for 8 years.</a:t>
            </a:r>
            <a:endParaRPr b="1" sz="1600">
              <a:latin typeface="Raleway"/>
              <a:ea typeface="Raleway"/>
              <a:cs typeface="Raleway"/>
              <a:sym typeface="Raleway"/>
            </a:endParaRPr>
          </a:p>
          <a:p>
            <a:pPr indent="0" lvl="0" marL="0" rtl="0" algn="l">
              <a:spcBef>
                <a:spcPts val="1200"/>
              </a:spcBef>
              <a:spcAft>
                <a:spcPts val="0"/>
              </a:spcAft>
              <a:buNone/>
            </a:pPr>
            <a:r>
              <a:rPr b="1" i="1" lang="en" sz="1400">
                <a:latin typeface="Raleway"/>
                <a:ea typeface="Raleway"/>
                <a:cs typeface="Raleway"/>
                <a:sym typeface="Raleway"/>
              </a:rPr>
              <a:t>Link of the Dataset:</a:t>
            </a:r>
            <a:endParaRPr b="1" i="1" sz="1400">
              <a:latin typeface="Raleway"/>
              <a:ea typeface="Raleway"/>
              <a:cs typeface="Raleway"/>
              <a:sym typeface="Raleway"/>
            </a:endParaRPr>
          </a:p>
          <a:p>
            <a:pPr indent="0" lvl="0" marL="0" rtl="0" algn="l">
              <a:spcBef>
                <a:spcPts val="1200"/>
              </a:spcBef>
              <a:spcAft>
                <a:spcPts val="0"/>
              </a:spcAft>
              <a:buNone/>
            </a:pPr>
            <a:r>
              <a:rPr b="1" lang="en" sz="1400" u="sng">
                <a:solidFill>
                  <a:srgbClr val="0563C1"/>
                </a:solidFill>
                <a:latin typeface="Raleway"/>
                <a:ea typeface="Raleway"/>
                <a:cs typeface="Raleway"/>
                <a:sym typeface="Raleway"/>
                <a:hlinkClick r:id="rId4">
                  <a:extLst>
                    <a:ext uri="{A12FA001-AC4F-418D-AE19-62706E023703}">
                      <ahyp:hlinkClr val="tx"/>
                    </a:ext>
                  </a:extLst>
                </a:hlinkClick>
              </a:rPr>
              <a:t>https://www.kaggle.com/kweinmeister/pm25-global-air-pollution-20102017</a:t>
            </a:r>
            <a:endParaRPr b="1" sz="1400" u="sng">
              <a:solidFill>
                <a:srgbClr val="0563C1"/>
              </a:solidFill>
              <a:latin typeface="Raleway"/>
              <a:ea typeface="Raleway"/>
              <a:cs typeface="Raleway"/>
              <a:sym typeface="Raleway"/>
            </a:endParaRPr>
          </a:p>
          <a:p>
            <a:pPr indent="0" lvl="0" marL="0" rtl="0" algn="just">
              <a:lnSpc>
                <a:spcPct val="150000"/>
              </a:lnSpc>
              <a:spcBef>
                <a:spcPts val="1200"/>
              </a:spcBef>
              <a:spcAft>
                <a:spcPts val="0"/>
              </a:spcAft>
              <a:buNone/>
            </a:pPr>
            <a:r>
              <a:t/>
            </a:r>
            <a:endParaRPr b="1" sz="1500">
              <a:latin typeface="Raleway"/>
              <a:ea typeface="Raleway"/>
              <a:cs typeface="Raleway"/>
              <a:sym typeface="Raleway"/>
            </a:endParaRPr>
          </a:p>
          <a:p>
            <a:pPr indent="0" lvl="0" marL="0" rtl="0" algn="l">
              <a:spcBef>
                <a:spcPts val="1000"/>
              </a:spcBef>
              <a:spcAft>
                <a:spcPts val="0"/>
              </a:spcAft>
              <a:buNone/>
            </a:pPr>
            <a:r>
              <a:t/>
            </a:r>
            <a:endParaRPr b="1" sz="1400">
              <a:latin typeface="Raleway"/>
              <a:ea typeface="Raleway"/>
              <a:cs typeface="Raleway"/>
              <a:sym typeface="Raleway"/>
            </a:endParaRPr>
          </a:p>
          <a:p>
            <a:pPr indent="0" lvl="0" marL="0" rtl="0" algn="l">
              <a:spcBef>
                <a:spcPts val="1600"/>
              </a:spcBef>
              <a:spcAft>
                <a:spcPts val="1600"/>
              </a:spcAft>
              <a:buNone/>
            </a:pPr>
            <a:r>
              <a:t/>
            </a:r>
            <a:endParaRPr b="1" sz="14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1022750" y="162725"/>
            <a:ext cx="7069824" cy="4818049"/>
          </a:xfrm>
          <a:prstGeom prst="rect">
            <a:avLst/>
          </a:prstGeom>
          <a:noFill/>
          <a:ln>
            <a:noFill/>
          </a:ln>
        </p:spPr>
      </p:pic>
      <p:sp>
        <p:nvSpPr>
          <p:cNvPr id="107" name="Google Shape;107;p18"/>
          <p:cNvSpPr txBox="1"/>
          <p:nvPr/>
        </p:nvSpPr>
        <p:spPr>
          <a:xfrm>
            <a:off x="1895850" y="488550"/>
            <a:ext cx="5054400" cy="762600"/>
          </a:xfrm>
          <a:prstGeom prst="rect">
            <a:avLst/>
          </a:prstGeom>
          <a:noFill/>
          <a:ln>
            <a:noFill/>
          </a:ln>
        </p:spPr>
        <p:txBody>
          <a:bodyPr anchorCtr="0" anchor="b" bIns="91425" lIns="91425" spcFirstLastPara="1" rIns="91425" wrap="square" tIns="91425">
            <a:noAutofit/>
          </a:bodyPr>
          <a:lstStyle/>
          <a:p>
            <a:pPr indent="0" lvl="0" marL="457200" rtl="0" algn="l">
              <a:spcBef>
                <a:spcPts val="0"/>
              </a:spcBef>
              <a:spcAft>
                <a:spcPts val="0"/>
              </a:spcAft>
              <a:buNone/>
            </a:pPr>
            <a:r>
              <a:rPr b="1" lang="en" sz="3000">
                <a:solidFill>
                  <a:schemeClr val="lt2"/>
                </a:solidFill>
                <a:latin typeface="Raleway"/>
                <a:ea typeface="Raleway"/>
                <a:cs typeface="Raleway"/>
                <a:sym typeface="Raleway"/>
              </a:rPr>
              <a:t>     Data Preprocessing</a:t>
            </a:r>
            <a:endParaRPr b="1" sz="3000">
              <a:solidFill>
                <a:schemeClr val="lt2"/>
              </a:solidFill>
              <a:latin typeface="Raleway"/>
              <a:ea typeface="Raleway"/>
              <a:cs typeface="Raleway"/>
              <a:sym typeface="Raleway"/>
            </a:endParaRPr>
          </a:p>
        </p:txBody>
      </p:sp>
      <p:sp>
        <p:nvSpPr>
          <p:cNvPr id="108" name="Google Shape;108;p18"/>
          <p:cNvSpPr txBox="1"/>
          <p:nvPr>
            <p:ph idx="4294967295" type="body"/>
          </p:nvPr>
        </p:nvSpPr>
        <p:spPr>
          <a:xfrm>
            <a:off x="1817162" y="1251150"/>
            <a:ext cx="5481000" cy="33549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200"/>
              </a:spcBef>
              <a:spcAft>
                <a:spcPts val="0"/>
              </a:spcAft>
              <a:buSzPts val="1500"/>
              <a:buFont typeface="Raleway"/>
              <a:buChar char="➔"/>
            </a:pPr>
            <a:r>
              <a:rPr b="1" lang="en" sz="1500">
                <a:latin typeface="Raleway"/>
                <a:ea typeface="Raleway"/>
                <a:cs typeface="Raleway"/>
                <a:sym typeface="Raleway"/>
              </a:rPr>
              <a:t>We checked for 3 major points of data cleaning i.e. null values, outliers &amp; inconsistent data. Moreover we checked for data duplicity.</a:t>
            </a:r>
            <a:endParaRPr b="1" sz="1500">
              <a:latin typeface="Raleway"/>
              <a:ea typeface="Raleway"/>
              <a:cs typeface="Raleway"/>
              <a:sym typeface="Raleway"/>
            </a:endParaRPr>
          </a:p>
          <a:p>
            <a:pPr indent="-323850" lvl="0" marL="457200" rtl="0" algn="just">
              <a:lnSpc>
                <a:spcPct val="150000"/>
              </a:lnSpc>
              <a:spcBef>
                <a:spcPts val="1200"/>
              </a:spcBef>
              <a:spcAft>
                <a:spcPts val="0"/>
              </a:spcAft>
              <a:buSzPts val="1500"/>
              <a:buFont typeface="Raleway"/>
              <a:buChar char="➔"/>
            </a:pPr>
            <a:r>
              <a:rPr b="1" lang="en" sz="1500">
                <a:latin typeface="Raleway"/>
                <a:ea typeface="Raleway"/>
                <a:cs typeface="Raleway"/>
                <a:sym typeface="Raleway"/>
              </a:rPr>
              <a:t>So after preprocessing, our dataset is clean so it still contains 240 rows and 10 columns.</a:t>
            </a:r>
            <a:endParaRPr b="1" sz="1600">
              <a:latin typeface="Raleway"/>
              <a:ea typeface="Raleway"/>
              <a:cs typeface="Raleway"/>
              <a:sym typeface="Raleway"/>
            </a:endParaRPr>
          </a:p>
          <a:p>
            <a:pPr indent="0" lvl="0" marL="0" rtl="0" algn="just">
              <a:lnSpc>
                <a:spcPct val="150000"/>
              </a:lnSpc>
              <a:spcBef>
                <a:spcPts val="1200"/>
              </a:spcBef>
              <a:spcAft>
                <a:spcPts val="0"/>
              </a:spcAft>
              <a:buNone/>
            </a:pPr>
            <a:r>
              <a:t/>
            </a:r>
            <a:endParaRPr b="1" sz="1500">
              <a:latin typeface="Raleway"/>
              <a:ea typeface="Raleway"/>
              <a:cs typeface="Raleway"/>
              <a:sym typeface="Raleway"/>
            </a:endParaRPr>
          </a:p>
          <a:p>
            <a:pPr indent="0" lvl="0" marL="0" rtl="0" algn="l">
              <a:spcBef>
                <a:spcPts val="1000"/>
              </a:spcBef>
              <a:spcAft>
                <a:spcPts val="0"/>
              </a:spcAft>
              <a:buNone/>
            </a:pPr>
            <a:r>
              <a:t/>
            </a:r>
            <a:endParaRPr b="1" sz="1400">
              <a:latin typeface="Raleway"/>
              <a:ea typeface="Raleway"/>
              <a:cs typeface="Raleway"/>
              <a:sym typeface="Raleway"/>
            </a:endParaRPr>
          </a:p>
          <a:p>
            <a:pPr indent="0" lvl="0" marL="0" rtl="0" algn="l">
              <a:spcBef>
                <a:spcPts val="1600"/>
              </a:spcBef>
              <a:spcAft>
                <a:spcPts val="1600"/>
              </a:spcAft>
              <a:buNone/>
            </a:pPr>
            <a:r>
              <a:t/>
            </a:r>
            <a:endParaRPr b="1" sz="14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19"/>
          <p:cNvSpPr txBox="1"/>
          <p:nvPr/>
        </p:nvSpPr>
        <p:spPr>
          <a:xfrm>
            <a:off x="2855550" y="89375"/>
            <a:ext cx="3432900" cy="595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a:t>
            </a:r>
            <a:r>
              <a:rPr b="1" lang="en" sz="3000">
                <a:solidFill>
                  <a:schemeClr val="lt1"/>
                </a:solidFill>
                <a:latin typeface="Raleway"/>
                <a:ea typeface="Raleway"/>
                <a:cs typeface="Raleway"/>
                <a:sym typeface="Raleway"/>
              </a:rPr>
              <a:t>Dataset</a:t>
            </a:r>
            <a:endParaRPr b="1" sz="3000">
              <a:solidFill>
                <a:schemeClr val="lt1"/>
              </a:solidFill>
              <a:latin typeface="Raleway"/>
              <a:ea typeface="Raleway"/>
              <a:cs typeface="Raleway"/>
              <a:sym typeface="Raleway"/>
            </a:endParaRPr>
          </a:p>
        </p:txBody>
      </p:sp>
      <p:pic>
        <p:nvPicPr>
          <p:cNvPr id="114" name="Google Shape;114;p19"/>
          <p:cNvPicPr preferRelativeResize="0"/>
          <p:nvPr/>
        </p:nvPicPr>
        <p:blipFill>
          <a:blip r:embed="rId3">
            <a:alphaModFix/>
          </a:blip>
          <a:stretch>
            <a:fillRect/>
          </a:stretch>
        </p:blipFill>
        <p:spPr>
          <a:xfrm>
            <a:off x="1165300" y="873675"/>
            <a:ext cx="6813400" cy="3423825"/>
          </a:xfrm>
          <a:prstGeom prst="rect">
            <a:avLst/>
          </a:prstGeom>
          <a:noFill/>
          <a:ln>
            <a:noFill/>
          </a:ln>
        </p:spPr>
      </p:pic>
      <p:sp>
        <p:nvSpPr>
          <p:cNvPr id="115" name="Google Shape;115;p19"/>
          <p:cNvSpPr txBox="1"/>
          <p:nvPr/>
        </p:nvSpPr>
        <p:spPr>
          <a:xfrm>
            <a:off x="4795975" y="4349125"/>
            <a:ext cx="7647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6" name="Google Shape;116;p19"/>
          <p:cNvSpPr txBox="1"/>
          <p:nvPr/>
        </p:nvSpPr>
        <p:spPr>
          <a:xfrm>
            <a:off x="1165350" y="4297500"/>
            <a:ext cx="6813300" cy="1085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2"/>
              </a:buClr>
              <a:buSzPts val="1100"/>
              <a:buFont typeface="Arial"/>
              <a:buNone/>
            </a:pPr>
            <a:r>
              <a:rPr b="1" lang="en" sz="1500">
                <a:solidFill>
                  <a:schemeClr val="lt1"/>
                </a:solidFill>
                <a:latin typeface="Raleway"/>
                <a:ea typeface="Raleway"/>
                <a:cs typeface="Raleway"/>
                <a:sym typeface="Raleway"/>
              </a:rPr>
              <a:t>The unit of Air pollution in the dataset is Mean Annual Exposure (Micrograms per Cubic Meter).</a:t>
            </a:r>
            <a:endParaRPr b="1" sz="1500">
              <a:solidFill>
                <a:schemeClr val="lt1"/>
              </a:solidFill>
              <a:latin typeface="Raleway"/>
              <a:ea typeface="Raleway"/>
              <a:cs typeface="Raleway"/>
              <a:sym typeface="Raleway"/>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1022750" y="162725"/>
            <a:ext cx="7069824" cy="4818049"/>
          </a:xfrm>
          <a:prstGeom prst="rect">
            <a:avLst/>
          </a:prstGeom>
          <a:noFill/>
          <a:ln>
            <a:noFill/>
          </a:ln>
        </p:spPr>
      </p:pic>
      <p:sp>
        <p:nvSpPr>
          <p:cNvPr id="122" name="Google Shape;122;p20"/>
          <p:cNvSpPr txBox="1"/>
          <p:nvPr/>
        </p:nvSpPr>
        <p:spPr>
          <a:xfrm>
            <a:off x="2124925" y="528525"/>
            <a:ext cx="52428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Pollution Predictor Model</a:t>
            </a:r>
            <a:r>
              <a:rPr b="1" lang="en" sz="3000">
                <a:solidFill>
                  <a:schemeClr val="lt2"/>
                </a:solidFill>
                <a:latin typeface="Raleway"/>
                <a:ea typeface="Raleway"/>
                <a:cs typeface="Raleway"/>
                <a:sym typeface="Raleway"/>
              </a:rPr>
              <a:t> </a:t>
            </a:r>
            <a:endParaRPr b="1" sz="3000">
              <a:solidFill>
                <a:schemeClr val="lt2"/>
              </a:solidFill>
              <a:latin typeface="Raleway"/>
              <a:ea typeface="Raleway"/>
              <a:cs typeface="Raleway"/>
              <a:sym typeface="Raleway"/>
            </a:endParaRPr>
          </a:p>
        </p:txBody>
      </p:sp>
      <p:sp>
        <p:nvSpPr>
          <p:cNvPr id="123" name="Google Shape;123;p20"/>
          <p:cNvSpPr txBox="1"/>
          <p:nvPr>
            <p:ph idx="4294967295" type="body"/>
          </p:nvPr>
        </p:nvSpPr>
        <p:spPr>
          <a:xfrm>
            <a:off x="1817162" y="1251150"/>
            <a:ext cx="5481000" cy="33549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SzPts val="1500"/>
              <a:buFont typeface="Raleway"/>
              <a:buChar char="➔"/>
            </a:pPr>
            <a:r>
              <a:rPr b="1" lang="en" sz="1500">
                <a:latin typeface="Raleway"/>
                <a:ea typeface="Raleway"/>
                <a:cs typeface="Raleway"/>
                <a:sym typeface="Raleway"/>
              </a:rPr>
              <a:t>The proposed system is capable of predicting the concentration of pollution in the Air for the year 2017 from the data of past years 2010 to 2016. </a:t>
            </a:r>
            <a:endParaRPr b="1" sz="1700">
              <a:latin typeface="Raleway"/>
              <a:ea typeface="Raleway"/>
              <a:cs typeface="Raleway"/>
              <a:sym typeface="Raleway"/>
            </a:endParaRPr>
          </a:p>
          <a:p>
            <a:pPr indent="-323850" lvl="0" marL="457200" rtl="0" algn="just">
              <a:lnSpc>
                <a:spcPct val="150000"/>
              </a:lnSpc>
              <a:spcBef>
                <a:spcPts val="1200"/>
              </a:spcBef>
              <a:spcAft>
                <a:spcPts val="0"/>
              </a:spcAft>
              <a:buSzPts val="1500"/>
              <a:buFont typeface="Raleway"/>
              <a:buChar char="➔"/>
            </a:pPr>
            <a:r>
              <a:rPr b="1" lang="en" sz="1500">
                <a:latin typeface="Raleway"/>
                <a:ea typeface="Raleway"/>
                <a:cs typeface="Raleway"/>
                <a:sym typeface="Raleway"/>
              </a:rPr>
              <a:t>We have chosen Linear Regression as our model as it gave the best accuracy among others we implemented.</a:t>
            </a:r>
            <a:endParaRPr b="1" sz="1500">
              <a:latin typeface="Raleway"/>
              <a:ea typeface="Raleway"/>
              <a:cs typeface="Raleway"/>
              <a:sym typeface="Raleway"/>
            </a:endParaRPr>
          </a:p>
          <a:p>
            <a:pPr indent="0" lvl="0" marL="0" rtl="0" algn="just">
              <a:lnSpc>
                <a:spcPct val="150000"/>
              </a:lnSpc>
              <a:spcBef>
                <a:spcPts val="1200"/>
              </a:spcBef>
              <a:spcAft>
                <a:spcPts val="0"/>
              </a:spcAft>
              <a:buNone/>
            </a:pPr>
            <a:r>
              <a:t/>
            </a:r>
            <a:endParaRPr b="1" sz="1500">
              <a:latin typeface="Raleway"/>
              <a:ea typeface="Raleway"/>
              <a:cs typeface="Raleway"/>
              <a:sym typeface="Raleway"/>
            </a:endParaRPr>
          </a:p>
          <a:p>
            <a:pPr indent="0" lvl="0" marL="0" rtl="0" algn="l">
              <a:spcBef>
                <a:spcPts val="1000"/>
              </a:spcBef>
              <a:spcAft>
                <a:spcPts val="0"/>
              </a:spcAft>
              <a:buNone/>
            </a:pPr>
            <a:r>
              <a:t/>
            </a:r>
            <a:endParaRPr b="1" sz="1400">
              <a:latin typeface="Raleway"/>
              <a:ea typeface="Raleway"/>
              <a:cs typeface="Raleway"/>
              <a:sym typeface="Raleway"/>
            </a:endParaRPr>
          </a:p>
          <a:p>
            <a:pPr indent="0" lvl="0" marL="0" rtl="0" algn="l">
              <a:spcBef>
                <a:spcPts val="1600"/>
              </a:spcBef>
              <a:spcAft>
                <a:spcPts val="1600"/>
              </a:spcAft>
              <a:buNone/>
            </a:pPr>
            <a:r>
              <a:t/>
            </a:r>
            <a:endParaRPr b="1" sz="14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1022750" y="162725"/>
            <a:ext cx="7069824" cy="4818049"/>
          </a:xfrm>
          <a:prstGeom prst="rect">
            <a:avLst/>
          </a:prstGeom>
          <a:noFill/>
          <a:ln>
            <a:noFill/>
          </a:ln>
        </p:spPr>
      </p:pic>
      <p:sp>
        <p:nvSpPr>
          <p:cNvPr id="129" name="Google Shape;129;p21"/>
          <p:cNvSpPr txBox="1"/>
          <p:nvPr/>
        </p:nvSpPr>
        <p:spPr>
          <a:xfrm>
            <a:off x="2124925" y="528525"/>
            <a:ext cx="52428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Pollution Predictor Model </a:t>
            </a:r>
            <a:endParaRPr b="1" sz="3000">
              <a:solidFill>
                <a:schemeClr val="lt2"/>
              </a:solidFill>
              <a:latin typeface="Raleway"/>
              <a:ea typeface="Raleway"/>
              <a:cs typeface="Raleway"/>
              <a:sym typeface="Raleway"/>
            </a:endParaRPr>
          </a:p>
        </p:txBody>
      </p:sp>
      <p:sp>
        <p:nvSpPr>
          <p:cNvPr id="130" name="Google Shape;130;p21"/>
          <p:cNvSpPr txBox="1"/>
          <p:nvPr>
            <p:ph idx="4294967295" type="body"/>
          </p:nvPr>
        </p:nvSpPr>
        <p:spPr>
          <a:xfrm>
            <a:off x="1817162" y="1251150"/>
            <a:ext cx="5481000" cy="3354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Raleway"/>
              <a:buChar char="➔"/>
            </a:pPr>
            <a:r>
              <a:rPr b="1" lang="en" sz="1500">
                <a:latin typeface="Raleway"/>
                <a:ea typeface="Raleway"/>
                <a:cs typeface="Raleway"/>
                <a:sym typeface="Raleway"/>
              </a:rPr>
              <a:t>The Model predicts the Air Pollution of 239 countries for the current year (2017) based on the previous 6 years (2010-2016) data for the same.</a:t>
            </a:r>
            <a:endParaRPr b="1" sz="1500">
              <a:latin typeface="Raleway"/>
              <a:ea typeface="Raleway"/>
              <a:cs typeface="Raleway"/>
              <a:sym typeface="Raleway"/>
            </a:endParaRPr>
          </a:p>
          <a:p>
            <a:pPr indent="-330200" lvl="0" marL="457200" rtl="0" algn="just">
              <a:spcBef>
                <a:spcPts val="1000"/>
              </a:spcBef>
              <a:spcAft>
                <a:spcPts val="0"/>
              </a:spcAft>
              <a:buSzPts val="1600"/>
              <a:buFont typeface="Raleway"/>
              <a:buChar char="➔"/>
            </a:pPr>
            <a:r>
              <a:rPr b="1" lang="en" sz="1500">
                <a:latin typeface="Raleway"/>
                <a:ea typeface="Raleway"/>
                <a:cs typeface="Raleway"/>
                <a:sym typeface="Raleway"/>
              </a:rPr>
              <a:t>Model predicts the target attribute with an accuracy of 99%. This alarming accuracy is because the dataset is squeaky clean and data smooth. This was calculated using the r2_score function from sklearn.metrics library.</a:t>
            </a:r>
            <a:endParaRPr b="1" sz="1600">
              <a:latin typeface="Raleway"/>
              <a:ea typeface="Raleway"/>
              <a:cs typeface="Raleway"/>
              <a:sym typeface="Raleway"/>
            </a:endParaRPr>
          </a:p>
          <a:p>
            <a:pPr indent="0" lvl="0" marL="0" rtl="0" algn="just">
              <a:lnSpc>
                <a:spcPct val="150000"/>
              </a:lnSpc>
              <a:spcBef>
                <a:spcPts val="1200"/>
              </a:spcBef>
              <a:spcAft>
                <a:spcPts val="0"/>
              </a:spcAft>
              <a:buNone/>
            </a:pPr>
            <a:r>
              <a:t/>
            </a:r>
            <a:endParaRPr b="1" sz="1500">
              <a:latin typeface="Raleway"/>
              <a:ea typeface="Raleway"/>
              <a:cs typeface="Raleway"/>
              <a:sym typeface="Raleway"/>
            </a:endParaRPr>
          </a:p>
          <a:p>
            <a:pPr indent="0" lvl="0" marL="0" rtl="0" algn="l">
              <a:spcBef>
                <a:spcPts val="1000"/>
              </a:spcBef>
              <a:spcAft>
                <a:spcPts val="0"/>
              </a:spcAft>
              <a:buNone/>
            </a:pPr>
            <a:r>
              <a:t/>
            </a:r>
            <a:endParaRPr b="1" sz="1400">
              <a:latin typeface="Raleway"/>
              <a:ea typeface="Raleway"/>
              <a:cs typeface="Raleway"/>
              <a:sym typeface="Raleway"/>
            </a:endParaRPr>
          </a:p>
          <a:p>
            <a:pPr indent="0" lvl="0" marL="0" rtl="0" algn="l">
              <a:spcBef>
                <a:spcPts val="1600"/>
              </a:spcBef>
              <a:spcAft>
                <a:spcPts val="1600"/>
              </a:spcAft>
              <a:buNone/>
            </a:pPr>
            <a:r>
              <a:t/>
            </a:r>
            <a:endParaRPr b="1" sz="14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