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70" r:id="rId8"/>
    <p:sldId id="260" r:id="rId9"/>
    <p:sldId id="262" r:id="rId10"/>
    <p:sldId id="261" r:id="rId11"/>
    <p:sldId id="271" r:id="rId12"/>
    <p:sldId id="272" r:id="rId13"/>
    <p:sldId id="263" r:id="rId14"/>
    <p:sldId id="264" r:id="rId15"/>
    <p:sldId id="265" r:id="rId16"/>
    <p:sldId id="266" r:id="rId17"/>
    <p:sldId id="267" r:id="rId18"/>
    <p:sldId id="268" r:id="rId19"/>
    <p:sldId id="269" r:id="rId20"/>
  </p:sldIdLst>
  <p:sldSz cx="9144000" cy="5143500" type="screen16x9"/>
  <p:notesSz cx="6858000" cy="9144000"/>
  <p:embeddedFontLst>
    <p:embeddedFont>
      <p:font typeface="Raleway"/>
      <p:regular r:id="rId24"/>
    </p:embeddedFont>
    <p:embeddedFont>
      <p:font typeface="Lato" panose="020F0502020204030203"/>
      <p:regular r:id="rId25"/>
    </p:embeddedFont>
    <p:embeddedFont>
      <p:font typeface="Calibri" panose="020F0502020204030204"/>
      <p:regular r:id="rId26"/>
      <p:bold r:id="rId27"/>
      <p:italic r:id="rId28"/>
      <p:boldItalic r:id="rId29"/>
    </p:embeddedFont>
    <p:embeddedFont>
      <p:font typeface="Raleway"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guide orient="horz" pos="1619"/>
        <p:guide pos="28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100f102f115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0f102f115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g100f102f115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0f102f115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100f102f115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0f102f115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100f102f115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0f102f115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g100f102f115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0f102f115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100f102f115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0f102f115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g100f102f115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0f102f115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g100f102f115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0f102f115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00f102f115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0f102f115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00f102f115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0f102f115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00f102f115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0f102f11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100f102f115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0f102f115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100f102f115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0f102f115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100f102f115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0f102f115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rtl="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hyperlink" Target="https://www.kaggle.com/kweinmeister/pm25-global-air-pollution-20102017" TargetMode="Externa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1.xml"/><Relationship Id="rId2" Type="http://schemas.openxmlformats.org/officeDocument/2006/relationships/image" Target="../media/image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Pollution Predictor</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indent="0"/>
            <a:r>
              <a:rPr lang="en-GB" sz="1500" b="1"/>
              <a:t>A Data Mining Project by</a:t>
            </a:r>
            <a:br>
              <a:rPr lang="en-GB" sz="2400"/>
            </a:br>
            <a:r>
              <a:rPr lang="en-GB" sz="2400"/>
              <a:t>19BCP016 - </a:t>
            </a:r>
            <a:r>
              <a:rPr lang="en-GB" sz="2400" err="1"/>
              <a:t>Bhagvatsinh</a:t>
            </a:r>
            <a:r>
              <a:rPr lang="en-GB" sz="2400"/>
              <a:t> Jadeja</a:t>
            </a:r>
            <a:br>
              <a:rPr lang="en-GB" sz="2400"/>
            </a:br>
            <a:r>
              <a:rPr lang="en-GB" sz="2400"/>
              <a:t>19BCP093 - Pathik </a:t>
            </a:r>
            <a:r>
              <a:rPr lang="en-GB" sz="2400" err="1"/>
              <a:t>Viramgama</a:t>
            </a:r>
            <a:endParaRPr sz="2400" err="1"/>
          </a:p>
          <a:p>
            <a:pPr marL="0" lvl="0" indent="0" algn="l" rtl="0">
              <a:spcBef>
                <a:spcPts val="0"/>
              </a:spcBef>
              <a:spcAft>
                <a:spcPts val="0"/>
              </a:spcAft>
              <a:buNone/>
            </a:pPr>
            <a:r>
              <a:rPr lang="en-GB" sz="2400"/>
              <a:t>19BCP137 - Vatsal </a:t>
            </a:r>
            <a:r>
              <a:rPr lang="en-GB" sz="2400" err="1"/>
              <a:t>Sevalia</a:t>
            </a:r>
            <a:endParaRPr sz="2400" err="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5"/>
        <p:cNvGrpSpPr/>
        <p:nvPr/>
      </p:nvGrpSpPr>
      <p:grpSpPr>
        <a:xfrm>
          <a:off x="0" y="0"/>
          <a:ext cx="0" cy="0"/>
          <a:chOff x="0" y="0"/>
          <a:chExt cx="0" cy="0"/>
        </a:xfrm>
      </p:grpSpPr>
      <p:pic>
        <p:nvPicPr>
          <p:cNvPr id="106" name="Google Shape;106;p18"/>
          <p:cNvPicPr preferRelativeResize="0"/>
          <p:nvPr/>
        </p:nvPicPr>
        <p:blipFill>
          <a:blip r:embed="rId1"/>
          <a:stretch>
            <a:fillRect/>
          </a:stretch>
        </p:blipFill>
        <p:spPr>
          <a:xfrm>
            <a:off x="1022750" y="162725"/>
            <a:ext cx="7069824" cy="481804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5" name="Picture 4"/>
          <p:cNvPicPr>
            <a:picLocks noChangeAspect="1"/>
          </p:cNvPicPr>
          <p:nvPr/>
        </p:nvPicPr>
        <p:blipFill>
          <a:blip r:embed="rId2"/>
          <a:stretch>
            <a:fillRect/>
          </a:stretch>
        </p:blipFill>
        <p:spPr>
          <a:xfrm>
            <a:off x="2226310" y="482600"/>
            <a:ext cx="4691380" cy="3044190"/>
          </a:xfrm>
          <a:prstGeom prst="rect">
            <a:avLst/>
          </a:prstGeom>
        </p:spPr>
      </p:pic>
      <p:sp>
        <p:nvSpPr>
          <p:cNvPr id="3" name="Text Box 2"/>
          <p:cNvSpPr txBox="1"/>
          <p:nvPr/>
        </p:nvSpPr>
        <p:spPr>
          <a:xfrm>
            <a:off x="1887220" y="3678555"/>
            <a:ext cx="2498090" cy="645160"/>
          </a:xfrm>
          <a:prstGeom prst="rect">
            <a:avLst/>
          </a:prstGeom>
          <a:noFill/>
        </p:spPr>
        <p:txBody>
          <a:bodyPr wrap="square" rtlCol="0">
            <a:spAutoFit/>
          </a:bodyPr>
          <a:p>
            <a:pPr marL="285750" indent="-285750">
              <a:buFont typeface="Arial" panose="020B0604020202020204" pitchFamily="34" charset="0"/>
              <a:buChar char="•"/>
            </a:pPr>
            <a:r>
              <a:rPr lang="en-IN" altLang="en-US" sz="1200"/>
              <a:t>As we can see in the Graph no points lie outside the box plot values</a:t>
            </a:r>
            <a:endParaRPr lang="en-IN" altLang="en-US" sz="1200"/>
          </a:p>
        </p:txBody>
      </p:sp>
      <p:sp>
        <p:nvSpPr>
          <p:cNvPr id="4" name="Text Box 3"/>
          <p:cNvSpPr txBox="1"/>
          <p:nvPr/>
        </p:nvSpPr>
        <p:spPr>
          <a:xfrm>
            <a:off x="4325620" y="3678555"/>
            <a:ext cx="2498090" cy="645160"/>
          </a:xfrm>
          <a:prstGeom prst="rect">
            <a:avLst/>
          </a:prstGeom>
          <a:noFill/>
        </p:spPr>
        <p:txBody>
          <a:bodyPr wrap="square" rtlCol="0">
            <a:spAutoFit/>
          </a:bodyPr>
          <a:p>
            <a:pPr marL="285750" indent="-285750">
              <a:buFont typeface="Arial" panose="020B0604020202020204" pitchFamily="34" charset="0"/>
              <a:buChar char="•"/>
            </a:pPr>
            <a:r>
              <a:rPr lang="en-IN" altLang="en-US" sz="1200"/>
              <a:t>Hence there are no outliers as well that can divert our model’s prediction</a:t>
            </a:r>
            <a:endParaRPr lang="en-IN"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Google Shape;121;p20"/>
          <p:cNvPicPr preferRelativeResize="0"/>
          <p:nvPr/>
        </p:nvPicPr>
        <p:blipFill>
          <a:blip r:embed="rId1"/>
          <a:stretch>
            <a:fillRect/>
          </a:stretch>
        </p:blipFill>
        <p:spPr>
          <a:xfrm>
            <a:off x="1022750" y="162725"/>
            <a:ext cx="7069824" cy="4818049"/>
          </a:xfrm>
          <a:prstGeom prst="rect">
            <a:avLst/>
          </a:prstGeom>
          <a:noFill/>
          <a:ln>
            <a:noFill/>
          </a:ln>
        </p:spPr>
      </p:pic>
      <p:sp>
        <p:nvSpPr>
          <p:cNvPr id="122" name="Google Shape;122;p20"/>
          <p:cNvSpPr txBox="1"/>
          <p:nvPr/>
        </p:nvSpPr>
        <p:spPr>
          <a:xfrm>
            <a:off x="2124925" y="528525"/>
            <a:ext cx="5242800" cy="762600"/>
          </a:xfrm>
          <a:prstGeom prst="rect">
            <a:avLst/>
          </a:prstGeom>
          <a:noFill/>
          <a:ln>
            <a:noFill/>
          </a:ln>
        </p:spPr>
        <p:txBody>
          <a:bodyPr spcFirstLastPara="1" wrap="square" lIns="91425" tIns="91425" rIns="91425" bIns="91425" anchor="b" anchorCtr="0">
            <a:noAutofit/>
          </a:bodyPr>
          <a:lstStyle/>
          <a:p>
            <a:pPr algn="ctr"/>
            <a:r>
              <a:rPr lang="en-GB" sz="3000" b="1" dirty="0">
                <a:solidFill>
                  <a:schemeClr val="lt2"/>
                </a:solidFill>
                <a:latin typeface="Raleway"/>
                <a:ea typeface="Raleway"/>
                <a:cs typeface="Raleway"/>
                <a:sym typeface="Raleway"/>
              </a:rPr>
              <a:t>Pollution Predictor Model </a:t>
            </a:r>
            <a:endParaRPr lang="en-US" sz="3000" b="1">
              <a:solidFill>
                <a:schemeClr val="lt2"/>
              </a:solidFill>
              <a:latin typeface="Raleway"/>
              <a:ea typeface="Raleway"/>
              <a:cs typeface="Raleway"/>
            </a:endParaRPr>
          </a:p>
        </p:txBody>
      </p:sp>
      <p:sp>
        <p:nvSpPr>
          <p:cNvPr id="123" name="Google Shape;123;p20"/>
          <p:cNvSpPr txBox="1">
            <a:spLocks noGrp="1"/>
          </p:cNvSpPr>
          <p:nvPr>
            <p:ph type="body" idx="4294967295"/>
          </p:nvPr>
        </p:nvSpPr>
        <p:spPr>
          <a:xfrm>
            <a:off x="1817162" y="1251150"/>
            <a:ext cx="5481000" cy="33549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SzPts val="1500"/>
              <a:buFont typeface="Raleway"/>
              <a:buChar char="➔"/>
            </a:pPr>
            <a:r>
              <a:rPr lang="en-GB" sz="1500" b="1">
                <a:latin typeface="Raleway"/>
                <a:ea typeface="Raleway"/>
                <a:cs typeface="Raleway"/>
                <a:sym typeface="Raleway"/>
              </a:rPr>
              <a:t>The proposed system is capable of predicting the concentration of pollution in the Air for the year 2017 from the data of past years 2010 to 2016. </a:t>
            </a:r>
            <a:endParaRPr sz="1700" b="1">
              <a:latin typeface="Raleway"/>
              <a:ea typeface="Raleway"/>
              <a:cs typeface="Raleway"/>
              <a:sym typeface="Raleway"/>
            </a:endParaRPr>
          </a:p>
          <a:p>
            <a:pPr marL="457200" lvl="0" indent="-323850" algn="just" rtl="0">
              <a:lnSpc>
                <a:spcPct val="150000"/>
              </a:lnSpc>
              <a:spcBef>
                <a:spcPts val="1200"/>
              </a:spcBef>
              <a:spcAft>
                <a:spcPts val="0"/>
              </a:spcAft>
              <a:buSzPts val="1500"/>
              <a:buFont typeface="Raleway"/>
              <a:buChar char="➔"/>
            </a:pPr>
            <a:r>
              <a:rPr lang="en-GB" sz="1500" b="1">
                <a:latin typeface="Raleway"/>
                <a:ea typeface="Raleway"/>
                <a:cs typeface="Raleway"/>
                <a:sym typeface="Raleway"/>
              </a:rPr>
              <a:t>We have chosen Linear Regression as our model as it gave the best accuracy among others we implemented.</a:t>
            </a:r>
            <a:endParaRPr sz="1500" b="1">
              <a:latin typeface="Raleway"/>
              <a:ea typeface="Raleway"/>
              <a:cs typeface="Raleway"/>
              <a:sym typeface="Raleway"/>
            </a:endParaRPr>
          </a:p>
          <a:p>
            <a:pPr marL="0" lvl="0" indent="0" algn="just" rtl="0">
              <a:lnSpc>
                <a:spcPct val="150000"/>
              </a:lnSpc>
              <a:spcBef>
                <a:spcPts val="1200"/>
              </a:spcBef>
              <a:spcAft>
                <a:spcPts val="0"/>
              </a:spcAft>
              <a:buNone/>
            </a:pPr>
            <a:endParaRPr sz="1500" b="1">
              <a:latin typeface="Raleway"/>
              <a:ea typeface="Raleway"/>
              <a:cs typeface="Raleway"/>
              <a:sym typeface="Raleway"/>
            </a:endParaRPr>
          </a:p>
          <a:p>
            <a:pPr marL="0" lvl="0" indent="0" algn="l" rtl="0">
              <a:spcBef>
                <a:spcPts val="1000"/>
              </a:spcBef>
              <a:spcAft>
                <a:spcPts val="0"/>
              </a:spcAft>
              <a:buNone/>
            </a:pPr>
            <a:endParaRPr sz="1400" b="1">
              <a:latin typeface="Raleway"/>
              <a:ea typeface="Raleway"/>
              <a:cs typeface="Raleway"/>
              <a:sym typeface="Raleway"/>
            </a:endParaRPr>
          </a:p>
          <a:p>
            <a:pPr marL="0" lvl="0" indent="0" algn="l" rtl="0">
              <a:spcBef>
                <a:spcPts val="1600"/>
              </a:spcBef>
              <a:spcAft>
                <a:spcPts val="1600"/>
              </a:spcAft>
              <a:buNone/>
            </a:pPr>
            <a:endParaRPr sz="1400" b="1">
              <a:latin typeface="Raleway"/>
              <a:ea typeface="Raleway"/>
              <a:cs typeface="Raleway"/>
              <a:sym typeface="Raleway"/>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10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10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1000"/>
                                        <p:tgtEl>
                                          <p:spTgt spid="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animEffect transition="in" filter="fade">
                                      <p:cBhvr>
                                        <p:cTn id="22" dur="1000"/>
                                        <p:tgtEl>
                                          <p:spTgt spid="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xEl>
                                              <p:pRg st="4" end="4"/>
                                            </p:txEl>
                                          </p:spTgt>
                                        </p:tgtEl>
                                        <p:attrNameLst>
                                          <p:attrName>style.visibility</p:attrName>
                                        </p:attrNameLst>
                                      </p:cBhvr>
                                      <p:to>
                                        <p:strVal val="visible"/>
                                      </p:to>
                                    </p:set>
                                    <p:animEffect transition="in" filter="fade">
                                      <p:cBhvr>
                                        <p:cTn id="27" dur="1000"/>
                                        <p:tgtEl>
                                          <p:spTgt spid="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7"/>
        <p:cNvGrpSpPr/>
        <p:nvPr/>
      </p:nvGrpSpPr>
      <p:grpSpPr>
        <a:xfrm>
          <a:off x="0" y="0"/>
          <a:ext cx="0" cy="0"/>
          <a:chOff x="0" y="0"/>
          <a:chExt cx="0" cy="0"/>
        </a:xfrm>
      </p:grpSpPr>
      <p:pic>
        <p:nvPicPr>
          <p:cNvPr id="128" name="Google Shape;128;p21"/>
          <p:cNvPicPr preferRelativeResize="0"/>
          <p:nvPr/>
        </p:nvPicPr>
        <p:blipFill>
          <a:blip r:embed="rId1"/>
          <a:stretch>
            <a:fillRect/>
          </a:stretch>
        </p:blipFill>
        <p:spPr>
          <a:xfrm>
            <a:off x="1022750" y="162725"/>
            <a:ext cx="7069824" cy="4818049"/>
          </a:xfrm>
          <a:prstGeom prst="rect">
            <a:avLst/>
          </a:prstGeom>
          <a:noFill/>
          <a:ln>
            <a:noFill/>
          </a:ln>
        </p:spPr>
      </p:pic>
      <p:sp>
        <p:nvSpPr>
          <p:cNvPr id="129" name="Google Shape;129;p21"/>
          <p:cNvSpPr txBox="1"/>
          <p:nvPr/>
        </p:nvSpPr>
        <p:spPr>
          <a:xfrm>
            <a:off x="2124925" y="528525"/>
            <a:ext cx="5242800" cy="762600"/>
          </a:xfrm>
          <a:prstGeom prst="rect">
            <a:avLst/>
          </a:prstGeom>
          <a:noFill/>
          <a:ln>
            <a:noFill/>
          </a:ln>
        </p:spPr>
        <p:txBody>
          <a:bodyPr spcFirstLastPara="1" wrap="square" lIns="91425" tIns="91425" rIns="91425" bIns="91425" anchor="b" anchorCtr="0">
            <a:noAutofit/>
          </a:bodyPr>
          <a:lstStyle/>
          <a:p>
            <a:pPr algn="ctr"/>
            <a:r>
              <a:rPr lang="en-GB" sz="3000" b="1" dirty="0">
                <a:solidFill>
                  <a:schemeClr val="lt2"/>
                </a:solidFill>
                <a:latin typeface="Raleway"/>
                <a:ea typeface="Raleway"/>
                <a:cs typeface="Raleway"/>
                <a:sym typeface="Raleway"/>
              </a:rPr>
              <a:t>Pollution Predictor Model </a:t>
            </a:r>
            <a:endParaRPr lang="en-US" sz="3000" b="1">
              <a:solidFill>
                <a:schemeClr val="lt2"/>
              </a:solidFill>
              <a:latin typeface="Raleway"/>
              <a:ea typeface="Raleway"/>
              <a:cs typeface="Raleway"/>
            </a:endParaRPr>
          </a:p>
        </p:txBody>
      </p:sp>
      <p:sp>
        <p:nvSpPr>
          <p:cNvPr id="130" name="Google Shape;130;p21"/>
          <p:cNvSpPr txBox="1">
            <a:spLocks noGrp="1"/>
          </p:cNvSpPr>
          <p:nvPr>
            <p:ph type="body" idx="4294967295"/>
          </p:nvPr>
        </p:nvSpPr>
        <p:spPr>
          <a:xfrm>
            <a:off x="1817162" y="1251150"/>
            <a:ext cx="5481000" cy="33549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Raleway"/>
              <a:buChar char="➔"/>
            </a:pPr>
            <a:r>
              <a:rPr lang="en-GB" sz="1500" b="1">
                <a:latin typeface="Raleway"/>
                <a:ea typeface="Raleway"/>
                <a:cs typeface="Raleway"/>
                <a:sym typeface="Raleway"/>
              </a:rPr>
              <a:t>The Model predicts the Air Pollution of 239 countries for the current year (2017) based on the previous 6 years (2010-2016) data for the same.</a:t>
            </a:r>
            <a:endParaRPr sz="1500" b="1">
              <a:latin typeface="Raleway"/>
              <a:ea typeface="Raleway"/>
              <a:cs typeface="Raleway"/>
              <a:sym typeface="Raleway"/>
            </a:endParaRPr>
          </a:p>
          <a:p>
            <a:pPr marL="457200" lvl="0" indent="-330200" algn="just" rtl="0">
              <a:spcBef>
                <a:spcPts val="1000"/>
              </a:spcBef>
              <a:spcAft>
                <a:spcPts val="0"/>
              </a:spcAft>
              <a:buSzPts val="1600"/>
              <a:buFont typeface="Raleway"/>
              <a:buChar char="➔"/>
            </a:pPr>
            <a:r>
              <a:rPr lang="en-GB" sz="1500" b="1">
                <a:latin typeface="Raleway"/>
                <a:ea typeface="Raleway"/>
                <a:cs typeface="Raleway"/>
                <a:sym typeface="Raleway"/>
              </a:rPr>
              <a:t>Model predicts the target attribute with an accuracy of </a:t>
            </a:r>
            <a:r>
              <a:rPr lang="en-IN" altLang="en-GB" sz="1500" b="1">
                <a:latin typeface="Raleway"/>
                <a:ea typeface="Raleway"/>
                <a:cs typeface="Raleway"/>
                <a:sym typeface="Raleway"/>
              </a:rPr>
              <a:t>at least </a:t>
            </a:r>
            <a:r>
              <a:rPr lang="en-GB" sz="1500" b="1">
                <a:latin typeface="Raleway"/>
                <a:ea typeface="Raleway"/>
                <a:cs typeface="Raleway"/>
                <a:sym typeface="Raleway"/>
              </a:rPr>
              <a:t>9</a:t>
            </a:r>
            <a:r>
              <a:rPr lang="en-IN" altLang="en-GB" sz="1500" b="1">
                <a:latin typeface="Raleway"/>
                <a:ea typeface="Raleway"/>
                <a:cs typeface="Raleway"/>
                <a:sym typeface="Raleway"/>
              </a:rPr>
              <a:t>8</a:t>
            </a:r>
            <a:r>
              <a:rPr lang="en-GB" sz="1500" b="1">
                <a:latin typeface="Raleway"/>
                <a:ea typeface="Raleway"/>
                <a:cs typeface="Raleway"/>
                <a:sym typeface="Raleway"/>
              </a:rPr>
              <a:t>%. This a</a:t>
            </a:r>
            <a:r>
              <a:rPr lang="en-IN" altLang="en-GB" sz="1500" b="1">
                <a:latin typeface="Raleway"/>
                <a:ea typeface="Raleway"/>
                <a:cs typeface="Raleway"/>
                <a:sym typeface="Raleway"/>
              </a:rPr>
              <a:t>stounding</a:t>
            </a:r>
            <a:r>
              <a:rPr lang="en-GB" sz="1500" b="1">
                <a:latin typeface="Raleway"/>
                <a:ea typeface="Raleway"/>
                <a:cs typeface="Raleway"/>
                <a:sym typeface="Raleway"/>
              </a:rPr>
              <a:t> accuracy is because the dataset is squeaky clean and</a:t>
            </a:r>
            <a:r>
              <a:rPr lang="en-IN" altLang="en-GB" sz="1500" b="1">
                <a:latin typeface="Raleway"/>
                <a:ea typeface="Raleway"/>
                <a:cs typeface="Raleway"/>
                <a:sym typeface="Raleway"/>
              </a:rPr>
              <a:t> the</a:t>
            </a:r>
            <a:r>
              <a:rPr lang="en-GB" sz="1500" b="1">
                <a:latin typeface="Raleway"/>
                <a:ea typeface="Raleway"/>
                <a:cs typeface="Raleway"/>
                <a:sym typeface="Raleway"/>
              </a:rPr>
              <a:t> data</a:t>
            </a:r>
            <a:r>
              <a:rPr lang="en-IN" altLang="en-GB" sz="1500" b="1">
                <a:latin typeface="Raleway"/>
                <a:ea typeface="Raleway"/>
                <a:cs typeface="Raleway"/>
                <a:sym typeface="Raleway"/>
              </a:rPr>
              <a:t>,</a:t>
            </a:r>
            <a:r>
              <a:rPr lang="en-GB" sz="1500" b="1">
                <a:latin typeface="Raleway"/>
                <a:ea typeface="Raleway"/>
                <a:cs typeface="Raleway"/>
                <a:sym typeface="Raleway"/>
              </a:rPr>
              <a:t> smooth. This was calculated using the r2_score function from sklearn.metrics library.</a:t>
            </a:r>
            <a:endParaRPr sz="1600" b="1">
              <a:latin typeface="Raleway"/>
              <a:ea typeface="Raleway"/>
              <a:cs typeface="Raleway"/>
              <a:sym typeface="Raleway"/>
            </a:endParaRPr>
          </a:p>
          <a:p>
            <a:pPr marL="0" lvl="0" indent="0" algn="just" rtl="0">
              <a:lnSpc>
                <a:spcPct val="150000"/>
              </a:lnSpc>
              <a:spcBef>
                <a:spcPts val="1200"/>
              </a:spcBef>
              <a:spcAft>
                <a:spcPts val="0"/>
              </a:spcAft>
              <a:buNone/>
            </a:pPr>
            <a:endParaRPr sz="1500" b="1">
              <a:latin typeface="Raleway"/>
              <a:ea typeface="Raleway"/>
              <a:cs typeface="Raleway"/>
              <a:sym typeface="Raleway"/>
            </a:endParaRPr>
          </a:p>
          <a:p>
            <a:pPr marL="0" lvl="0" indent="0" algn="l" rtl="0">
              <a:spcBef>
                <a:spcPts val="1000"/>
              </a:spcBef>
              <a:spcAft>
                <a:spcPts val="0"/>
              </a:spcAft>
              <a:buNone/>
            </a:pPr>
            <a:endParaRPr sz="1400" b="1">
              <a:latin typeface="Raleway"/>
              <a:ea typeface="Raleway"/>
              <a:cs typeface="Raleway"/>
              <a:sym typeface="Raleway"/>
            </a:endParaRPr>
          </a:p>
          <a:p>
            <a:pPr marL="0" lvl="0" indent="0" algn="l" rtl="0">
              <a:spcBef>
                <a:spcPts val="1600"/>
              </a:spcBef>
              <a:spcAft>
                <a:spcPts val="1600"/>
              </a:spcAft>
              <a:buNone/>
            </a:pPr>
            <a:endParaRPr sz="1400" b="1">
              <a:latin typeface="Raleway"/>
              <a:ea typeface="Raleway"/>
              <a:cs typeface="Raleway"/>
              <a:sym typeface="Raleway"/>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10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fade">
                                      <p:cBhvr>
                                        <p:cTn id="12" dur="10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fade">
                                      <p:cBhvr>
                                        <p:cTn id="17" dur="10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Effect transition="in" filter="fade">
                                      <p:cBhvr>
                                        <p:cTn id="22" dur="1000"/>
                                        <p:tgtEl>
                                          <p:spTgt spid="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
                                            <p:txEl>
                                              <p:pRg st="4" end="4"/>
                                            </p:txEl>
                                          </p:spTgt>
                                        </p:tgtEl>
                                        <p:attrNameLst>
                                          <p:attrName>style.visibility</p:attrName>
                                        </p:attrNameLst>
                                      </p:cBhvr>
                                      <p:to>
                                        <p:strVal val="visible"/>
                                      </p:to>
                                    </p:set>
                                    <p:animEffect transition="in" filter="fade">
                                      <p:cBhvr>
                                        <p:cTn id="27" dur="1000"/>
                                        <p:tgtEl>
                                          <p:spTgt spid="1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
        <p:cNvGrpSpPr/>
        <p:nvPr/>
      </p:nvGrpSpPr>
      <p:grpSpPr>
        <a:xfrm>
          <a:off x="0" y="0"/>
          <a:ext cx="0" cy="0"/>
          <a:chOff x="0" y="0"/>
          <a:chExt cx="0" cy="0"/>
        </a:xfrm>
      </p:grpSpPr>
      <p:sp>
        <p:nvSpPr>
          <p:cNvPr id="135" name="Google Shape;135;p22"/>
          <p:cNvSpPr txBox="1"/>
          <p:nvPr/>
        </p:nvSpPr>
        <p:spPr>
          <a:xfrm>
            <a:off x="4795975" y="4349125"/>
            <a:ext cx="7647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pic>
        <p:nvPicPr>
          <p:cNvPr id="136" name="Google Shape;136;p22"/>
          <p:cNvPicPr preferRelativeResize="0"/>
          <p:nvPr/>
        </p:nvPicPr>
        <p:blipFill rotWithShape="1">
          <a:blip r:embed="rId1"/>
          <a:srcRect l="2960" r="-2960"/>
          <a:stretch>
            <a:fillRect/>
          </a:stretch>
        </p:blipFill>
        <p:spPr>
          <a:xfrm>
            <a:off x="4043475" y="346675"/>
            <a:ext cx="4694225" cy="4531476"/>
          </a:xfrm>
          <a:prstGeom prst="rect">
            <a:avLst/>
          </a:prstGeom>
          <a:noFill/>
          <a:ln>
            <a:noFill/>
          </a:ln>
        </p:spPr>
      </p:pic>
      <p:sp>
        <p:nvSpPr>
          <p:cNvPr id="137" name="Google Shape;137;p22"/>
          <p:cNvSpPr txBox="1"/>
          <p:nvPr/>
        </p:nvSpPr>
        <p:spPr>
          <a:xfrm>
            <a:off x="465750" y="1216813"/>
            <a:ext cx="3042600" cy="2069767"/>
          </a:xfrm>
          <a:prstGeom prst="rect">
            <a:avLst/>
          </a:prstGeom>
          <a:noFill/>
          <a:ln>
            <a:noFill/>
          </a:ln>
        </p:spPr>
        <p:txBody>
          <a:bodyPr spcFirstLastPara="1" wrap="square" lIns="91425" tIns="91425" rIns="91425" bIns="91425" anchor="t" anchorCtr="0">
            <a:spAutoFit/>
          </a:bodyPr>
          <a:lstStyle/>
          <a:p>
            <a:pPr marL="457200" indent="-323850" algn="just">
              <a:lnSpc>
                <a:spcPct val="150000"/>
              </a:lnSpc>
              <a:spcBef>
                <a:spcPts val="1200"/>
              </a:spcBef>
              <a:buClr>
                <a:schemeClr val="lt1"/>
              </a:buClr>
              <a:buSzPts val="1500"/>
              <a:buFont typeface="Raleway"/>
              <a:buChar char="➔"/>
            </a:pPr>
            <a:r>
              <a:rPr lang="en-GB" sz="1500" b="1" dirty="0">
                <a:solidFill>
                  <a:schemeClr val="lt1"/>
                </a:solidFill>
                <a:latin typeface="Raleway"/>
                <a:ea typeface="Lato" panose="020F0502020204030203"/>
                <a:cs typeface="Lato" panose="020F0502020204030203"/>
              </a:rPr>
              <a:t>The function we get from plotting the graph is linear line Y = X. Most points lie near or on the graph.</a:t>
            </a:r>
            <a:endParaRPr lang="en-GB" sz="1500" b="1" dirty="0">
              <a:solidFill>
                <a:schemeClr val="lt1"/>
              </a:solidFill>
              <a:latin typeface="Raleway"/>
              <a:ea typeface="Lato" panose="020F0502020204030203"/>
              <a:cs typeface="Lato" panose="020F0502020204030203"/>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1"/>
        <p:cNvGrpSpPr/>
        <p:nvPr/>
      </p:nvGrpSpPr>
      <p:grpSpPr>
        <a:xfrm>
          <a:off x="0" y="0"/>
          <a:ext cx="0" cy="0"/>
          <a:chOff x="0" y="0"/>
          <a:chExt cx="0" cy="0"/>
        </a:xfrm>
      </p:grpSpPr>
      <p:sp>
        <p:nvSpPr>
          <p:cNvPr id="142" name="Google Shape;142;p23"/>
          <p:cNvSpPr txBox="1"/>
          <p:nvPr/>
        </p:nvSpPr>
        <p:spPr>
          <a:xfrm>
            <a:off x="4795975" y="4349125"/>
            <a:ext cx="7647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43" name="Google Shape;143;p23"/>
          <p:cNvSpPr txBox="1"/>
          <p:nvPr/>
        </p:nvSpPr>
        <p:spPr>
          <a:xfrm>
            <a:off x="138750" y="751025"/>
            <a:ext cx="3987967" cy="3108513"/>
          </a:xfrm>
          <a:prstGeom prst="rect">
            <a:avLst/>
          </a:prstGeom>
          <a:noFill/>
          <a:ln>
            <a:noFill/>
          </a:ln>
        </p:spPr>
        <p:txBody>
          <a:bodyPr spcFirstLastPara="1" wrap="square" lIns="91425" tIns="91425" rIns="91425" bIns="91425" anchor="t" anchorCtr="0">
            <a:spAutoFit/>
          </a:bodyPr>
          <a:lstStyle/>
          <a:p>
            <a:pPr marL="457200" indent="-323850" algn="just">
              <a:lnSpc>
                <a:spcPct val="150000"/>
              </a:lnSpc>
              <a:spcBef>
                <a:spcPts val="1200"/>
              </a:spcBef>
              <a:buClr>
                <a:schemeClr val="lt1"/>
              </a:buClr>
              <a:buSzPts val="1500"/>
              <a:buFont typeface="Raleway"/>
              <a:buChar char="➔"/>
            </a:pPr>
            <a:r>
              <a:rPr lang="en-GB" sz="1500" b="1" dirty="0">
                <a:solidFill>
                  <a:schemeClr val="lt1"/>
                </a:solidFill>
                <a:latin typeface="Raleway"/>
                <a:ea typeface="Raleway"/>
                <a:cs typeface="Raleway"/>
                <a:sym typeface="Raleway"/>
              </a:rPr>
              <a:t>For the 30% test cases (72), following is the difference found per example. On Squaring and adding the difference and then taking square root, we get The RMS Error of 1.71 units. This was calculated using </a:t>
            </a:r>
            <a:r>
              <a:rPr lang="en-GB" sz="1500" b="1" dirty="0" err="1">
                <a:solidFill>
                  <a:schemeClr val="lt1"/>
                </a:solidFill>
                <a:latin typeface="Raleway"/>
                <a:ea typeface="Raleway"/>
                <a:cs typeface="Raleway"/>
                <a:sym typeface="Raleway"/>
              </a:rPr>
              <a:t>mean_squared_error</a:t>
            </a:r>
            <a:r>
              <a:rPr lang="en-GB" sz="1500" b="1" dirty="0">
                <a:solidFill>
                  <a:schemeClr val="lt1"/>
                </a:solidFill>
                <a:latin typeface="Raleway"/>
                <a:ea typeface="Raleway"/>
                <a:cs typeface="Raleway"/>
                <a:sym typeface="Raleway"/>
              </a:rPr>
              <a:t> function from </a:t>
            </a:r>
            <a:r>
              <a:rPr lang="en-GB" sz="1500" b="1" dirty="0" err="1">
                <a:solidFill>
                  <a:schemeClr val="lt1"/>
                </a:solidFill>
                <a:latin typeface="Raleway"/>
                <a:ea typeface="Raleway"/>
                <a:cs typeface="Raleway"/>
                <a:sym typeface="Raleway"/>
              </a:rPr>
              <a:t>numpy</a:t>
            </a:r>
            <a:r>
              <a:rPr lang="en-GB" sz="1500" b="1" dirty="0">
                <a:solidFill>
                  <a:schemeClr val="lt1"/>
                </a:solidFill>
                <a:latin typeface="Raleway"/>
                <a:ea typeface="Raleway"/>
                <a:cs typeface="Raleway"/>
                <a:sym typeface="Raleway"/>
              </a:rPr>
              <a:t> Library</a:t>
            </a:r>
            <a:endParaRPr sz="1500" b="1" dirty="0">
              <a:solidFill>
                <a:schemeClr val="lt1"/>
              </a:solidFill>
              <a:latin typeface="Raleway"/>
              <a:ea typeface="Raleway"/>
              <a:cs typeface="Raleway"/>
              <a:sym typeface="Raleway"/>
            </a:endParaRPr>
          </a:p>
        </p:txBody>
      </p:sp>
      <p:pic>
        <p:nvPicPr>
          <p:cNvPr id="144" name="Google Shape;144;p23"/>
          <p:cNvPicPr preferRelativeResize="0"/>
          <p:nvPr/>
        </p:nvPicPr>
        <p:blipFill>
          <a:blip r:embed="rId1"/>
          <a:stretch>
            <a:fillRect/>
          </a:stretch>
        </p:blipFill>
        <p:spPr>
          <a:xfrm>
            <a:off x="4399110" y="2514"/>
            <a:ext cx="4672616" cy="51435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
        <p:cNvGrpSpPr/>
        <p:nvPr/>
      </p:nvGrpSpPr>
      <p:grpSpPr>
        <a:xfrm>
          <a:off x="0" y="0"/>
          <a:ext cx="0" cy="0"/>
          <a:chOff x="0" y="0"/>
          <a:chExt cx="0" cy="0"/>
        </a:xfrm>
      </p:grpSpPr>
      <p:pic>
        <p:nvPicPr>
          <p:cNvPr id="149" name="Google Shape;149;p24"/>
          <p:cNvPicPr preferRelativeResize="0"/>
          <p:nvPr/>
        </p:nvPicPr>
        <p:blipFill>
          <a:blip r:embed="rId1"/>
          <a:stretch>
            <a:fillRect/>
          </a:stretch>
        </p:blipFill>
        <p:spPr>
          <a:xfrm>
            <a:off x="1022750" y="162725"/>
            <a:ext cx="7069824" cy="4818049"/>
          </a:xfrm>
          <a:prstGeom prst="rect">
            <a:avLst/>
          </a:prstGeom>
          <a:noFill/>
          <a:ln>
            <a:noFill/>
          </a:ln>
        </p:spPr>
      </p:pic>
      <p:sp>
        <p:nvSpPr>
          <p:cNvPr id="150" name="Google Shape;150;p24"/>
          <p:cNvSpPr txBox="1"/>
          <p:nvPr/>
        </p:nvSpPr>
        <p:spPr>
          <a:xfrm>
            <a:off x="2124925" y="528525"/>
            <a:ext cx="5242800" cy="762600"/>
          </a:xfrm>
          <a:prstGeom prst="rect">
            <a:avLst/>
          </a:prstGeom>
          <a:noFill/>
          <a:ln>
            <a:noFill/>
          </a:ln>
        </p:spPr>
        <p:txBody>
          <a:bodyPr spcFirstLastPara="1" wrap="square" lIns="91425" tIns="91425" rIns="91425" bIns="91425" anchor="b" anchorCtr="0">
            <a:noAutofit/>
          </a:bodyPr>
          <a:lstStyle/>
          <a:p>
            <a:pPr marL="1371600" lvl="0" indent="0" algn="l" rtl="0">
              <a:spcBef>
                <a:spcPts val="0"/>
              </a:spcBef>
              <a:spcAft>
                <a:spcPts val="0"/>
              </a:spcAft>
              <a:buNone/>
            </a:pPr>
            <a:r>
              <a:rPr lang="en-GB" sz="3000" b="1">
                <a:solidFill>
                  <a:schemeClr val="lt2"/>
                </a:solidFill>
                <a:latin typeface="Raleway"/>
                <a:ea typeface="Raleway"/>
                <a:cs typeface="Raleway"/>
                <a:sym typeface="Raleway"/>
              </a:rPr>
              <a:t>   Results </a:t>
            </a:r>
            <a:endParaRPr sz="3000" b="1">
              <a:solidFill>
                <a:schemeClr val="lt2"/>
              </a:solidFill>
              <a:latin typeface="Raleway"/>
              <a:ea typeface="Raleway"/>
              <a:cs typeface="Raleway"/>
              <a:sym typeface="Raleway"/>
            </a:endParaRPr>
          </a:p>
        </p:txBody>
      </p:sp>
      <p:sp>
        <p:nvSpPr>
          <p:cNvPr id="151" name="Google Shape;151;p24"/>
          <p:cNvSpPr txBox="1">
            <a:spLocks noGrp="1"/>
          </p:cNvSpPr>
          <p:nvPr>
            <p:ph type="body" idx="4294967295"/>
          </p:nvPr>
        </p:nvSpPr>
        <p:spPr>
          <a:xfrm>
            <a:off x="1817162" y="1251150"/>
            <a:ext cx="5481000" cy="3354900"/>
          </a:xfrm>
          <a:prstGeom prst="rect">
            <a:avLst/>
          </a:prstGeom>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SzPts val="1500"/>
              <a:buFont typeface="Raleway"/>
              <a:buChar char="➔"/>
            </a:pPr>
            <a:r>
              <a:rPr lang="en-GB" sz="1500" b="1" dirty="0">
                <a:latin typeface="Raleway"/>
                <a:ea typeface="Raleway"/>
                <a:cs typeface="Raleway"/>
                <a:sym typeface="Raleway"/>
              </a:rPr>
              <a:t>Our model successfully predicted every country's pollution for 2017.</a:t>
            </a:r>
            <a:endParaRPr sz="1500" b="1" dirty="0">
              <a:latin typeface="Raleway"/>
              <a:ea typeface="Raleway"/>
              <a:cs typeface="Raleway"/>
              <a:sym typeface="Raleway"/>
            </a:endParaRPr>
          </a:p>
          <a:p>
            <a:pPr marL="457200" lvl="0" indent="-323850" algn="just" rtl="0">
              <a:lnSpc>
                <a:spcPct val="115000"/>
              </a:lnSpc>
              <a:spcBef>
                <a:spcPts val="1000"/>
              </a:spcBef>
              <a:spcAft>
                <a:spcPts val="0"/>
              </a:spcAft>
              <a:buSzPts val="1500"/>
              <a:buFont typeface="Raleway"/>
              <a:buChar char="➔"/>
            </a:pPr>
            <a:r>
              <a:rPr lang="en-GB" sz="1500" b="1" dirty="0">
                <a:latin typeface="Raleway"/>
                <a:ea typeface="Raleway"/>
                <a:cs typeface="Raleway"/>
                <a:sym typeface="Raleway"/>
              </a:rPr>
              <a:t>After exploring different Models and Algorithm, we used Simple Linear Regression as our Model which gave us the best results</a:t>
            </a:r>
            <a:endParaRPr sz="1500" b="1" dirty="0">
              <a:latin typeface="Raleway"/>
              <a:ea typeface="Raleway"/>
              <a:cs typeface="Raleway"/>
              <a:sym typeface="Raleway"/>
            </a:endParaRPr>
          </a:p>
          <a:p>
            <a:pPr indent="-323850" algn="just">
              <a:spcBef>
                <a:spcPts val="1000"/>
              </a:spcBef>
              <a:buSzPts val="1500"/>
              <a:buFont typeface="Raleway"/>
              <a:buChar char="➔"/>
            </a:pPr>
            <a:r>
              <a:rPr lang="en-GB" sz="1500" b="1" dirty="0">
                <a:latin typeface="Raleway"/>
                <a:ea typeface="Raleway"/>
                <a:cs typeface="Raleway"/>
                <a:sym typeface="Raleway"/>
              </a:rPr>
              <a:t>This Model Predicted the values of 2017 Pollution with an accuracy of at least 98% every time.</a:t>
            </a:r>
            <a:endParaRPr sz="1500" b="1" dirty="0">
              <a:latin typeface="Raleway"/>
              <a:ea typeface="Raleway"/>
              <a:cs typeface="Raleway"/>
              <a:sym typeface="Raleway"/>
            </a:endParaRPr>
          </a:p>
          <a:p>
            <a:pPr indent="-323850" algn="just">
              <a:spcBef>
                <a:spcPts val="1000"/>
              </a:spcBef>
              <a:buSzPts val="1500"/>
              <a:buFont typeface="Raleway"/>
              <a:buChar char="➔"/>
            </a:pPr>
            <a:r>
              <a:rPr lang="en-GB" sz="1500" b="1" dirty="0">
                <a:latin typeface="Raleway"/>
                <a:ea typeface="Raleway"/>
                <a:cs typeface="Raleway"/>
                <a:sym typeface="Raleway"/>
              </a:rPr>
              <a:t>Dataset is squeaky clean. Hence the Mean Square Error that occurred  was only 1.71 units. </a:t>
            </a:r>
            <a:endParaRPr lang="en-GB" sz="1500" b="1" dirty="0">
              <a:latin typeface="Raleway"/>
              <a:ea typeface="Raleway"/>
              <a:cs typeface="Raleway"/>
            </a:endParaRPr>
          </a:p>
          <a:p>
            <a:pPr marL="0" lvl="0" indent="0" algn="just" rtl="0">
              <a:lnSpc>
                <a:spcPct val="150000"/>
              </a:lnSpc>
              <a:spcBef>
                <a:spcPts val="1200"/>
              </a:spcBef>
              <a:spcAft>
                <a:spcPts val="0"/>
              </a:spcAft>
              <a:buNone/>
            </a:pPr>
            <a:endParaRPr sz="1500" b="1">
              <a:latin typeface="Raleway"/>
              <a:ea typeface="Raleway"/>
              <a:cs typeface="Raleway"/>
              <a:sym typeface="Raleway"/>
            </a:endParaRPr>
          </a:p>
          <a:p>
            <a:pPr marL="0" lvl="0" indent="0" algn="l" rtl="0">
              <a:spcBef>
                <a:spcPts val="1000"/>
              </a:spcBef>
              <a:spcAft>
                <a:spcPts val="0"/>
              </a:spcAft>
              <a:buNone/>
            </a:pPr>
            <a:endParaRPr sz="1400" b="1">
              <a:latin typeface="Raleway"/>
              <a:ea typeface="Raleway"/>
              <a:cs typeface="Raleway"/>
              <a:sym typeface="Raleway"/>
            </a:endParaRPr>
          </a:p>
          <a:p>
            <a:pPr marL="0" lvl="0" indent="0" algn="l" rtl="0">
              <a:spcBef>
                <a:spcPts val="1600"/>
              </a:spcBef>
              <a:spcAft>
                <a:spcPts val="1600"/>
              </a:spcAft>
              <a:buNone/>
            </a:pPr>
            <a:endParaRPr sz="1400" b="1">
              <a:latin typeface="Raleway"/>
              <a:ea typeface="Raleway"/>
              <a:cs typeface="Raleway"/>
              <a:sym typeface="Raleway"/>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10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fade">
                                      <p:cBhvr>
                                        <p:cTn id="12" dur="10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fade">
                                      <p:cBhvr>
                                        <p:cTn id="17" dur="10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fade">
                                      <p:cBhvr>
                                        <p:cTn id="22" dur="1000"/>
                                        <p:tgtEl>
                                          <p:spTgt spid="1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5"/>
        <p:cNvGrpSpPr/>
        <p:nvPr/>
      </p:nvGrpSpPr>
      <p:grpSpPr>
        <a:xfrm>
          <a:off x="0" y="0"/>
          <a:ext cx="0" cy="0"/>
          <a:chOff x="0" y="0"/>
          <a:chExt cx="0" cy="0"/>
        </a:xfrm>
      </p:grpSpPr>
      <p:pic>
        <p:nvPicPr>
          <p:cNvPr id="156" name="Google Shape;156;p25"/>
          <p:cNvPicPr preferRelativeResize="0"/>
          <p:nvPr/>
        </p:nvPicPr>
        <p:blipFill>
          <a:blip r:embed="rId1"/>
          <a:stretch>
            <a:fillRect/>
          </a:stretch>
        </p:blipFill>
        <p:spPr>
          <a:xfrm>
            <a:off x="1022750" y="162725"/>
            <a:ext cx="7069824" cy="4818049"/>
          </a:xfrm>
          <a:prstGeom prst="rect">
            <a:avLst/>
          </a:prstGeom>
          <a:noFill/>
          <a:ln>
            <a:noFill/>
          </a:ln>
        </p:spPr>
      </p:pic>
      <p:sp>
        <p:nvSpPr>
          <p:cNvPr id="157" name="Google Shape;157;p25"/>
          <p:cNvSpPr txBox="1"/>
          <p:nvPr/>
        </p:nvSpPr>
        <p:spPr>
          <a:xfrm>
            <a:off x="2124925" y="528525"/>
            <a:ext cx="5242800" cy="762600"/>
          </a:xfrm>
          <a:prstGeom prst="rect">
            <a:avLst/>
          </a:prstGeom>
          <a:noFill/>
          <a:ln>
            <a:noFill/>
          </a:ln>
        </p:spPr>
        <p:txBody>
          <a:bodyPr spcFirstLastPara="1" wrap="square" lIns="91425" tIns="91425" rIns="91425" bIns="91425" anchor="b" anchorCtr="0">
            <a:noAutofit/>
          </a:bodyPr>
          <a:lstStyle/>
          <a:p>
            <a:pPr marL="1371600" lvl="0" indent="0" algn="l" rtl="0">
              <a:spcBef>
                <a:spcPts val="0"/>
              </a:spcBef>
              <a:spcAft>
                <a:spcPts val="0"/>
              </a:spcAft>
              <a:buNone/>
            </a:pPr>
            <a:r>
              <a:rPr lang="en-GB" sz="3000" b="1">
                <a:solidFill>
                  <a:schemeClr val="lt2"/>
                </a:solidFill>
                <a:latin typeface="Raleway"/>
                <a:ea typeface="Raleway"/>
                <a:cs typeface="Raleway"/>
                <a:sym typeface="Raleway"/>
              </a:rPr>
              <a:t>  Conclusion </a:t>
            </a:r>
            <a:endParaRPr sz="3000" b="1">
              <a:solidFill>
                <a:schemeClr val="lt2"/>
              </a:solidFill>
              <a:latin typeface="Raleway"/>
              <a:ea typeface="Raleway"/>
              <a:cs typeface="Raleway"/>
              <a:sym typeface="Raleway"/>
            </a:endParaRPr>
          </a:p>
        </p:txBody>
      </p:sp>
      <p:sp>
        <p:nvSpPr>
          <p:cNvPr id="158" name="Google Shape;158;p25"/>
          <p:cNvSpPr txBox="1">
            <a:spLocks noGrp="1"/>
          </p:cNvSpPr>
          <p:nvPr>
            <p:ph type="body" idx="4294967295"/>
          </p:nvPr>
        </p:nvSpPr>
        <p:spPr>
          <a:xfrm>
            <a:off x="1817162" y="1251150"/>
            <a:ext cx="5481000" cy="3354900"/>
          </a:xfrm>
          <a:prstGeom prst="rect">
            <a:avLst/>
          </a:prstGeom>
        </p:spPr>
        <p:txBody>
          <a:bodyPr spcFirstLastPara="1" wrap="square" lIns="91425" tIns="91425" rIns="91425" bIns="91425" anchor="t" anchorCtr="0">
            <a:noAutofit/>
          </a:bodyPr>
          <a:lstStyle/>
          <a:p>
            <a:pPr indent="-330200" algn="just">
              <a:buSzPts val="1600"/>
              <a:buFont typeface="Raleway"/>
              <a:buChar char="➔"/>
            </a:pPr>
            <a:r>
              <a:rPr lang="en-GB" sz="1500" b="1" dirty="0">
                <a:latin typeface="Raleway"/>
                <a:ea typeface="Raleway"/>
                <a:cs typeface="Raleway"/>
                <a:sym typeface="Raleway"/>
              </a:rPr>
              <a:t>We tried to make an accurate model to predict air pollution and hence tried to tackle the future prediction for the air pollution of  different countries of the world so that we can take necessary steps starting from the present to secure the future and save mother earth.</a:t>
            </a:r>
            <a:endParaRPr sz="1500" b="1" dirty="0">
              <a:latin typeface="Raleway"/>
              <a:ea typeface="Raleway"/>
              <a:cs typeface="Raleway"/>
              <a:sym typeface="Raleway"/>
            </a:endParaRPr>
          </a:p>
          <a:p>
            <a:pPr indent="-330200" algn="just">
              <a:spcBef>
                <a:spcPts val="1200"/>
              </a:spcBef>
              <a:buSzPts val="1600"/>
              <a:buFont typeface="Raleway"/>
              <a:buChar char="➔"/>
            </a:pPr>
            <a:r>
              <a:rPr lang="en-GB" sz="1500" b="1" dirty="0">
                <a:latin typeface="Raleway"/>
                <a:ea typeface="Raleway"/>
                <a:cs typeface="Raleway"/>
                <a:sym typeface="Raleway"/>
              </a:rPr>
              <a:t>Results we obtained were very promising. So we can say we solved our societal challenge of getting accurate data for Air Pollution Prediction and hence giving an advantage on decreasing the pollution in world by taking appropriate steps.</a:t>
            </a:r>
            <a:endParaRPr sz="1600" b="1" dirty="0">
              <a:latin typeface="Raleway"/>
              <a:ea typeface="Raleway"/>
              <a:cs typeface="Raleway"/>
              <a:sym typeface="Raleway"/>
            </a:endParaRPr>
          </a:p>
          <a:p>
            <a:pPr marL="0" lvl="0" indent="0" algn="just" rtl="0">
              <a:lnSpc>
                <a:spcPct val="150000"/>
              </a:lnSpc>
              <a:spcBef>
                <a:spcPts val="1200"/>
              </a:spcBef>
              <a:spcAft>
                <a:spcPts val="0"/>
              </a:spcAft>
              <a:buNone/>
            </a:pPr>
            <a:endParaRPr sz="1500" b="1">
              <a:latin typeface="Raleway"/>
              <a:ea typeface="Raleway"/>
              <a:cs typeface="Raleway"/>
              <a:sym typeface="Raleway"/>
            </a:endParaRPr>
          </a:p>
          <a:p>
            <a:pPr marL="0" lvl="0" indent="0" algn="l" rtl="0">
              <a:spcBef>
                <a:spcPts val="1000"/>
              </a:spcBef>
              <a:spcAft>
                <a:spcPts val="0"/>
              </a:spcAft>
              <a:buNone/>
            </a:pPr>
            <a:endParaRPr sz="1400" b="1">
              <a:latin typeface="Raleway"/>
              <a:ea typeface="Raleway"/>
              <a:cs typeface="Raleway"/>
              <a:sym typeface="Raleway"/>
            </a:endParaRPr>
          </a:p>
          <a:p>
            <a:pPr marL="0" lvl="0" indent="0" algn="l" rtl="0">
              <a:spcBef>
                <a:spcPts val="1600"/>
              </a:spcBef>
              <a:spcAft>
                <a:spcPts val="1600"/>
              </a:spcAft>
              <a:buNone/>
            </a:pPr>
            <a:endParaRPr sz="1400" b="1">
              <a:latin typeface="Raleway"/>
              <a:ea typeface="Raleway"/>
              <a:cs typeface="Raleway"/>
              <a:sym typeface="Raleway"/>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GB"/>
              <a:t>Thank You</a:t>
            </a:r>
            <a:endParaRPr lang="en-GB"/>
          </a:p>
        </p:txBody>
      </p:sp>
      <p:sp>
        <p:nvSpPr>
          <p:cNvPr id="164" name="Google Shape;164;p26"/>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GB" sz="2400"/>
            </a:br>
            <a:r>
              <a:rPr lang="en-GB" sz="2400"/>
              <a:t>19BCP016 - Bhagvatsinh Jadeja</a:t>
            </a:r>
            <a:br>
              <a:rPr lang="en-GB" sz="2400"/>
            </a:br>
            <a:r>
              <a:rPr lang="en-GB" sz="2400"/>
              <a:t>19BCP093 - Pathik Viramgama</a:t>
            </a:r>
            <a:endParaRPr sz="2400"/>
          </a:p>
          <a:p>
            <a:pPr marL="0" lvl="0" indent="0" algn="l" rtl="0">
              <a:spcBef>
                <a:spcPts val="0"/>
              </a:spcBef>
              <a:spcAft>
                <a:spcPts val="0"/>
              </a:spcAft>
              <a:buNone/>
            </a:pPr>
            <a:r>
              <a:rPr lang="en-GB" sz="2400"/>
              <a:t>19BCP137 - Vatsal Sevalia</a:t>
            </a:r>
            <a:endParaRPr sz="2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gtEl>
                                        <p:attrNameLst>
                                          <p:attrName>style.visibility</p:attrName>
                                        </p:attrNameLst>
                                      </p:cBhvr>
                                      <p:to>
                                        <p:strVal val="visible"/>
                                      </p:to>
                                    </p:set>
                                    <p:animEffect transition="in" filter="fade">
                                      <p:cBhvr>
                                        <p:cTn id="12"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1973400" y="898850"/>
            <a:ext cx="5197200" cy="76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3600">
                <a:solidFill>
                  <a:schemeClr val="dk1"/>
                </a:solidFill>
              </a:rPr>
              <a:t>Details on Project</a:t>
            </a:r>
            <a:endParaRPr sz="2400"/>
          </a:p>
        </p:txBody>
      </p:sp>
      <p:sp>
        <p:nvSpPr>
          <p:cNvPr id="79" name="Google Shape;79;p14"/>
          <p:cNvSpPr txBox="1">
            <a:spLocks noGrp="1"/>
          </p:cNvSpPr>
          <p:nvPr>
            <p:ph type="title" idx="4294967295"/>
          </p:nvPr>
        </p:nvSpPr>
        <p:spPr>
          <a:xfrm>
            <a:off x="1973400" y="1498225"/>
            <a:ext cx="5197200" cy="30675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2"/>
              </a:buClr>
              <a:buSzPts val="1100"/>
              <a:buFont typeface="Arial" panose="020B0604020202020204"/>
              <a:buNone/>
            </a:pPr>
            <a:r>
              <a:rPr lang="en-GB" sz="2000" b="0" dirty="0">
                <a:latin typeface="Calibri" panose="020F0502020204030204"/>
                <a:ea typeface="Calibri" panose="020F0502020204030204"/>
                <a:cs typeface="Calibri" panose="020F0502020204030204"/>
                <a:sym typeface="Calibri" panose="020F0502020204030204"/>
              </a:rPr>
              <a:t>Project Title: </a:t>
            </a:r>
            <a:r>
              <a:rPr lang="en-GB" sz="2000" b="0" i="1" dirty="0">
                <a:latin typeface="Calibri" panose="020F0502020204030204"/>
                <a:ea typeface="Calibri" panose="020F0502020204030204"/>
                <a:cs typeface="Calibri" panose="020F0502020204030204"/>
                <a:sym typeface="Calibri" panose="020F0502020204030204"/>
              </a:rPr>
              <a:t>Pollution Predictor</a:t>
            </a:r>
            <a:endParaRPr sz="2000" b="0" dirty="0">
              <a:latin typeface="Calibri" panose="020F0502020204030204"/>
              <a:ea typeface="Calibri" panose="020F0502020204030204"/>
              <a:cs typeface="Calibri" panose="020F0502020204030204"/>
              <a:sym typeface="Calibri" panose="020F0502020204030204"/>
            </a:endParaRPr>
          </a:p>
          <a:p>
            <a:pPr marL="0" lvl="0" indent="0" algn="ctr" rtl="0">
              <a:lnSpc>
                <a:spcPct val="115000"/>
              </a:lnSpc>
              <a:spcBef>
                <a:spcPts val="1200"/>
              </a:spcBef>
              <a:spcAft>
                <a:spcPts val="0"/>
              </a:spcAft>
              <a:buNone/>
            </a:pPr>
            <a:r>
              <a:rPr lang="en-GB" sz="2000" b="0" dirty="0">
                <a:latin typeface="Calibri" panose="020F0502020204030204"/>
                <a:ea typeface="Calibri" panose="020F0502020204030204"/>
                <a:cs typeface="Calibri" panose="020F0502020204030204"/>
                <a:sym typeface="Calibri" panose="020F0502020204030204"/>
              </a:rPr>
              <a:t>Project Allocator: </a:t>
            </a:r>
            <a:r>
              <a:rPr lang="en-GB" sz="2000" b="0" i="1" dirty="0">
                <a:latin typeface="Calibri" panose="020F0502020204030204"/>
                <a:ea typeface="Calibri" panose="020F0502020204030204"/>
                <a:cs typeface="Calibri" panose="020F0502020204030204"/>
                <a:sym typeface="Calibri" panose="020F0502020204030204"/>
              </a:rPr>
              <a:t>PDEU</a:t>
            </a:r>
            <a:endParaRPr sz="2000" b="0" i="1" dirty="0">
              <a:latin typeface="Calibri" panose="020F0502020204030204"/>
              <a:ea typeface="Calibri" panose="020F0502020204030204"/>
              <a:cs typeface="Calibri" panose="020F0502020204030204"/>
              <a:sym typeface="Calibri" panose="020F0502020204030204"/>
            </a:endParaRPr>
          </a:p>
          <a:p>
            <a:pPr marL="0" lvl="0" indent="0" algn="ctr" rtl="0">
              <a:lnSpc>
                <a:spcPct val="115000"/>
              </a:lnSpc>
              <a:spcBef>
                <a:spcPts val="1200"/>
              </a:spcBef>
              <a:spcAft>
                <a:spcPts val="0"/>
              </a:spcAft>
              <a:buNone/>
            </a:pPr>
            <a:r>
              <a:rPr lang="en-GB" sz="2000" b="0" dirty="0">
                <a:latin typeface="Calibri" panose="020F0502020204030204"/>
                <a:ea typeface="Calibri" panose="020F0502020204030204"/>
                <a:cs typeface="Calibri" panose="020F0502020204030204"/>
                <a:sym typeface="Calibri" panose="020F0502020204030204"/>
              </a:rPr>
              <a:t>Subject Name: </a:t>
            </a:r>
            <a:r>
              <a:rPr lang="en-GB" sz="2000" b="0" i="1" dirty="0">
                <a:latin typeface="Calibri" panose="020F0502020204030204"/>
                <a:ea typeface="Calibri" panose="020F0502020204030204"/>
                <a:cs typeface="Calibri" panose="020F0502020204030204"/>
                <a:sym typeface="Calibri" panose="020F0502020204030204"/>
              </a:rPr>
              <a:t>Data Mining</a:t>
            </a:r>
            <a:endParaRPr sz="2000" b="0" i="1" dirty="0">
              <a:latin typeface="Calibri" panose="020F0502020204030204"/>
              <a:ea typeface="Calibri" panose="020F0502020204030204"/>
              <a:cs typeface="Calibri" panose="020F0502020204030204"/>
              <a:sym typeface="Calibri" panose="020F0502020204030204"/>
            </a:endParaRPr>
          </a:p>
          <a:p>
            <a:pPr marL="0" lvl="0" indent="0" algn="ctr" rtl="0">
              <a:lnSpc>
                <a:spcPct val="115000"/>
              </a:lnSpc>
              <a:spcBef>
                <a:spcPts val="1200"/>
              </a:spcBef>
              <a:spcAft>
                <a:spcPts val="0"/>
              </a:spcAft>
              <a:buNone/>
            </a:pPr>
            <a:r>
              <a:rPr lang="en-GB" sz="2000" b="0" dirty="0">
                <a:latin typeface="Calibri" panose="020F0502020204030204"/>
                <a:ea typeface="Calibri" panose="020F0502020204030204"/>
                <a:cs typeface="Calibri" panose="020F0502020204030204"/>
                <a:sym typeface="Calibri" panose="020F0502020204030204"/>
              </a:rPr>
              <a:t>Subject Code: </a:t>
            </a:r>
            <a:r>
              <a:rPr lang="en-GB" sz="2000" b="0" i="1" dirty="0">
                <a:latin typeface="Calibri" panose="020F0502020204030204"/>
                <a:ea typeface="Calibri" panose="020F0502020204030204"/>
                <a:cs typeface="Calibri" panose="020F0502020204030204"/>
                <a:sym typeface="Calibri" panose="020F0502020204030204"/>
              </a:rPr>
              <a:t>20CP306T</a:t>
            </a:r>
            <a:endParaRPr sz="2000" b="0" i="1" dirty="0">
              <a:latin typeface="Calibri" panose="020F0502020204030204"/>
              <a:ea typeface="Calibri" panose="020F0502020204030204"/>
              <a:cs typeface="Calibri" panose="020F0502020204030204"/>
              <a:sym typeface="Calibri" panose="020F0502020204030204"/>
            </a:endParaRPr>
          </a:p>
          <a:p>
            <a:pPr marL="0" lvl="0" indent="0" algn="ctr" rtl="0">
              <a:lnSpc>
                <a:spcPct val="115000"/>
              </a:lnSpc>
              <a:spcBef>
                <a:spcPts val="1200"/>
              </a:spcBef>
              <a:spcAft>
                <a:spcPts val="1200"/>
              </a:spcAft>
              <a:buClr>
                <a:schemeClr val="dk2"/>
              </a:buClr>
              <a:buSzPts val="1100"/>
              <a:buFont typeface="Arial" panose="020B0604020202020204"/>
              <a:buNone/>
            </a:pPr>
            <a:r>
              <a:rPr lang="en-GB" sz="2000" b="0" dirty="0">
                <a:latin typeface="Calibri" panose="020F0502020204030204"/>
                <a:ea typeface="Calibri" panose="020F0502020204030204"/>
                <a:cs typeface="Calibri" panose="020F0502020204030204"/>
                <a:sym typeface="Calibri" panose="020F0502020204030204"/>
              </a:rPr>
              <a:t>Group ID: </a:t>
            </a:r>
            <a:r>
              <a:rPr lang="en-GB" sz="2000" b="0" i="1" dirty="0">
                <a:latin typeface="Calibri" panose="020F0502020204030204"/>
                <a:ea typeface="Calibri" panose="020F0502020204030204"/>
                <a:cs typeface="Calibri" panose="020F0502020204030204"/>
                <a:sym typeface="Calibri" panose="020F0502020204030204"/>
              </a:rPr>
              <a:t>DMP_27</a:t>
            </a:r>
            <a:endParaRPr sz="1700" dirty="0">
              <a:latin typeface="Lato" panose="020F0502020204030203"/>
              <a:ea typeface="Lato" panose="020F0502020204030203"/>
              <a:cs typeface="Lato" panose="020F0502020204030203"/>
              <a:sym typeface="Lato" panose="020F0502020204030203"/>
            </a:endParaRPr>
          </a:p>
        </p:txBody>
      </p:sp>
      <p:pic>
        <p:nvPicPr>
          <p:cNvPr id="80" name="Google Shape;80;p14"/>
          <p:cNvPicPr preferRelativeResize="0"/>
          <p:nvPr/>
        </p:nvPicPr>
        <p:blipFill>
          <a:blip r:embed="rId1"/>
          <a:stretch>
            <a:fillRect/>
          </a:stretch>
        </p:blipFill>
        <p:spPr>
          <a:xfrm>
            <a:off x="2892237" y="0"/>
            <a:ext cx="3359525" cy="8454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1"/>
          <a:stretch>
            <a:fillRect/>
          </a:stretch>
        </p:blipFill>
        <p:spPr>
          <a:xfrm>
            <a:off x="1022750" y="162725"/>
            <a:ext cx="7069824" cy="4818049"/>
          </a:xfrm>
          <a:prstGeom prst="rect">
            <a:avLst/>
          </a:prstGeom>
          <a:noFill/>
          <a:ln>
            <a:noFill/>
          </a:ln>
        </p:spPr>
      </p:pic>
      <p:sp>
        <p:nvSpPr>
          <p:cNvPr id="86" name="Google Shape;86;p15"/>
          <p:cNvSpPr txBox="1"/>
          <p:nvPr/>
        </p:nvSpPr>
        <p:spPr>
          <a:xfrm>
            <a:off x="2854056" y="522101"/>
            <a:ext cx="3432900" cy="762600"/>
          </a:xfrm>
          <a:prstGeom prst="rect">
            <a:avLst/>
          </a:prstGeom>
          <a:noFill/>
          <a:ln>
            <a:noFill/>
          </a:ln>
        </p:spPr>
        <p:txBody>
          <a:bodyPr spcFirstLastPara="1" wrap="square" lIns="91425" tIns="91425" rIns="91425" bIns="91425" anchor="b" anchorCtr="0">
            <a:noAutofit/>
          </a:bodyPr>
          <a:lstStyle/>
          <a:p>
            <a:pPr algn="ctr"/>
            <a:r>
              <a:rPr lang="en-GB" sz="3000" b="1" dirty="0">
                <a:solidFill>
                  <a:schemeClr val="lt2"/>
                </a:solidFill>
                <a:latin typeface="Raleway"/>
                <a:ea typeface="Raleway"/>
                <a:cs typeface="Raleway"/>
                <a:sym typeface="Raleway"/>
              </a:rPr>
              <a:t>Introduction</a:t>
            </a:r>
            <a:endParaRPr lang="en-US" sz="3000" b="1" dirty="0">
              <a:solidFill>
                <a:schemeClr val="lt2"/>
              </a:solidFill>
              <a:latin typeface="Raleway"/>
              <a:ea typeface="Raleway"/>
              <a:cs typeface="Raleway"/>
            </a:endParaRPr>
          </a:p>
        </p:txBody>
      </p:sp>
      <p:sp>
        <p:nvSpPr>
          <p:cNvPr id="87" name="Google Shape;87;p15"/>
          <p:cNvSpPr txBox="1">
            <a:spLocks noGrp="1"/>
          </p:cNvSpPr>
          <p:nvPr>
            <p:ph type="body" idx="4294967295"/>
          </p:nvPr>
        </p:nvSpPr>
        <p:spPr>
          <a:xfrm>
            <a:off x="1833446" y="1562330"/>
            <a:ext cx="5481000" cy="33549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Font typeface="Raleway"/>
              <a:buChar char="➔"/>
            </a:pPr>
            <a:r>
              <a:rPr lang="en-GB" sz="1500" b="1">
                <a:latin typeface="Raleway"/>
                <a:ea typeface="Raleway"/>
                <a:cs typeface="Raleway"/>
                <a:sym typeface="Raleway"/>
              </a:rPr>
              <a:t>Pollution has been increasing on a daily basis in every country on earth. Air pollution is the major problem humanity is facing right now.</a:t>
            </a:r>
            <a:endParaRPr sz="1500" b="1">
              <a:latin typeface="Raleway"/>
              <a:ea typeface="Raleway"/>
              <a:cs typeface="Raleway"/>
              <a:sym typeface="Raleway"/>
            </a:endParaRPr>
          </a:p>
          <a:p>
            <a:pPr marL="457200" lvl="0" indent="-323850" algn="l" rtl="0">
              <a:lnSpc>
                <a:spcPct val="150000"/>
              </a:lnSpc>
              <a:spcBef>
                <a:spcPts val="1000"/>
              </a:spcBef>
              <a:spcAft>
                <a:spcPts val="0"/>
              </a:spcAft>
              <a:buSzPts val="1500"/>
              <a:buFont typeface="Raleway"/>
              <a:buChar char="➔"/>
            </a:pPr>
            <a:r>
              <a:rPr lang="en-GB" sz="1500" b="1">
                <a:latin typeface="Raleway"/>
                <a:ea typeface="Raleway"/>
                <a:cs typeface="Raleway"/>
                <a:sym typeface="Raleway"/>
              </a:rPr>
              <a:t>The Machine we made in this project basically predicts what the pollution will be next year when it is provided with previous year values.</a:t>
            </a:r>
            <a:endParaRPr sz="1500" b="1">
              <a:latin typeface="Raleway"/>
              <a:ea typeface="Raleway"/>
              <a:cs typeface="Raleway"/>
              <a:sym typeface="Raleway"/>
            </a:endParaRPr>
          </a:p>
          <a:p>
            <a:pPr marL="0" lvl="0" indent="0" algn="l" rtl="0">
              <a:spcBef>
                <a:spcPts val="1000"/>
              </a:spcBef>
              <a:spcAft>
                <a:spcPts val="0"/>
              </a:spcAft>
              <a:buNone/>
            </a:pPr>
            <a:endParaRPr sz="1400" b="1">
              <a:latin typeface="Raleway"/>
              <a:ea typeface="Raleway"/>
              <a:cs typeface="Raleway"/>
              <a:sym typeface="Raleway"/>
            </a:endParaRPr>
          </a:p>
          <a:p>
            <a:pPr marL="0" lvl="0" indent="0" algn="l" rtl="0">
              <a:spcBef>
                <a:spcPts val="1600"/>
              </a:spcBef>
              <a:spcAft>
                <a:spcPts val="1600"/>
              </a:spcAft>
              <a:buNone/>
            </a:pPr>
            <a:endParaRPr sz="1400" b="1">
              <a:latin typeface="Raleway"/>
              <a:ea typeface="Raleway"/>
              <a:cs typeface="Raleway"/>
              <a:sym typeface="Raleway"/>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1000"/>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xEl>
                                              <p:pRg st="1" end="1"/>
                                            </p:txEl>
                                          </p:spTgt>
                                        </p:tgtEl>
                                        <p:attrNameLst>
                                          <p:attrName>style.visibility</p:attrName>
                                        </p:attrNameLst>
                                      </p:cBhvr>
                                      <p:to>
                                        <p:strVal val="visible"/>
                                      </p:to>
                                    </p:set>
                                    <p:animEffect transition="in" filter="fade">
                                      <p:cBhvr>
                                        <p:cTn id="12" dur="1000"/>
                                        <p:tgtEl>
                                          <p:spTgt spid="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
                                            <p:txEl>
                                              <p:pRg st="2" end="2"/>
                                            </p:txEl>
                                          </p:spTgt>
                                        </p:tgtEl>
                                        <p:attrNameLst>
                                          <p:attrName>style.visibility</p:attrName>
                                        </p:attrNameLst>
                                      </p:cBhvr>
                                      <p:to>
                                        <p:strVal val="visible"/>
                                      </p:to>
                                    </p:set>
                                    <p:animEffect transition="in" filter="fade">
                                      <p:cBhvr>
                                        <p:cTn id="17" dur="1000"/>
                                        <p:tgtEl>
                                          <p:spTgt spid="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
                                            <p:txEl>
                                              <p:pRg st="3" end="3"/>
                                            </p:txEl>
                                          </p:spTgt>
                                        </p:tgtEl>
                                        <p:attrNameLst>
                                          <p:attrName>style.visibility</p:attrName>
                                        </p:attrNameLst>
                                      </p:cBhvr>
                                      <p:to>
                                        <p:strVal val="visible"/>
                                      </p:to>
                                    </p:set>
                                    <p:animEffect transition="in" filter="fade">
                                      <p:cBhvr>
                                        <p:cTn id="22" dur="1000"/>
                                        <p:tgtEl>
                                          <p:spTgt spid="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
        <p:cNvGrpSpPr/>
        <p:nvPr/>
      </p:nvGrpSpPr>
      <p:grpSpPr>
        <a:xfrm>
          <a:off x="0" y="0"/>
          <a:ext cx="0" cy="0"/>
          <a:chOff x="0" y="0"/>
          <a:chExt cx="0" cy="0"/>
        </a:xfrm>
      </p:grpSpPr>
      <p:pic>
        <p:nvPicPr>
          <p:cNvPr id="92" name="Google Shape;92;p16"/>
          <p:cNvPicPr preferRelativeResize="0"/>
          <p:nvPr/>
        </p:nvPicPr>
        <p:blipFill>
          <a:blip r:embed="rId1"/>
          <a:stretch>
            <a:fillRect/>
          </a:stretch>
        </p:blipFill>
        <p:spPr>
          <a:xfrm>
            <a:off x="1022750" y="162725"/>
            <a:ext cx="7069824" cy="4818049"/>
          </a:xfrm>
          <a:prstGeom prst="rect">
            <a:avLst/>
          </a:prstGeom>
          <a:noFill/>
          <a:ln>
            <a:noFill/>
          </a:ln>
        </p:spPr>
      </p:pic>
      <p:sp>
        <p:nvSpPr>
          <p:cNvPr id="93" name="Google Shape;93;p16"/>
          <p:cNvSpPr txBox="1"/>
          <p:nvPr/>
        </p:nvSpPr>
        <p:spPr>
          <a:xfrm>
            <a:off x="2470419" y="510705"/>
            <a:ext cx="4466700" cy="762600"/>
          </a:xfrm>
          <a:prstGeom prst="rect">
            <a:avLst/>
          </a:prstGeom>
          <a:noFill/>
          <a:ln>
            <a:noFill/>
          </a:ln>
        </p:spPr>
        <p:txBody>
          <a:bodyPr spcFirstLastPara="1" wrap="square" lIns="91425" tIns="91425" rIns="91425" bIns="91425" anchor="b" anchorCtr="0">
            <a:noAutofit/>
          </a:bodyPr>
          <a:lstStyle/>
          <a:p>
            <a:pPr algn="ctr"/>
            <a:r>
              <a:rPr lang="en-GB" sz="3000" b="1" dirty="0">
                <a:solidFill>
                  <a:schemeClr val="lt2"/>
                </a:solidFill>
                <a:latin typeface="Raleway"/>
                <a:ea typeface="Raleway"/>
                <a:cs typeface="Raleway"/>
                <a:sym typeface="Raleway"/>
              </a:rPr>
              <a:t>Societal Challenges </a:t>
            </a:r>
            <a:endParaRPr lang="en-US" sz="3000" b="1" dirty="0">
              <a:solidFill>
                <a:schemeClr val="lt2"/>
              </a:solidFill>
              <a:latin typeface="Raleway"/>
              <a:ea typeface="Raleway"/>
              <a:cs typeface="Raleway"/>
            </a:endParaRPr>
          </a:p>
        </p:txBody>
      </p:sp>
      <p:sp>
        <p:nvSpPr>
          <p:cNvPr id="94" name="Google Shape;94;p16"/>
          <p:cNvSpPr txBox="1">
            <a:spLocks noGrp="1"/>
          </p:cNvSpPr>
          <p:nvPr>
            <p:ph type="body" idx="4294967295"/>
          </p:nvPr>
        </p:nvSpPr>
        <p:spPr>
          <a:xfrm>
            <a:off x="1705020" y="1273369"/>
            <a:ext cx="5737853" cy="33549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Font typeface="Raleway"/>
              <a:buChar char="➔"/>
            </a:pPr>
            <a:r>
              <a:rPr lang="en-GB" sz="1500" b="1">
                <a:latin typeface="Raleway"/>
                <a:ea typeface="Raleway"/>
                <a:cs typeface="Raleway"/>
                <a:sym typeface="Raleway"/>
              </a:rPr>
              <a:t>Air Pollution cause many health-related issues such as lung cancer, infection in skin and hearing problem.</a:t>
            </a:r>
            <a:endParaRPr sz="1500" b="1">
              <a:latin typeface="Raleway"/>
              <a:ea typeface="Raleway"/>
              <a:cs typeface="Raleway"/>
              <a:sym typeface="Raleway"/>
            </a:endParaRPr>
          </a:p>
          <a:p>
            <a:pPr marL="457200" lvl="0" indent="-323850" algn="l" rtl="0">
              <a:lnSpc>
                <a:spcPct val="150000"/>
              </a:lnSpc>
              <a:spcBef>
                <a:spcPts val="1000"/>
              </a:spcBef>
              <a:spcAft>
                <a:spcPts val="0"/>
              </a:spcAft>
              <a:buSzPts val="1500"/>
              <a:buFont typeface="Raleway"/>
              <a:buChar char="➔"/>
            </a:pPr>
            <a:r>
              <a:rPr lang="en-GB" sz="1500" b="1">
                <a:latin typeface="Raleway"/>
                <a:ea typeface="Raleway"/>
                <a:cs typeface="Raleway"/>
                <a:sym typeface="Raleway"/>
              </a:rPr>
              <a:t>Air Pollution is responsible for global warming especially in developing countries like India, and China.</a:t>
            </a:r>
            <a:endParaRPr sz="1500" b="1">
              <a:latin typeface="Raleway"/>
              <a:ea typeface="Raleway"/>
              <a:cs typeface="Raleway"/>
              <a:sym typeface="Raleway"/>
            </a:endParaRPr>
          </a:p>
          <a:p>
            <a:pPr marL="457200" lvl="0" indent="-323850" algn="l" rtl="0">
              <a:lnSpc>
                <a:spcPct val="150000"/>
              </a:lnSpc>
              <a:spcBef>
                <a:spcPts val="1000"/>
              </a:spcBef>
              <a:spcAft>
                <a:spcPts val="0"/>
              </a:spcAft>
              <a:buSzPts val="1500"/>
              <a:buFont typeface="Raleway"/>
              <a:buChar char="➔"/>
            </a:pPr>
            <a:r>
              <a:rPr lang="en-GB" sz="1500" b="1">
                <a:latin typeface="Raleway"/>
                <a:ea typeface="Raleway"/>
                <a:cs typeface="Raleway"/>
                <a:sym typeface="Raleway"/>
              </a:rPr>
              <a:t>We tried to tackle this challenge by data mining  model which will  predict  air toxicity level of next year from dataset containing past years air toxicity level.    </a:t>
            </a:r>
            <a:endParaRPr sz="1400" b="1">
              <a:latin typeface="Raleway"/>
              <a:ea typeface="Raleway"/>
              <a:cs typeface="Raleway"/>
              <a:sym typeface="Raleway"/>
            </a:endParaRPr>
          </a:p>
          <a:p>
            <a:pPr marL="0" lvl="0" indent="0" algn="l" rtl="0">
              <a:spcBef>
                <a:spcPts val="1000"/>
              </a:spcBef>
              <a:spcAft>
                <a:spcPts val="1600"/>
              </a:spcAft>
              <a:buNone/>
            </a:pPr>
            <a:endParaRPr sz="1400" b="1">
              <a:latin typeface="Raleway"/>
              <a:ea typeface="Raleway"/>
              <a:cs typeface="Raleway"/>
              <a:sym typeface="Raleway"/>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955241" y="789430"/>
            <a:ext cx="3751729" cy="4088896"/>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0" name="Google Shape;72;p13"/>
          <p:cNvSpPr txBox="1"/>
          <p:nvPr/>
        </p:nvSpPr>
        <p:spPr>
          <a:xfrm>
            <a:off x="1406251" y="18430"/>
            <a:ext cx="6331500" cy="1542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800" b="1" dirty="0">
                <a:solidFill>
                  <a:schemeClr val="bg1"/>
                </a:solidFill>
                <a:latin typeface="Raleway" pitchFamily="2" charset="0"/>
              </a:rPr>
              <a:t>Architecture</a:t>
            </a:r>
            <a:endParaRPr lang="en-US" sz="2800" b="1" dirty="0">
              <a:solidFill>
                <a:schemeClr val="bg1"/>
              </a:solidFill>
              <a:latin typeface="Raleway" pitchFamily="2" charset="0"/>
            </a:endParaRPr>
          </a:p>
        </p:txBody>
      </p:sp>
      <p:pic>
        <p:nvPicPr>
          <p:cNvPr id="8" name="Picture 7"/>
          <p:cNvPicPr>
            <a:picLocks noChangeAspect="1"/>
          </p:cNvPicPr>
          <p:nvPr/>
        </p:nvPicPr>
        <p:blipFill>
          <a:blip r:embed="rId2"/>
          <a:stretch>
            <a:fillRect/>
          </a:stretch>
        </p:blipFill>
        <p:spPr>
          <a:xfrm>
            <a:off x="376395" y="789430"/>
            <a:ext cx="3671169" cy="40961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
        <p:cNvGrpSpPr/>
        <p:nvPr/>
      </p:nvGrpSpPr>
      <p:grpSpPr>
        <a:xfrm>
          <a:off x="0" y="0"/>
          <a:ext cx="0" cy="0"/>
          <a:chOff x="0" y="0"/>
          <a:chExt cx="0" cy="0"/>
        </a:xfrm>
      </p:grpSpPr>
      <p:pic>
        <p:nvPicPr>
          <p:cNvPr id="99" name="Google Shape;99;p17"/>
          <p:cNvPicPr preferRelativeResize="0"/>
          <p:nvPr/>
        </p:nvPicPr>
        <p:blipFill>
          <a:blip r:embed="rId1"/>
          <a:stretch>
            <a:fillRect/>
          </a:stretch>
        </p:blipFill>
        <p:spPr>
          <a:xfrm>
            <a:off x="1022750" y="162725"/>
            <a:ext cx="7069824" cy="4818049"/>
          </a:xfrm>
          <a:prstGeom prst="rect">
            <a:avLst/>
          </a:prstGeom>
          <a:noFill/>
          <a:ln>
            <a:noFill/>
          </a:ln>
        </p:spPr>
      </p:pic>
      <p:sp>
        <p:nvSpPr>
          <p:cNvPr id="100" name="Google Shape;100;p17"/>
          <p:cNvSpPr txBox="1"/>
          <p:nvPr/>
        </p:nvSpPr>
        <p:spPr>
          <a:xfrm>
            <a:off x="2841200" y="488547"/>
            <a:ext cx="3432900" cy="762600"/>
          </a:xfrm>
          <a:prstGeom prst="rect">
            <a:avLst/>
          </a:prstGeom>
          <a:noFill/>
          <a:ln>
            <a:noFill/>
          </a:ln>
        </p:spPr>
        <p:txBody>
          <a:bodyPr spcFirstLastPara="1" wrap="square" lIns="91425" tIns="91425" rIns="91425" bIns="91425" anchor="b" anchorCtr="0">
            <a:noAutofit/>
          </a:bodyPr>
          <a:lstStyle/>
          <a:p>
            <a:pPr algn="ctr"/>
            <a:r>
              <a:rPr lang="en-GB" sz="3000" b="1" dirty="0">
                <a:solidFill>
                  <a:schemeClr val="lt2"/>
                </a:solidFill>
                <a:latin typeface="Raleway"/>
                <a:ea typeface="Raleway"/>
                <a:cs typeface="Raleway"/>
                <a:sym typeface="Raleway"/>
              </a:rPr>
              <a:t>Dataset</a:t>
            </a:r>
            <a:endParaRPr lang="en-US" sz="3000" b="1" dirty="0">
              <a:solidFill>
                <a:schemeClr val="lt2"/>
              </a:solidFill>
              <a:latin typeface="Raleway"/>
              <a:ea typeface="Raleway"/>
              <a:cs typeface="Raleway"/>
            </a:endParaRPr>
          </a:p>
        </p:txBody>
      </p:sp>
      <p:sp>
        <p:nvSpPr>
          <p:cNvPr id="101" name="Google Shape;101;p17"/>
          <p:cNvSpPr txBox="1">
            <a:spLocks noGrp="1"/>
          </p:cNvSpPr>
          <p:nvPr>
            <p:ph type="body" idx="4294967295"/>
          </p:nvPr>
        </p:nvSpPr>
        <p:spPr>
          <a:xfrm>
            <a:off x="1817162" y="1251150"/>
            <a:ext cx="5481000" cy="33549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1200"/>
              </a:spcBef>
              <a:spcAft>
                <a:spcPts val="0"/>
              </a:spcAft>
              <a:buSzPts val="1500"/>
              <a:buFont typeface="Raleway"/>
              <a:buChar char="➔"/>
            </a:pPr>
            <a:r>
              <a:rPr lang="en-GB" sz="1500" b="1">
                <a:latin typeface="Raleway"/>
                <a:ea typeface="Raleway"/>
                <a:cs typeface="Raleway"/>
                <a:sym typeface="Raleway"/>
              </a:rPr>
              <a:t>Data is sourced from Kaggle Datasets Collection published by Karl Weinmeister.</a:t>
            </a:r>
            <a:endParaRPr sz="1500" b="1">
              <a:latin typeface="Raleway"/>
              <a:ea typeface="Raleway"/>
              <a:cs typeface="Raleway"/>
              <a:sym typeface="Raleway"/>
            </a:endParaRPr>
          </a:p>
          <a:p>
            <a:pPr marL="457200" lvl="0" indent="-330200" algn="just" rtl="0">
              <a:lnSpc>
                <a:spcPct val="150000"/>
              </a:lnSpc>
              <a:spcBef>
                <a:spcPts val="1200"/>
              </a:spcBef>
              <a:spcAft>
                <a:spcPts val="0"/>
              </a:spcAft>
              <a:buSzPts val="1600"/>
              <a:buFont typeface="Raleway"/>
              <a:buChar char="➔"/>
            </a:pPr>
            <a:r>
              <a:rPr lang="en-GB" sz="1500" b="1">
                <a:latin typeface="Raleway"/>
                <a:ea typeface="Raleway"/>
                <a:cs typeface="Raleway"/>
                <a:sym typeface="Raleway"/>
              </a:rPr>
              <a:t>The dataset  consists of  around 2400 records of air pollution of major countries of the world for 8 years.</a:t>
            </a:r>
            <a:endParaRPr sz="1600" b="1">
              <a:latin typeface="Raleway"/>
              <a:ea typeface="Raleway"/>
              <a:cs typeface="Raleway"/>
              <a:sym typeface="Raleway"/>
            </a:endParaRPr>
          </a:p>
          <a:p>
            <a:pPr marL="0" lvl="0" indent="0" algn="l" rtl="0">
              <a:spcBef>
                <a:spcPts val="1200"/>
              </a:spcBef>
              <a:spcAft>
                <a:spcPts val="0"/>
              </a:spcAft>
              <a:buNone/>
            </a:pPr>
            <a:r>
              <a:rPr lang="en-GB" sz="1400" b="1" i="1">
                <a:latin typeface="Raleway"/>
                <a:ea typeface="Raleway"/>
                <a:cs typeface="Raleway"/>
                <a:sym typeface="Raleway"/>
              </a:rPr>
              <a:t>Link of the Dataset:</a:t>
            </a:r>
            <a:endParaRPr sz="1400" b="1" i="1">
              <a:latin typeface="Raleway"/>
              <a:ea typeface="Raleway"/>
              <a:cs typeface="Raleway"/>
              <a:sym typeface="Raleway"/>
            </a:endParaRPr>
          </a:p>
          <a:p>
            <a:pPr marL="0" lvl="0" indent="0" algn="l" rtl="0">
              <a:spcBef>
                <a:spcPts val="1200"/>
              </a:spcBef>
              <a:spcAft>
                <a:spcPts val="0"/>
              </a:spcAft>
              <a:buNone/>
            </a:pPr>
            <a:r>
              <a:rPr lang="en-GB" sz="1400" b="1" u="sng">
                <a:solidFill>
                  <a:srgbClr val="0563C1"/>
                </a:solidFill>
                <a:latin typeface="Raleway"/>
                <a:ea typeface="Raleway"/>
                <a:cs typeface="Raleway"/>
                <a:sym typeface="Raleway"/>
                <a:hlinkClick r:id="rId2"/>
              </a:rPr>
              <a:t>https://www.kaggle.com/kweinmeister/pm25-global-air-pollution-20102017</a:t>
            </a:r>
            <a:endParaRPr sz="1400" b="1" u="sng">
              <a:solidFill>
                <a:srgbClr val="0563C1"/>
              </a:solidFill>
              <a:latin typeface="Raleway"/>
              <a:ea typeface="Raleway"/>
              <a:cs typeface="Raleway"/>
              <a:sym typeface="Raleway"/>
            </a:endParaRPr>
          </a:p>
          <a:p>
            <a:pPr marL="0" lvl="0" indent="0" algn="just" rtl="0">
              <a:lnSpc>
                <a:spcPct val="150000"/>
              </a:lnSpc>
              <a:spcBef>
                <a:spcPts val="1200"/>
              </a:spcBef>
              <a:spcAft>
                <a:spcPts val="0"/>
              </a:spcAft>
              <a:buNone/>
            </a:pPr>
            <a:endParaRPr sz="1500" b="1">
              <a:latin typeface="Raleway"/>
              <a:ea typeface="Raleway"/>
              <a:cs typeface="Raleway"/>
              <a:sym typeface="Raleway"/>
            </a:endParaRPr>
          </a:p>
          <a:p>
            <a:pPr marL="0" lvl="0" indent="0" algn="l" rtl="0">
              <a:spcBef>
                <a:spcPts val="1000"/>
              </a:spcBef>
              <a:spcAft>
                <a:spcPts val="0"/>
              </a:spcAft>
              <a:buNone/>
            </a:pPr>
            <a:endParaRPr sz="1400" b="1">
              <a:latin typeface="Raleway"/>
              <a:ea typeface="Raleway"/>
              <a:cs typeface="Raleway"/>
              <a:sym typeface="Raleway"/>
            </a:endParaRPr>
          </a:p>
          <a:p>
            <a:pPr marL="0" lvl="0" indent="0" algn="l" rtl="0">
              <a:spcBef>
                <a:spcPts val="1600"/>
              </a:spcBef>
              <a:spcAft>
                <a:spcPts val="1600"/>
              </a:spcAft>
              <a:buNone/>
            </a:pPr>
            <a:endParaRPr sz="1400" b="1">
              <a:latin typeface="Raleway"/>
              <a:ea typeface="Raleway"/>
              <a:cs typeface="Raleway"/>
              <a:sym typeface="Raleway"/>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1" end="1"/>
                                            </p:txEl>
                                          </p:spTgt>
                                        </p:tgtEl>
                                        <p:attrNameLst>
                                          <p:attrName>style.visibility</p:attrName>
                                        </p:attrNameLst>
                                      </p:cBhvr>
                                      <p:to>
                                        <p:strVal val="visible"/>
                                      </p:to>
                                    </p:set>
                                    <p:animEffect transition="in" filter="fade">
                                      <p:cBhvr>
                                        <p:cTn id="12" dur="1000"/>
                                        <p:tgtEl>
                                          <p:spTgt spid="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2" end="2"/>
                                            </p:txEl>
                                          </p:spTgt>
                                        </p:tgtEl>
                                        <p:attrNameLst>
                                          <p:attrName>style.visibility</p:attrName>
                                        </p:attrNameLst>
                                      </p:cBhvr>
                                      <p:to>
                                        <p:strVal val="visible"/>
                                      </p:to>
                                    </p:set>
                                    <p:animEffect transition="in" filter="fade">
                                      <p:cBhvr>
                                        <p:cTn id="17" dur="1000"/>
                                        <p:tgtEl>
                                          <p:spTgt spid="1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xEl>
                                              <p:pRg st="3" end="3"/>
                                            </p:txEl>
                                          </p:spTgt>
                                        </p:tgtEl>
                                        <p:attrNameLst>
                                          <p:attrName>style.visibility</p:attrName>
                                        </p:attrNameLst>
                                      </p:cBhvr>
                                      <p:to>
                                        <p:strVal val="visible"/>
                                      </p:to>
                                    </p:set>
                                    <p:animEffect transition="in" filter="fade">
                                      <p:cBhvr>
                                        <p:cTn id="22" dur="1000"/>
                                        <p:tgtEl>
                                          <p:spTgt spid="1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
                                            <p:txEl>
                                              <p:pRg st="4" end="4"/>
                                            </p:txEl>
                                          </p:spTgt>
                                        </p:tgtEl>
                                        <p:attrNameLst>
                                          <p:attrName>style.visibility</p:attrName>
                                        </p:attrNameLst>
                                      </p:cBhvr>
                                      <p:to>
                                        <p:strVal val="visible"/>
                                      </p:to>
                                    </p:set>
                                    <p:animEffect transition="in" filter="fade">
                                      <p:cBhvr>
                                        <p:cTn id="27" dur="1000"/>
                                        <p:tgtEl>
                                          <p:spTgt spid="1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
                                            <p:txEl>
                                              <p:pRg st="5" end="5"/>
                                            </p:txEl>
                                          </p:spTgt>
                                        </p:tgtEl>
                                        <p:attrNameLst>
                                          <p:attrName>style.visibility</p:attrName>
                                        </p:attrNameLst>
                                      </p:cBhvr>
                                      <p:to>
                                        <p:strVal val="visible"/>
                                      </p:to>
                                    </p:set>
                                    <p:animEffect transition="in" filter="fade">
                                      <p:cBhvr>
                                        <p:cTn id="32" dur="1000"/>
                                        <p:tgtEl>
                                          <p:spTgt spid="1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1">
                                            <p:txEl>
                                              <p:pRg st="6" end="6"/>
                                            </p:txEl>
                                          </p:spTgt>
                                        </p:tgtEl>
                                        <p:attrNameLst>
                                          <p:attrName>style.visibility</p:attrName>
                                        </p:attrNameLst>
                                      </p:cBhvr>
                                      <p:to>
                                        <p:strVal val="visible"/>
                                      </p:to>
                                    </p:set>
                                    <p:animEffect transition="in" filter="fade">
                                      <p:cBhvr>
                                        <p:cTn id="37" dur="1000"/>
                                        <p:tgtEl>
                                          <p:spTgt spid="1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2"/>
        <p:cNvGrpSpPr/>
        <p:nvPr/>
      </p:nvGrpSpPr>
      <p:grpSpPr>
        <a:xfrm>
          <a:off x="0" y="0"/>
          <a:ext cx="0" cy="0"/>
          <a:chOff x="0" y="0"/>
          <a:chExt cx="0" cy="0"/>
        </a:xfrm>
      </p:grpSpPr>
      <p:sp>
        <p:nvSpPr>
          <p:cNvPr id="113" name="Google Shape;113;p19"/>
          <p:cNvSpPr txBox="1"/>
          <p:nvPr/>
        </p:nvSpPr>
        <p:spPr>
          <a:xfrm>
            <a:off x="2431741" y="160010"/>
            <a:ext cx="4286939" cy="595500"/>
          </a:xfrm>
          <a:prstGeom prst="rect">
            <a:avLst/>
          </a:prstGeom>
          <a:noFill/>
          <a:ln>
            <a:noFill/>
          </a:ln>
        </p:spPr>
        <p:txBody>
          <a:bodyPr spcFirstLastPara="1" wrap="square" lIns="91425" tIns="91425" rIns="91425" bIns="91425" anchor="b" anchorCtr="0">
            <a:noAutofit/>
          </a:bodyPr>
          <a:lstStyle/>
          <a:p>
            <a:pPr algn="ctr"/>
            <a:r>
              <a:rPr lang="en-GB" sz="3000" b="1" dirty="0">
                <a:solidFill>
                  <a:schemeClr val="lt1"/>
                </a:solidFill>
                <a:latin typeface="Raleway"/>
                <a:ea typeface="Raleway"/>
                <a:cs typeface="Raleway"/>
                <a:sym typeface="Raleway"/>
              </a:rPr>
              <a:t>Dataset Details</a:t>
            </a:r>
            <a:endParaRPr lang="en-US" sz="3000" b="1" dirty="0">
              <a:solidFill>
                <a:schemeClr val="lt1"/>
              </a:solidFill>
              <a:latin typeface="Raleway"/>
              <a:ea typeface="Raleway"/>
              <a:cs typeface="Raleway"/>
            </a:endParaRPr>
          </a:p>
        </p:txBody>
      </p:sp>
      <p:pic>
        <p:nvPicPr>
          <p:cNvPr id="114" name="Google Shape;114;p19"/>
          <p:cNvPicPr preferRelativeResize="0"/>
          <p:nvPr/>
        </p:nvPicPr>
        <p:blipFill>
          <a:blip r:embed="rId1"/>
          <a:stretch>
            <a:fillRect/>
          </a:stretch>
        </p:blipFill>
        <p:spPr>
          <a:xfrm>
            <a:off x="1165300" y="873675"/>
            <a:ext cx="6813400" cy="3423825"/>
          </a:xfrm>
          <a:prstGeom prst="rect">
            <a:avLst/>
          </a:prstGeom>
          <a:noFill/>
          <a:ln>
            <a:noFill/>
          </a:ln>
        </p:spPr>
      </p:pic>
      <p:sp>
        <p:nvSpPr>
          <p:cNvPr id="115" name="Google Shape;115;p19"/>
          <p:cNvSpPr txBox="1"/>
          <p:nvPr/>
        </p:nvSpPr>
        <p:spPr>
          <a:xfrm>
            <a:off x="4795975" y="4349125"/>
            <a:ext cx="7647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116" name="Google Shape;116;p19"/>
          <p:cNvSpPr txBox="1"/>
          <p:nvPr/>
        </p:nvSpPr>
        <p:spPr>
          <a:xfrm>
            <a:off x="1165350" y="4297500"/>
            <a:ext cx="6813300" cy="1085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2"/>
              </a:buClr>
              <a:buSzPts val="1100"/>
              <a:buFont typeface="Arial" panose="020B0604020202020204"/>
              <a:buNone/>
            </a:pPr>
            <a:r>
              <a:rPr lang="en-GB" sz="1500" b="1" dirty="0">
                <a:solidFill>
                  <a:schemeClr val="lt1"/>
                </a:solidFill>
                <a:latin typeface="Raleway"/>
                <a:ea typeface="Raleway"/>
                <a:cs typeface="Raleway"/>
                <a:sym typeface="Raleway"/>
              </a:rPr>
              <a:t>The unit of Air pollution in the dataset is Mean Annual Exposure (Micrograms per Cubic Meter).</a:t>
            </a:r>
            <a:endParaRPr sz="1500" b="1" dirty="0">
              <a:solidFill>
                <a:schemeClr val="lt1"/>
              </a:solidFill>
              <a:latin typeface="Raleway"/>
              <a:ea typeface="Raleway"/>
              <a:cs typeface="Raleway"/>
              <a:sym typeface="Raleway"/>
            </a:endParaRPr>
          </a:p>
          <a:p>
            <a:pPr marL="0" lvl="0" indent="0" algn="l" rtl="0">
              <a:spcBef>
                <a:spcPts val="1200"/>
              </a:spcBef>
              <a:spcAft>
                <a:spcPts val="0"/>
              </a:spcAft>
              <a:buNone/>
            </a:pPr>
            <a:endParaRPr dirty="0">
              <a:latin typeface="Lato" panose="020F0502020204030203"/>
              <a:ea typeface="Lato" panose="020F0502020204030203"/>
              <a:cs typeface="Lato" panose="020F0502020204030203"/>
              <a:sym typeface="Lato" panose="020F0502020204030203"/>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 calcmode="lin" valueType="num">
                                      <p:cBhvr additive="base">
                                        <p:cTn id="12" dur="1000"/>
                                        <p:tgtEl>
                                          <p:spTgt spid="114"/>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5"/>
        <p:cNvGrpSpPr/>
        <p:nvPr/>
      </p:nvGrpSpPr>
      <p:grpSpPr>
        <a:xfrm>
          <a:off x="0" y="0"/>
          <a:ext cx="0" cy="0"/>
          <a:chOff x="0" y="0"/>
          <a:chExt cx="0" cy="0"/>
        </a:xfrm>
      </p:grpSpPr>
      <p:pic>
        <p:nvPicPr>
          <p:cNvPr id="106" name="Google Shape;106;p18"/>
          <p:cNvPicPr preferRelativeResize="0"/>
          <p:nvPr/>
        </p:nvPicPr>
        <p:blipFill>
          <a:blip r:embed="rId1"/>
          <a:stretch>
            <a:fillRect/>
          </a:stretch>
        </p:blipFill>
        <p:spPr>
          <a:xfrm>
            <a:off x="1022750" y="162725"/>
            <a:ext cx="7069824" cy="4818049"/>
          </a:xfrm>
          <a:prstGeom prst="rect">
            <a:avLst/>
          </a:prstGeom>
          <a:noFill/>
          <a:ln>
            <a:noFill/>
          </a:ln>
        </p:spPr>
      </p:pic>
      <p:sp>
        <p:nvSpPr>
          <p:cNvPr id="107" name="Google Shape;107;p18"/>
          <p:cNvSpPr txBox="1"/>
          <p:nvPr/>
        </p:nvSpPr>
        <p:spPr>
          <a:xfrm>
            <a:off x="2030698" y="520657"/>
            <a:ext cx="5054400" cy="762600"/>
          </a:xfrm>
          <a:prstGeom prst="rect">
            <a:avLst/>
          </a:prstGeom>
          <a:noFill/>
          <a:ln>
            <a:noFill/>
          </a:ln>
        </p:spPr>
        <p:txBody>
          <a:bodyPr spcFirstLastPara="1" wrap="square" lIns="91425" tIns="91425" rIns="91425" bIns="91425" anchor="b" anchorCtr="0">
            <a:noAutofit/>
          </a:bodyPr>
          <a:lstStyle/>
          <a:p>
            <a:pPr marL="457200" lvl="0" indent="0" algn="ctr" rtl="0">
              <a:spcBef>
                <a:spcPts val="0"/>
              </a:spcBef>
              <a:spcAft>
                <a:spcPts val="0"/>
              </a:spcAft>
              <a:buNone/>
            </a:pPr>
            <a:r>
              <a:rPr lang="en-GB" sz="3000" b="1" dirty="0">
                <a:solidFill>
                  <a:schemeClr val="lt2"/>
                </a:solidFill>
                <a:latin typeface="Raleway"/>
                <a:ea typeface="Raleway"/>
                <a:cs typeface="Raleway"/>
                <a:sym typeface="Raleway"/>
              </a:rPr>
              <a:t>Data Preprocessing</a:t>
            </a:r>
            <a:endParaRPr lang="en-US" sz="3000" b="1" dirty="0">
              <a:solidFill>
                <a:schemeClr val="lt2"/>
              </a:solidFill>
              <a:latin typeface="Raleway"/>
              <a:ea typeface="Raleway"/>
              <a:cs typeface="Raleway"/>
            </a:endParaRPr>
          </a:p>
        </p:txBody>
      </p:sp>
      <p:sp>
        <p:nvSpPr>
          <p:cNvPr id="108" name="Google Shape;108;p18"/>
          <p:cNvSpPr txBox="1">
            <a:spLocks noGrp="1"/>
          </p:cNvSpPr>
          <p:nvPr>
            <p:ph type="body" idx="4294967295"/>
          </p:nvPr>
        </p:nvSpPr>
        <p:spPr>
          <a:xfrm>
            <a:off x="1817162" y="1591481"/>
            <a:ext cx="5481000" cy="33549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1200"/>
              </a:spcBef>
              <a:spcAft>
                <a:spcPts val="0"/>
              </a:spcAft>
              <a:buSzPts val="1500"/>
              <a:buFont typeface="Raleway"/>
              <a:buChar char="➔"/>
            </a:pPr>
            <a:r>
              <a:rPr lang="en-GB" sz="1500" b="1" dirty="0">
                <a:latin typeface="Raleway"/>
                <a:ea typeface="Raleway"/>
                <a:cs typeface="Raleway"/>
                <a:sym typeface="Raleway"/>
              </a:rPr>
              <a:t>We checked for 3 major points of data cleaning i.e. null values, outliers &amp; inconsistent data. Moreover we checked for data duplicity.</a:t>
            </a:r>
            <a:endParaRPr lang="en-GB" sz="1500" b="1" dirty="0">
              <a:latin typeface="Raleway"/>
              <a:ea typeface="Raleway"/>
              <a:cs typeface="Raleway"/>
              <a:sym typeface="Raleway"/>
            </a:endParaRPr>
          </a:p>
          <a:p>
            <a:pPr indent="-323850" algn="just">
              <a:lnSpc>
                <a:spcPct val="150000"/>
              </a:lnSpc>
              <a:spcBef>
                <a:spcPts val="1200"/>
              </a:spcBef>
              <a:buSzPts val="1500"/>
              <a:buFont typeface="Raleway"/>
              <a:buChar char="➔"/>
            </a:pPr>
            <a:r>
              <a:rPr lang="en-US" sz="1500" b="1" dirty="0">
                <a:latin typeface="Raleway"/>
                <a:ea typeface="Raleway"/>
                <a:cs typeface="Raleway"/>
                <a:sym typeface="Raleway"/>
              </a:rPr>
              <a:t>So after preprocessing, our dataset is clean so it still contains 240 rows and 10 columns.</a:t>
            </a:r>
            <a:endParaRPr lang="en-US" sz="1600" b="1" dirty="0">
              <a:latin typeface="Raleway"/>
              <a:ea typeface="Raleway"/>
              <a:cs typeface="Raleway"/>
              <a:sym typeface="Raleway"/>
            </a:endParaRPr>
          </a:p>
          <a:p>
            <a:pPr marL="133350" lvl="0" indent="0" algn="just" rtl="0">
              <a:lnSpc>
                <a:spcPct val="150000"/>
              </a:lnSpc>
              <a:spcBef>
                <a:spcPts val="1200"/>
              </a:spcBef>
              <a:spcAft>
                <a:spcPts val="0"/>
              </a:spcAft>
              <a:buSzPts val="1500"/>
              <a:buNone/>
            </a:pPr>
            <a:endParaRPr sz="1500" b="1" dirty="0">
              <a:latin typeface="Raleway"/>
              <a:ea typeface="Raleway"/>
              <a:cs typeface="Raleway"/>
              <a:sym typeface="Raleway"/>
            </a:endParaRPr>
          </a:p>
          <a:p>
            <a:pPr marL="0" lvl="0" indent="0" algn="l" rtl="0">
              <a:spcBef>
                <a:spcPts val="1000"/>
              </a:spcBef>
              <a:spcAft>
                <a:spcPts val="0"/>
              </a:spcAft>
              <a:buNone/>
            </a:pPr>
            <a:endParaRPr sz="1400" b="1" dirty="0">
              <a:latin typeface="Raleway"/>
              <a:ea typeface="Raleway"/>
              <a:cs typeface="Raleway"/>
              <a:sym typeface="Raleway"/>
            </a:endParaRPr>
          </a:p>
          <a:p>
            <a:pPr marL="0" lvl="0" indent="0" algn="l" rtl="0">
              <a:spcBef>
                <a:spcPts val="1600"/>
              </a:spcBef>
              <a:spcAft>
                <a:spcPts val="1600"/>
              </a:spcAft>
              <a:buNone/>
            </a:pPr>
            <a:endParaRPr sz="1400" b="1" dirty="0">
              <a:latin typeface="Raleway"/>
              <a:ea typeface="Raleway"/>
              <a:cs typeface="Raleway"/>
              <a:sym typeface="Raleway"/>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10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xEl>
                                              <p:pRg st="1" end="1"/>
                                            </p:txEl>
                                          </p:spTgt>
                                        </p:tgtEl>
                                        <p:attrNameLst>
                                          <p:attrName>style.visibility</p:attrName>
                                        </p:attrNameLst>
                                      </p:cBhvr>
                                      <p:to>
                                        <p:strVal val="visible"/>
                                      </p:to>
                                    </p:set>
                                    <p:animEffect transition="in" filter="fade">
                                      <p:cBhvr>
                                        <p:cTn id="12" dur="1000"/>
                                        <p:tgtEl>
                                          <p:spTgt spid="1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5"/>
        <p:cNvGrpSpPr/>
        <p:nvPr/>
      </p:nvGrpSpPr>
      <p:grpSpPr>
        <a:xfrm>
          <a:off x="0" y="0"/>
          <a:ext cx="0" cy="0"/>
          <a:chOff x="0" y="0"/>
          <a:chExt cx="0" cy="0"/>
        </a:xfrm>
      </p:grpSpPr>
      <p:pic>
        <p:nvPicPr>
          <p:cNvPr id="106" name="Google Shape;106;p18"/>
          <p:cNvPicPr preferRelativeResize="0"/>
          <p:nvPr/>
        </p:nvPicPr>
        <p:blipFill>
          <a:blip r:embed="rId1"/>
          <a:stretch>
            <a:fillRect/>
          </a:stretch>
        </p:blipFill>
        <p:spPr>
          <a:xfrm>
            <a:off x="1036085" y="163360"/>
            <a:ext cx="7069824" cy="481804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4" name="Picture 3"/>
          <p:cNvPicPr>
            <a:picLocks noChangeAspect="1"/>
          </p:cNvPicPr>
          <p:nvPr/>
        </p:nvPicPr>
        <p:blipFill>
          <a:blip r:embed="rId2"/>
          <a:stretch>
            <a:fillRect/>
          </a:stretch>
        </p:blipFill>
        <p:spPr>
          <a:xfrm>
            <a:off x="2425065" y="578485"/>
            <a:ext cx="4293235" cy="2640330"/>
          </a:xfrm>
          <a:prstGeom prst="rect">
            <a:avLst/>
          </a:prstGeom>
        </p:spPr>
      </p:pic>
      <p:sp>
        <p:nvSpPr>
          <p:cNvPr id="3" name="Text Box 2"/>
          <p:cNvSpPr txBox="1"/>
          <p:nvPr/>
        </p:nvSpPr>
        <p:spPr>
          <a:xfrm>
            <a:off x="4768850" y="3464560"/>
            <a:ext cx="2388870" cy="645160"/>
          </a:xfrm>
          <a:prstGeom prst="rect">
            <a:avLst/>
          </a:prstGeom>
          <a:noFill/>
        </p:spPr>
        <p:txBody>
          <a:bodyPr wrap="square" rtlCol="0">
            <a:spAutoFit/>
          </a:bodyPr>
          <a:p>
            <a:pPr marL="171450" indent="-171450">
              <a:buFont typeface="Arial" panose="020B0604020202020204" pitchFamily="34" charset="0"/>
              <a:buChar char="•"/>
            </a:pPr>
            <a:r>
              <a:rPr lang="en-IN" altLang="en-US" sz="1200"/>
              <a:t>We checked for Null values and inconsistent data and the whole dataset passed the test.</a:t>
            </a:r>
            <a:endParaRPr lang="en-IN" altLang="en-US" sz="1200"/>
          </a:p>
        </p:txBody>
      </p:sp>
      <p:sp>
        <p:nvSpPr>
          <p:cNvPr id="5" name="Text Box 4"/>
          <p:cNvSpPr txBox="1"/>
          <p:nvPr/>
        </p:nvSpPr>
        <p:spPr>
          <a:xfrm>
            <a:off x="2200275" y="3557270"/>
            <a:ext cx="2369185" cy="460375"/>
          </a:xfrm>
          <a:prstGeom prst="rect">
            <a:avLst/>
          </a:prstGeom>
          <a:noFill/>
        </p:spPr>
        <p:txBody>
          <a:bodyPr wrap="square" rtlCol="0">
            <a:spAutoFit/>
          </a:bodyPr>
          <a:p>
            <a:pPr marL="171450" indent="-171450">
              <a:buFont typeface="Arial" panose="020B0604020202020204" pitchFamily="34" charset="0"/>
              <a:buChar char="•"/>
            </a:pPr>
            <a:r>
              <a:rPr lang="en-IN" altLang="en-US" sz="1200"/>
              <a:t>The False indicates if the data cell is not null</a:t>
            </a:r>
            <a:endParaRPr lang="en-IN" altLang="en-US" sz="120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3922</Words>
  <Application>WPS Presentation</Application>
  <PresentationFormat>On-screen Show (16:9)</PresentationFormat>
  <Paragraphs>137</Paragraphs>
  <Slides>17</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Arial</vt:lpstr>
      <vt:lpstr>Raleway</vt:lpstr>
      <vt:lpstr>Lato</vt:lpstr>
      <vt:lpstr>Calibri</vt:lpstr>
      <vt:lpstr>Raleway</vt:lpstr>
      <vt:lpstr>Microsoft YaHei</vt:lpstr>
      <vt:lpstr>Arial Unicode MS</vt:lpstr>
      <vt:lpstr>Swiss</vt:lpstr>
      <vt:lpstr>Pollution Predictor</vt:lpstr>
      <vt:lpstr>Group ID: DMP_27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Predictor</dc:title>
  <dc:creator/>
  <cp:lastModifiedBy>Asus</cp:lastModifiedBy>
  <cp:revision>66</cp:revision>
  <dcterms:created xsi:type="dcterms:W3CDTF">2021-11-25T04:30:00Z</dcterms:created>
  <dcterms:modified xsi:type="dcterms:W3CDTF">2021-11-26T11:36:56Z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2A5FDDC1FB3247D59464CA2EDE9F337A</vt:lpwstr>
  </property>
  <property fmtid="{D5CDD505-2E9C-101B-9397-08002B2CF9AE}" pid="3" name="KSOProductBuildVer">
    <vt:lpwstr>1033-11.2.0.10382</vt:lpwstr>
  </property>
</Properties>
</file>