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Bobby Jones" charset="1" panose="00000000000000000000"/>
      <p:regular r:id="rId21"/>
    </p:embeddedFont>
    <p:embeddedFont>
      <p:font typeface="Alegreya Bold" charset="1" panose="000008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1761580" y="2650347"/>
            <a:ext cx="14694571" cy="3109227"/>
          </a:xfrm>
          <a:prstGeom prst="rect">
            <a:avLst/>
          </a:prstGeom>
        </p:spPr>
        <p:txBody>
          <a:bodyPr anchor="t" rtlCol="false" tIns="0" lIns="0" bIns="0" rIns="0">
            <a:spAutoFit/>
          </a:bodyPr>
          <a:lstStyle/>
          <a:p>
            <a:pPr algn="ctr">
              <a:lnSpc>
                <a:spcPts val="12375"/>
              </a:lnSpc>
            </a:pPr>
            <a:r>
              <a:rPr lang="en-US" sz="8839">
                <a:solidFill>
                  <a:srgbClr val="000000"/>
                </a:solidFill>
                <a:latin typeface="Bobby Jones"/>
                <a:ea typeface="Bobby Jones"/>
                <a:cs typeface="Bobby Jones"/>
                <a:sym typeface="Bobby Jones"/>
              </a:rPr>
              <a:t>EMOTION RECOGNITION using TEXT </a:t>
            </a:r>
          </a:p>
        </p:txBody>
      </p:sp>
      <p:sp>
        <p:nvSpPr>
          <p:cNvPr name="TextBox 4" id="4"/>
          <p:cNvSpPr txBox="true"/>
          <p:nvPr/>
        </p:nvSpPr>
        <p:spPr>
          <a:xfrm rot="0">
            <a:off x="1761580" y="6137035"/>
            <a:ext cx="6089733" cy="3026154"/>
          </a:xfrm>
          <a:prstGeom prst="rect">
            <a:avLst/>
          </a:prstGeom>
        </p:spPr>
        <p:txBody>
          <a:bodyPr anchor="t" rtlCol="false" tIns="0" lIns="0" bIns="0" rIns="0">
            <a:spAutoFit/>
          </a:bodyPr>
          <a:lstStyle/>
          <a:p>
            <a:pPr algn="ctr">
              <a:lnSpc>
                <a:spcPts val="8029"/>
              </a:lnSpc>
            </a:pPr>
            <a:r>
              <a:rPr lang="en-US" sz="5735" b="true">
                <a:solidFill>
                  <a:srgbClr val="000000"/>
                </a:solidFill>
                <a:latin typeface="Alegreya Bold"/>
                <a:ea typeface="Alegreya Bold"/>
                <a:cs typeface="Alegreya Bold"/>
                <a:sym typeface="Alegreya Bold"/>
              </a:rPr>
              <a:t>Presented By : P.R.V Prethikaa</a:t>
            </a:r>
          </a:p>
          <a:p>
            <a:pPr algn="ctr">
              <a:lnSpc>
                <a:spcPts val="8029"/>
              </a:lnSpc>
            </a:pPr>
            <a:r>
              <a:rPr lang="en-US" b="true" sz="5735">
                <a:solidFill>
                  <a:srgbClr val="000000"/>
                </a:solidFill>
                <a:latin typeface="Alegreya Bold"/>
                <a:ea typeface="Alegreya Bold"/>
                <a:cs typeface="Alegreya Bold"/>
                <a:sym typeface="Alegreya Bold"/>
              </a:rPr>
              <a:t>(211422104353)</a:t>
            </a:r>
          </a:p>
        </p:txBody>
      </p:sp>
      <p:sp>
        <p:nvSpPr>
          <p:cNvPr name="TextBox 5" id="5"/>
          <p:cNvSpPr txBox="true"/>
          <p:nvPr/>
        </p:nvSpPr>
        <p:spPr>
          <a:xfrm rot="0">
            <a:off x="10907616" y="6156210"/>
            <a:ext cx="5189934" cy="3026029"/>
          </a:xfrm>
          <a:prstGeom prst="rect">
            <a:avLst/>
          </a:prstGeom>
        </p:spPr>
        <p:txBody>
          <a:bodyPr anchor="t" rtlCol="false" tIns="0" lIns="0" bIns="0" rIns="0">
            <a:spAutoFit/>
          </a:bodyPr>
          <a:lstStyle/>
          <a:p>
            <a:pPr algn="ctr">
              <a:lnSpc>
                <a:spcPts val="8035"/>
              </a:lnSpc>
            </a:pPr>
            <a:r>
              <a:rPr lang="en-US" sz="5739" b="true">
                <a:solidFill>
                  <a:srgbClr val="000000"/>
                </a:solidFill>
                <a:latin typeface="Alegreya Bold"/>
                <a:ea typeface="Alegreya Bold"/>
                <a:cs typeface="Alegreya Bold"/>
                <a:sym typeface="Alegreya Bold"/>
              </a:rPr>
              <a:t>Guided by </a:t>
            </a:r>
          </a:p>
          <a:p>
            <a:pPr algn="ctr">
              <a:lnSpc>
                <a:spcPts val="8035"/>
              </a:lnSpc>
            </a:pPr>
            <a:r>
              <a:rPr lang="en-US" sz="5739" b="true">
                <a:solidFill>
                  <a:srgbClr val="000000"/>
                </a:solidFill>
                <a:latin typeface="Alegreya Bold"/>
                <a:ea typeface="Alegreya Bold"/>
                <a:cs typeface="Alegreya Bold"/>
                <a:sym typeface="Alegreya Bold"/>
              </a:rPr>
              <a:t>Ms .Lincy Jemina</a:t>
            </a:r>
          </a:p>
          <a:p>
            <a:pPr algn="ctr">
              <a:lnSpc>
                <a:spcPts val="8035"/>
              </a:lnSpc>
            </a:pPr>
            <a:r>
              <a:rPr lang="en-US" sz="5739" b="true">
                <a:solidFill>
                  <a:srgbClr val="000000"/>
                </a:solidFill>
                <a:latin typeface="Alegreya Bold"/>
                <a:ea typeface="Alegreya Bold"/>
                <a:cs typeface="Alegreya Bold"/>
                <a:sym typeface="Alegreya Bold"/>
              </a:rPr>
              <a:t>CSE Department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2529335" y="2305721"/>
            <a:ext cx="12079621" cy="7709519"/>
          </a:xfrm>
          <a:custGeom>
            <a:avLst/>
            <a:gdLst/>
            <a:ahLst/>
            <a:cxnLst/>
            <a:rect r="r" b="b" t="t" l="l"/>
            <a:pathLst>
              <a:path h="7709519" w="12079621">
                <a:moveTo>
                  <a:pt x="0" y="0"/>
                </a:moveTo>
                <a:lnTo>
                  <a:pt x="12079621" y="0"/>
                </a:lnTo>
                <a:lnTo>
                  <a:pt x="12079621" y="7709520"/>
                </a:lnTo>
                <a:lnTo>
                  <a:pt x="0" y="7709520"/>
                </a:lnTo>
                <a:lnTo>
                  <a:pt x="0" y="0"/>
                </a:lnTo>
                <a:close/>
              </a:path>
            </a:pathLst>
          </a:custGeom>
          <a:blipFill>
            <a:blip r:embed="rId3"/>
            <a:stretch>
              <a:fillRect l="0" t="0" r="0" b="0"/>
            </a:stretch>
          </a:blipFill>
        </p:spPr>
      </p:sp>
      <p:sp>
        <p:nvSpPr>
          <p:cNvPr name="TextBox 4" id="4"/>
          <p:cNvSpPr txBox="true"/>
          <p:nvPr/>
        </p:nvSpPr>
        <p:spPr>
          <a:xfrm rot="0">
            <a:off x="3679044" y="180966"/>
            <a:ext cx="10929913" cy="1419243"/>
          </a:xfrm>
          <a:prstGeom prst="rect">
            <a:avLst/>
          </a:prstGeom>
        </p:spPr>
        <p:txBody>
          <a:bodyPr anchor="t" rtlCol="false" tIns="0" lIns="0" bIns="0" rIns="0">
            <a:spAutoFit/>
          </a:bodyPr>
          <a:lstStyle/>
          <a:p>
            <a:pPr algn="ctr">
              <a:lnSpc>
                <a:spcPts val="11432"/>
              </a:lnSpc>
            </a:pPr>
            <a:r>
              <a:rPr lang="en-US" sz="8165">
                <a:solidFill>
                  <a:srgbClr val="000000"/>
                </a:solidFill>
                <a:latin typeface="Bobby Jones"/>
                <a:ea typeface="Bobby Jones"/>
                <a:cs typeface="Bobby Jones"/>
                <a:sym typeface="Bobby Jones"/>
              </a:rPr>
              <a:t>SEQUENCE DIAGRAM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667531" y="1397682"/>
            <a:ext cx="4263756" cy="8686791"/>
          </a:xfrm>
          <a:custGeom>
            <a:avLst/>
            <a:gdLst/>
            <a:ahLst/>
            <a:cxnLst/>
            <a:rect r="r" b="b" t="t" l="l"/>
            <a:pathLst>
              <a:path h="8686791" w="4263756">
                <a:moveTo>
                  <a:pt x="0" y="0"/>
                </a:moveTo>
                <a:lnTo>
                  <a:pt x="4263757" y="0"/>
                </a:lnTo>
                <a:lnTo>
                  <a:pt x="4263757" y="8686791"/>
                </a:lnTo>
                <a:lnTo>
                  <a:pt x="0" y="8686791"/>
                </a:lnTo>
                <a:lnTo>
                  <a:pt x="0" y="0"/>
                </a:lnTo>
                <a:close/>
              </a:path>
            </a:pathLst>
          </a:custGeom>
          <a:blipFill>
            <a:blip r:embed="rId3"/>
            <a:stretch>
              <a:fillRect l="0" t="0" r="0" b="0"/>
            </a:stretch>
          </a:blipFill>
        </p:spPr>
      </p:sp>
      <p:sp>
        <p:nvSpPr>
          <p:cNvPr name="TextBox 4" id="4"/>
          <p:cNvSpPr txBox="true"/>
          <p:nvPr/>
        </p:nvSpPr>
        <p:spPr>
          <a:xfrm rot="0">
            <a:off x="3679044" y="180966"/>
            <a:ext cx="10929913" cy="1419243"/>
          </a:xfrm>
          <a:prstGeom prst="rect">
            <a:avLst/>
          </a:prstGeom>
        </p:spPr>
        <p:txBody>
          <a:bodyPr anchor="t" rtlCol="false" tIns="0" lIns="0" bIns="0" rIns="0">
            <a:spAutoFit/>
          </a:bodyPr>
          <a:lstStyle/>
          <a:p>
            <a:pPr algn="ctr">
              <a:lnSpc>
                <a:spcPts val="11432"/>
              </a:lnSpc>
            </a:pPr>
            <a:r>
              <a:rPr lang="en-US" sz="8165">
                <a:solidFill>
                  <a:srgbClr val="000000"/>
                </a:solidFill>
                <a:latin typeface="Bobby Jones"/>
                <a:ea typeface="Bobby Jones"/>
                <a:cs typeface="Bobby Jones"/>
                <a:sym typeface="Bobby Jones"/>
              </a:rPr>
              <a:t>ACTIVITY DIAGRAM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359839" y="3247614"/>
            <a:ext cx="7931359" cy="3607596"/>
          </a:xfrm>
          <a:custGeom>
            <a:avLst/>
            <a:gdLst/>
            <a:ahLst/>
            <a:cxnLst/>
            <a:rect r="r" b="b" t="t" l="l"/>
            <a:pathLst>
              <a:path h="3607596" w="7931359">
                <a:moveTo>
                  <a:pt x="0" y="0"/>
                </a:moveTo>
                <a:lnTo>
                  <a:pt x="7931360" y="0"/>
                </a:lnTo>
                <a:lnTo>
                  <a:pt x="7931360" y="3607596"/>
                </a:lnTo>
                <a:lnTo>
                  <a:pt x="0" y="3607596"/>
                </a:lnTo>
                <a:lnTo>
                  <a:pt x="0" y="0"/>
                </a:lnTo>
                <a:close/>
              </a:path>
            </a:pathLst>
          </a:custGeom>
          <a:blipFill>
            <a:blip r:embed="rId3"/>
            <a:stretch>
              <a:fillRect l="0" t="0" r="0" b="-856"/>
            </a:stretch>
          </a:blipFill>
        </p:spPr>
      </p:sp>
      <p:sp>
        <p:nvSpPr>
          <p:cNvPr name="Freeform 4" id="4"/>
          <p:cNvSpPr/>
          <p:nvPr/>
        </p:nvSpPr>
        <p:spPr>
          <a:xfrm flipH="false" flipV="false" rot="0">
            <a:off x="9799738" y="3247614"/>
            <a:ext cx="6988079" cy="3607596"/>
          </a:xfrm>
          <a:custGeom>
            <a:avLst/>
            <a:gdLst/>
            <a:ahLst/>
            <a:cxnLst/>
            <a:rect r="r" b="b" t="t" l="l"/>
            <a:pathLst>
              <a:path h="3607596" w="6988079">
                <a:moveTo>
                  <a:pt x="0" y="0"/>
                </a:moveTo>
                <a:lnTo>
                  <a:pt x="6988079" y="0"/>
                </a:lnTo>
                <a:lnTo>
                  <a:pt x="6988079" y="3607596"/>
                </a:lnTo>
                <a:lnTo>
                  <a:pt x="0" y="3607596"/>
                </a:lnTo>
                <a:lnTo>
                  <a:pt x="0" y="0"/>
                </a:lnTo>
                <a:close/>
              </a:path>
            </a:pathLst>
          </a:custGeom>
          <a:blipFill>
            <a:blip r:embed="rId4"/>
            <a:stretch>
              <a:fillRect l="0" t="0" r="0" b="0"/>
            </a:stretch>
          </a:blipFill>
        </p:spPr>
      </p:sp>
      <p:sp>
        <p:nvSpPr>
          <p:cNvPr name="TextBox 5" id="5"/>
          <p:cNvSpPr txBox="true"/>
          <p:nvPr/>
        </p:nvSpPr>
        <p:spPr>
          <a:xfrm rot="0">
            <a:off x="3679044" y="180966"/>
            <a:ext cx="10929913" cy="1419243"/>
          </a:xfrm>
          <a:prstGeom prst="rect">
            <a:avLst/>
          </a:prstGeom>
        </p:spPr>
        <p:txBody>
          <a:bodyPr anchor="t" rtlCol="false" tIns="0" lIns="0" bIns="0" rIns="0">
            <a:spAutoFit/>
          </a:bodyPr>
          <a:lstStyle/>
          <a:p>
            <a:pPr algn="ctr">
              <a:lnSpc>
                <a:spcPts val="11432"/>
              </a:lnSpc>
            </a:pPr>
            <a:r>
              <a:rPr lang="en-US" sz="8165">
                <a:solidFill>
                  <a:srgbClr val="000000"/>
                </a:solidFill>
                <a:latin typeface="Bobby Jones"/>
                <a:ea typeface="Bobby Jones"/>
                <a:cs typeface="Bobby Jones"/>
                <a:sym typeface="Bobby Jones"/>
              </a:rPr>
              <a:t>SCREENSHOTS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1028700" y="2263937"/>
            <a:ext cx="16013326" cy="6542721"/>
            <a:chOff x="0" y="0"/>
            <a:chExt cx="4217501" cy="1723186"/>
          </a:xfrm>
        </p:grpSpPr>
        <p:sp>
          <p:nvSpPr>
            <p:cNvPr name="Freeform 4" id="4"/>
            <p:cNvSpPr/>
            <p:nvPr/>
          </p:nvSpPr>
          <p:spPr>
            <a:xfrm flipH="false" flipV="false" rot="0">
              <a:off x="0" y="0"/>
              <a:ext cx="4217501" cy="1723186"/>
            </a:xfrm>
            <a:custGeom>
              <a:avLst/>
              <a:gdLst/>
              <a:ahLst/>
              <a:cxnLst/>
              <a:rect r="r" b="b" t="t" l="l"/>
              <a:pathLst>
                <a:path h="1723186" w="4217501">
                  <a:moveTo>
                    <a:pt x="24657" y="0"/>
                  </a:moveTo>
                  <a:lnTo>
                    <a:pt x="4192844" y="0"/>
                  </a:lnTo>
                  <a:cubicBezTo>
                    <a:pt x="4206462" y="0"/>
                    <a:pt x="4217501" y="11039"/>
                    <a:pt x="4217501" y="24657"/>
                  </a:cubicBezTo>
                  <a:lnTo>
                    <a:pt x="4217501" y="1698529"/>
                  </a:lnTo>
                  <a:cubicBezTo>
                    <a:pt x="4217501" y="1712146"/>
                    <a:pt x="4206462" y="1723186"/>
                    <a:pt x="4192844" y="1723186"/>
                  </a:cubicBezTo>
                  <a:lnTo>
                    <a:pt x="24657" y="1723186"/>
                  </a:lnTo>
                  <a:cubicBezTo>
                    <a:pt x="11039" y="1723186"/>
                    <a:pt x="0" y="1712146"/>
                    <a:pt x="0" y="1698529"/>
                  </a:cubicBezTo>
                  <a:lnTo>
                    <a:pt x="0" y="24657"/>
                  </a:lnTo>
                  <a:cubicBezTo>
                    <a:pt x="0" y="11039"/>
                    <a:pt x="11039" y="0"/>
                    <a:pt x="24657"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4217501" cy="176128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289042" y="2692962"/>
            <a:ext cx="15444918" cy="5211857"/>
          </a:xfrm>
          <a:prstGeom prst="rect">
            <a:avLst/>
          </a:prstGeom>
        </p:spPr>
        <p:txBody>
          <a:bodyPr anchor="t" rtlCol="false" tIns="0" lIns="0" bIns="0" rIns="0">
            <a:spAutoFit/>
          </a:bodyPr>
          <a:lstStyle/>
          <a:p>
            <a:pPr algn="ctr">
              <a:lnSpc>
                <a:spcPts val="4632"/>
              </a:lnSpc>
            </a:pPr>
            <a:r>
              <a:rPr lang="en-US" b="true" sz="3308">
                <a:solidFill>
                  <a:srgbClr val="000000"/>
                </a:solidFill>
                <a:latin typeface="Alegreya Bold"/>
                <a:ea typeface="Alegreya Bold"/>
                <a:cs typeface="Alegreya Bold"/>
                <a:sym typeface="Alegreya Bold"/>
              </a:rPr>
              <a:t>The future enhancements for the emotion recognition project involve several important upgrades. Firstly, incorporating multi-language support and real-time feedback will enable the model to identify emotions in different languages and provide instant emotion detection as users type, boosting accessibility and engagement. Secondly, adding sentiment analysis will deliver deeper emotional insights, and allowing users to customize emotion categories will enhance the tool's flexibility and usability. Lastly, ensuring the application is mobile-friendly and developing visual displays of emotional trends over time will improve user experience, enabling individuals to effectively monitor and understand their emotional states better.</a:t>
            </a:r>
          </a:p>
        </p:txBody>
      </p:sp>
      <p:sp>
        <p:nvSpPr>
          <p:cNvPr name="TextBox 7" id="7"/>
          <p:cNvSpPr txBox="true"/>
          <p:nvPr/>
        </p:nvSpPr>
        <p:spPr>
          <a:xfrm rot="0">
            <a:off x="4056028" y="232727"/>
            <a:ext cx="10451219" cy="1420496"/>
          </a:xfrm>
          <a:prstGeom prst="rect">
            <a:avLst/>
          </a:prstGeom>
        </p:spPr>
        <p:txBody>
          <a:bodyPr anchor="t" rtlCol="false" tIns="0" lIns="0" bIns="0" rIns="0">
            <a:spAutoFit/>
          </a:bodyPr>
          <a:lstStyle/>
          <a:p>
            <a:pPr algn="ctr">
              <a:lnSpc>
                <a:spcPts val="11479"/>
              </a:lnSpc>
            </a:pPr>
            <a:r>
              <a:rPr lang="en-US" sz="8199">
                <a:solidFill>
                  <a:srgbClr val="000000"/>
                </a:solidFill>
                <a:latin typeface="Bobby Jones"/>
                <a:ea typeface="Bobby Jones"/>
                <a:cs typeface="Bobby Jones"/>
                <a:sym typeface="Bobby Jones"/>
              </a:rPr>
              <a:t>FUTURE ENCHANCEMENTS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1028700" y="2263937"/>
            <a:ext cx="16013326" cy="6542721"/>
            <a:chOff x="0" y="0"/>
            <a:chExt cx="4217501" cy="1723186"/>
          </a:xfrm>
        </p:grpSpPr>
        <p:sp>
          <p:nvSpPr>
            <p:cNvPr name="Freeform 4" id="4"/>
            <p:cNvSpPr/>
            <p:nvPr/>
          </p:nvSpPr>
          <p:spPr>
            <a:xfrm flipH="false" flipV="false" rot="0">
              <a:off x="0" y="0"/>
              <a:ext cx="4217501" cy="1723186"/>
            </a:xfrm>
            <a:custGeom>
              <a:avLst/>
              <a:gdLst/>
              <a:ahLst/>
              <a:cxnLst/>
              <a:rect r="r" b="b" t="t" l="l"/>
              <a:pathLst>
                <a:path h="1723186" w="4217501">
                  <a:moveTo>
                    <a:pt x="24657" y="0"/>
                  </a:moveTo>
                  <a:lnTo>
                    <a:pt x="4192844" y="0"/>
                  </a:lnTo>
                  <a:cubicBezTo>
                    <a:pt x="4206462" y="0"/>
                    <a:pt x="4217501" y="11039"/>
                    <a:pt x="4217501" y="24657"/>
                  </a:cubicBezTo>
                  <a:lnTo>
                    <a:pt x="4217501" y="1698529"/>
                  </a:lnTo>
                  <a:cubicBezTo>
                    <a:pt x="4217501" y="1712146"/>
                    <a:pt x="4206462" y="1723186"/>
                    <a:pt x="4192844" y="1723186"/>
                  </a:cubicBezTo>
                  <a:lnTo>
                    <a:pt x="24657" y="1723186"/>
                  </a:lnTo>
                  <a:cubicBezTo>
                    <a:pt x="11039" y="1723186"/>
                    <a:pt x="0" y="1712146"/>
                    <a:pt x="0" y="1698529"/>
                  </a:cubicBezTo>
                  <a:lnTo>
                    <a:pt x="0" y="24657"/>
                  </a:lnTo>
                  <a:cubicBezTo>
                    <a:pt x="0" y="11039"/>
                    <a:pt x="11039" y="0"/>
                    <a:pt x="24657"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4217501" cy="176128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289042" y="2692962"/>
            <a:ext cx="15444918" cy="5792882"/>
          </a:xfrm>
          <a:prstGeom prst="rect">
            <a:avLst/>
          </a:prstGeom>
        </p:spPr>
        <p:txBody>
          <a:bodyPr anchor="t" rtlCol="false" tIns="0" lIns="0" bIns="0" rIns="0">
            <a:spAutoFit/>
          </a:bodyPr>
          <a:lstStyle/>
          <a:p>
            <a:pPr algn="ctr">
              <a:lnSpc>
                <a:spcPts val="4632"/>
              </a:lnSpc>
            </a:pPr>
            <a:r>
              <a:rPr lang="en-US" b="true" sz="3308">
                <a:solidFill>
                  <a:srgbClr val="000000"/>
                </a:solidFill>
                <a:latin typeface="Alegreya Bold"/>
                <a:ea typeface="Alegreya Bold"/>
                <a:cs typeface="Alegreya Bold"/>
                <a:sym typeface="Alegreya Bold"/>
              </a:rPr>
              <a:t>In summary, this project introduces a groundbreaking approach to emotion recognition from textual data, crucial for applications such as mental health monitoring and customer service. By combining advanced deep learning and natural language processing techniques with traditional feature extraction methods, the proposed hybrid model significantly enhances both accuracy and the detection of subtle emotional expressions across various contexts. The findings emphasize the importance of linguistic signals and contextual understanding in creating empathetic AI systems that can recognize emotions in real time. This advancement paves the way for more effective and responsive applications, ultimately improving user interactions and support in diverse fields.</a:t>
            </a:r>
          </a:p>
        </p:txBody>
      </p:sp>
      <p:sp>
        <p:nvSpPr>
          <p:cNvPr name="TextBox 7" id="7"/>
          <p:cNvSpPr txBox="true"/>
          <p:nvPr/>
        </p:nvSpPr>
        <p:spPr>
          <a:xfrm rot="0">
            <a:off x="4056028" y="232727"/>
            <a:ext cx="10451219" cy="1420496"/>
          </a:xfrm>
          <a:prstGeom prst="rect">
            <a:avLst/>
          </a:prstGeom>
        </p:spPr>
        <p:txBody>
          <a:bodyPr anchor="t" rtlCol="false" tIns="0" lIns="0" bIns="0" rIns="0">
            <a:spAutoFit/>
          </a:bodyPr>
          <a:lstStyle/>
          <a:p>
            <a:pPr algn="ctr">
              <a:lnSpc>
                <a:spcPts val="11479"/>
              </a:lnSpc>
            </a:pPr>
            <a:r>
              <a:rPr lang="en-US" sz="8199">
                <a:solidFill>
                  <a:srgbClr val="000000"/>
                </a:solidFill>
                <a:latin typeface="Bobby Jones"/>
                <a:ea typeface="Bobby Jones"/>
                <a:cs typeface="Bobby Jones"/>
                <a:sym typeface="Bobby Jones"/>
              </a:rPr>
              <a:t>CONCLUSION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2616729" y="3509275"/>
            <a:ext cx="13054542" cy="2906500"/>
          </a:xfrm>
          <a:prstGeom prst="rect">
            <a:avLst/>
          </a:prstGeom>
        </p:spPr>
        <p:txBody>
          <a:bodyPr anchor="t" rtlCol="false" tIns="0" lIns="0" bIns="0" rIns="0">
            <a:spAutoFit/>
          </a:bodyPr>
          <a:lstStyle/>
          <a:p>
            <a:pPr algn="ctr">
              <a:lnSpc>
                <a:spcPts val="23410"/>
              </a:lnSpc>
            </a:pPr>
            <a:r>
              <a:rPr lang="en-US" sz="16721">
                <a:solidFill>
                  <a:srgbClr val="000000"/>
                </a:solidFill>
                <a:latin typeface="Bobby Jones"/>
                <a:ea typeface="Bobby Jones"/>
                <a:cs typeface="Bobby Jones"/>
                <a:sym typeface="Bobby Jones"/>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607083" y="2525065"/>
            <a:ext cx="16652217" cy="6827359"/>
            <a:chOff x="0" y="0"/>
            <a:chExt cx="4385769" cy="1798152"/>
          </a:xfrm>
        </p:grpSpPr>
        <p:sp>
          <p:nvSpPr>
            <p:cNvPr name="Freeform 4" id="4"/>
            <p:cNvSpPr/>
            <p:nvPr/>
          </p:nvSpPr>
          <p:spPr>
            <a:xfrm flipH="false" flipV="false" rot="0">
              <a:off x="0" y="0"/>
              <a:ext cx="4385769" cy="1798152"/>
            </a:xfrm>
            <a:custGeom>
              <a:avLst/>
              <a:gdLst/>
              <a:ahLst/>
              <a:cxnLst/>
              <a:rect r="r" b="b" t="t" l="l"/>
              <a:pathLst>
                <a:path h="1798152" w="4385769">
                  <a:moveTo>
                    <a:pt x="23711" y="0"/>
                  </a:moveTo>
                  <a:lnTo>
                    <a:pt x="4362058" y="0"/>
                  </a:lnTo>
                  <a:cubicBezTo>
                    <a:pt x="4375153" y="0"/>
                    <a:pt x="4385769" y="10616"/>
                    <a:pt x="4385769" y="23711"/>
                  </a:cubicBezTo>
                  <a:lnTo>
                    <a:pt x="4385769" y="1774441"/>
                  </a:lnTo>
                  <a:cubicBezTo>
                    <a:pt x="4385769" y="1787536"/>
                    <a:pt x="4375153" y="1798152"/>
                    <a:pt x="4362058" y="1798152"/>
                  </a:cubicBezTo>
                  <a:lnTo>
                    <a:pt x="23711" y="1798152"/>
                  </a:lnTo>
                  <a:cubicBezTo>
                    <a:pt x="10616" y="1798152"/>
                    <a:pt x="0" y="1787536"/>
                    <a:pt x="0" y="1774441"/>
                  </a:cubicBezTo>
                  <a:lnTo>
                    <a:pt x="0" y="23711"/>
                  </a:lnTo>
                  <a:cubicBezTo>
                    <a:pt x="0" y="10616"/>
                    <a:pt x="10616" y="0"/>
                    <a:pt x="23711"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4385769" cy="1836252"/>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028700" y="3012256"/>
            <a:ext cx="15690377" cy="5820981"/>
          </a:xfrm>
          <a:prstGeom prst="rect">
            <a:avLst/>
          </a:prstGeom>
        </p:spPr>
        <p:txBody>
          <a:bodyPr anchor="t" rtlCol="false" tIns="0" lIns="0" bIns="0" rIns="0">
            <a:spAutoFit/>
          </a:bodyPr>
          <a:lstStyle/>
          <a:p>
            <a:pPr algn="ctr">
              <a:lnSpc>
                <a:spcPts val="4626"/>
              </a:lnSpc>
            </a:pPr>
            <a:r>
              <a:rPr lang="en-US" sz="3304" b="true">
                <a:solidFill>
                  <a:srgbClr val="000000"/>
                </a:solidFill>
                <a:latin typeface="Alegreya Bold"/>
                <a:ea typeface="Alegreya Bold"/>
                <a:cs typeface="Alegreya Bold"/>
                <a:sym typeface="Alegreya Bold"/>
              </a:rPr>
              <a:t>This project presents a novel strategy in the domain of emotion recognition from textual data, which is crucial for applications like mental health monitoring and customer service. By leveraging state-of-the-art deep learning and natural language processing techniques, a hybrid model is developed that integrates transformer architectures with traditional feature extraction methods. This model demonstrates significant improvements in both accuracy and the detection of nuanced emotional expressions across various scenarios compared to existing benchmarks. The results emphasize the importance of linguistic signals and contextual understanding, contributing to the development of empathetic AI systems capable of recognizing emotions in real time. </a:t>
            </a:r>
          </a:p>
          <a:p>
            <a:pPr algn="ctr">
              <a:lnSpc>
                <a:spcPts val="4626"/>
              </a:lnSpc>
            </a:pPr>
          </a:p>
        </p:txBody>
      </p:sp>
      <p:sp>
        <p:nvSpPr>
          <p:cNvPr name="TextBox 7" id="7"/>
          <p:cNvSpPr txBox="true"/>
          <p:nvPr/>
        </p:nvSpPr>
        <p:spPr>
          <a:xfrm rot="0">
            <a:off x="4056028" y="232727"/>
            <a:ext cx="10451219" cy="1420496"/>
          </a:xfrm>
          <a:prstGeom prst="rect">
            <a:avLst/>
          </a:prstGeom>
        </p:spPr>
        <p:txBody>
          <a:bodyPr anchor="t" rtlCol="false" tIns="0" lIns="0" bIns="0" rIns="0">
            <a:spAutoFit/>
          </a:bodyPr>
          <a:lstStyle/>
          <a:p>
            <a:pPr algn="ctr">
              <a:lnSpc>
                <a:spcPts val="11479"/>
              </a:lnSpc>
            </a:pPr>
            <a:r>
              <a:rPr lang="en-US" sz="8199">
                <a:solidFill>
                  <a:srgbClr val="000000"/>
                </a:solidFill>
                <a:latin typeface="Bobby Jones"/>
                <a:ea typeface="Bobby Jones"/>
                <a:cs typeface="Bobby Jones"/>
                <a:sym typeface="Bobby Jones"/>
              </a:rPr>
              <a:t>abstract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817892" y="2525065"/>
            <a:ext cx="16441408" cy="6733235"/>
            <a:chOff x="0" y="0"/>
            <a:chExt cx="4330247" cy="1773362"/>
          </a:xfrm>
        </p:grpSpPr>
        <p:sp>
          <p:nvSpPr>
            <p:cNvPr name="Freeform 4" id="4"/>
            <p:cNvSpPr/>
            <p:nvPr/>
          </p:nvSpPr>
          <p:spPr>
            <a:xfrm flipH="false" flipV="false" rot="0">
              <a:off x="0" y="0"/>
              <a:ext cx="4330247" cy="1773362"/>
            </a:xfrm>
            <a:custGeom>
              <a:avLst/>
              <a:gdLst/>
              <a:ahLst/>
              <a:cxnLst/>
              <a:rect r="r" b="b" t="t" l="l"/>
              <a:pathLst>
                <a:path h="1773362" w="4330247">
                  <a:moveTo>
                    <a:pt x="24015" y="0"/>
                  </a:moveTo>
                  <a:lnTo>
                    <a:pt x="4306233" y="0"/>
                  </a:lnTo>
                  <a:cubicBezTo>
                    <a:pt x="4312601" y="0"/>
                    <a:pt x="4318710" y="2530"/>
                    <a:pt x="4323214" y="7034"/>
                  </a:cubicBezTo>
                  <a:cubicBezTo>
                    <a:pt x="4327717" y="11537"/>
                    <a:pt x="4330247" y="17646"/>
                    <a:pt x="4330247" y="24015"/>
                  </a:cubicBezTo>
                  <a:lnTo>
                    <a:pt x="4330247" y="1749347"/>
                  </a:lnTo>
                  <a:cubicBezTo>
                    <a:pt x="4330247" y="1762610"/>
                    <a:pt x="4319496" y="1773362"/>
                    <a:pt x="4306233" y="1773362"/>
                  </a:cubicBezTo>
                  <a:lnTo>
                    <a:pt x="24015" y="1773362"/>
                  </a:lnTo>
                  <a:cubicBezTo>
                    <a:pt x="17646" y="1773362"/>
                    <a:pt x="11537" y="1770832"/>
                    <a:pt x="7034" y="1766328"/>
                  </a:cubicBezTo>
                  <a:cubicBezTo>
                    <a:pt x="2530" y="1761825"/>
                    <a:pt x="0" y="1755717"/>
                    <a:pt x="0" y="1749347"/>
                  </a:cubicBezTo>
                  <a:lnTo>
                    <a:pt x="0" y="24015"/>
                  </a:lnTo>
                  <a:cubicBezTo>
                    <a:pt x="0" y="10752"/>
                    <a:pt x="10752" y="0"/>
                    <a:pt x="24015"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4330247" cy="1811462"/>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290998" y="3012256"/>
            <a:ext cx="15234949" cy="5212080"/>
          </a:xfrm>
          <a:prstGeom prst="rect">
            <a:avLst/>
          </a:prstGeom>
        </p:spPr>
        <p:txBody>
          <a:bodyPr anchor="t" rtlCol="false" tIns="0" lIns="0" bIns="0" rIns="0">
            <a:spAutoFit/>
          </a:bodyPr>
          <a:lstStyle/>
          <a:p>
            <a:pPr algn="ctr">
              <a:lnSpc>
                <a:spcPts val="4620"/>
              </a:lnSpc>
            </a:pPr>
            <a:r>
              <a:rPr lang="en-US" b="true" sz="3300">
                <a:solidFill>
                  <a:srgbClr val="000000"/>
                </a:solidFill>
                <a:latin typeface="Alegreya Bold"/>
                <a:ea typeface="Alegreya Bold"/>
                <a:cs typeface="Alegreya Bold"/>
                <a:sym typeface="Alegreya Bold"/>
              </a:rPr>
              <a:t>This project seeks to develop a hybrid model for emotion recognition from textual data by combining transformer architectures with traditional feature extraction techniques. The goal is to enhance accuracy and sensitivity in detecting complex emotional expressions, making it valuable for real-time applications like mental health monitoring and customer service. By leveraging deep learning and natural language processing, the model will utilize linguistic cues and contextual information to create more empathetic AI systems. This approach will contribute to improving AI's ability to understand and respond to human emotions, leading to more effective and emotionally intelligent artificial intelligence solutions.</a:t>
            </a:r>
          </a:p>
        </p:txBody>
      </p:sp>
      <p:sp>
        <p:nvSpPr>
          <p:cNvPr name="TextBox 7" id="7"/>
          <p:cNvSpPr txBox="true"/>
          <p:nvPr/>
        </p:nvSpPr>
        <p:spPr>
          <a:xfrm rot="0">
            <a:off x="4056028" y="232727"/>
            <a:ext cx="10451219" cy="1420496"/>
          </a:xfrm>
          <a:prstGeom prst="rect">
            <a:avLst/>
          </a:prstGeom>
        </p:spPr>
        <p:txBody>
          <a:bodyPr anchor="t" rtlCol="false" tIns="0" lIns="0" bIns="0" rIns="0">
            <a:spAutoFit/>
          </a:bodyPr>
          <a:lstStyle/>
          <a:p>
            <a:pPr algn="ctr">
              <a:lnSpc>
                <a:spcPts val="11479"/>
              </a:lnSpc>
            </a:pPr>
            <a:r>
              <a:rPr lang="en-US" sz="8199">
                <a:solidFill>
                  <a:srgbClr val="000000"/>
                </a:solidFill>
                <a:latin typeface="Bobby Jones"/>
                <a:ea typeface="Bobby Jones"/>
                <a:cs typeface="Bobby Jones"/>
                <a:sym typeface="Bobby Jones"/>
              </a:rPr>
              <a:t>objective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4268645" y="1028700"/>
            <a:ext cx="8775640" cy="9258300"/>
          </a:xfrm>
          <a:custGeom>
            <a:avLst/>
            <a:gdLst/>
            <a:ahLst/>
            <a:cxnLst/>
            <a:rect r="r" b="b" t="t" l="l"/>
            <a:pathLst>
              <a:path h="9258300" w="8775640">
                <a:moveTo>
                  <a:pt x="0" y="0"/>
                </a:moveTo>
                <a:lnTo>
                  <a:pt x="8775639" y="0"/>
                </a:lnTo>
                <a:lnTo>
                  <a:pt x="8775639" y="9258300"/>
                </a:lnTo>
                <a:lnTo>
                  <a:pt x="0" y="9258300"/>
                </a:lnTo>
                <a:lnTo>
                  <a:pt x="0" y="0"/>
                </a:lnTo>
                <a:close/>
              </a:path>
            </a:pathLst>
          </a:custGeom>
          <a:blipFill>
            <a:blip r:embed="rId3"/>
            <a:stretch>
              <a:fillRect l="0" t="0" r="0" b="0"/>
            </a:stretch>
          </a:blipFill>
        </p:spPr>
      </p:sp>
      <p:sp>
        <p:nvSpPr>
          <p:cNvPr name="TextBox 4" id="4"/>
          <p:cNvSpPr txBox="true"/>
          <p:nvPr/>
        </p:nvSpPr>
        <p:spPr>
          <a:xfrm rot="0">
            <a:off x="3679044" y="180966"/>
            <a:ext cx="10929913" cy="1419243"/>
          </a:xfrm>
          <a:prstGeom prst="rect">
            <a:avLst/>
          </a:prstGeom>
        </p:spPr>
        <p:txBody>
          <a:bodyPr anchor="t" rtlCol="false" tIns="0" lIns="0" bIns="0" rIns="0">
            <a:spAutoFit/>
          </a:bodyPr>
          <a:lstStyle/>
          <a:p>
            <a:pPr algn="ctr">
              <a:lnSpc>
                <a:spcPts val="11432"/>
              </a:lnSpc>
            </a:pPr>
            <a:r>
              <a:rPr lang="en-US" sz="8165">
                <a:solidFill>
                  <a:srgbClr val="000000"/>
                </a:solidFill>
                <a:latin typeface="Bobby Jones"/>
                <a:ea typeface="Bobby Jones"/>
                <a:cs typeface="Bobby Jones"/>
                <a:sym typeface="Bobby Jones"/>
              </a:rPr>
              <a:t>ARCHITECTURE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477431" y="1421952"/>
            <a:ext cx="17270111" cy="8226117"/>
            <a:chOff x="0" y="0"/>
            <a:chExt cx="4548507" cy="2166549"/>
          </a:xfrm>
        </p:grpSpPr>
        <p:sp>
          <p:nvSpPr>
            <p:cNvPr name="Freeform 4" id="4"/>
            <p:cNvSpPr/>
            <p:nvPr/>
          </p:nvSpPr>
          <p:spPr>
            <a:xfrm flipH="false" flipV="false" rot="0">
              <a:off x="0" y="0"/>
              <a:ext cx="4548506" cy="2166549"/>
            </a:xfrm>
            <a:custGeom>
              <a:avLst/>
              <a:gdLst/>
              <a:ahLst/>
              <a:cxnLst/>
              <a:rect r="r" b="b" t="t" l="l"/>
              <a:pathLst>
                <a:path h="2166549" w="4548506">
                  <a:moveTo>
                    <a:pt x="22863" y="0"/>
                  </a:moveTo>
                  <a:lnTo>
                    <a:pt x="4525644" y="0"/>
                  </a:lnTo>
                  <a:cubicBezTo>
                    <a:pt x="4531707" y="0"/>
                    <a:pt x="4537523" y="2409"/>
                    <a:pt x="4541810" y="6696"/>
                  </a:cubicBezTo>
                  <a:cubicBezTo>
                    <a:pt x="4546098" y="10984"/>
                    <a:pt x="4548506" y="16799"/>
                    <a:pt x="4548506" y="22863"/>
                  </a:cubicBezTo>
                  <a:lnTo>
                    <a:pt x="4548506" y="2143687"/>
                  </a:lnTo>
                  <a:cubicBezTo>
                    <a:pt x="4548506" y="2149750"/>
                    <a:pt x="4546098" y="2155566"/>
                    <a:pt x="4541810" y="2159853"/>
                  </a:cubicBezTo>
                  <a:cubicBezTo>
                    <a:pt x="4537523" y="2164141"/>
                    <a:pt x="4531707" y="2166549"/>
                    <a:pt x="4525644" y="2166549"/>
                  </a:cubicBezTo>
                  <a:lnTo>
                    <a:pt x="22863" y="2166549"/>
                  </a:lnTo>
                  <a:cubicBezTo>
                    <a:pt x="10236" y="2166549"/>
                    <a:pt x="0" y="2156314"/>
                    <a:pt x="0" y="2143687"/>
                  </a:cubicBezTo>
                  <a:lnTo>
                    <a:pt x="0" y="22863"/>
                  </a:lnTo>
                  <a:cubicBezTo>
                    <a:pt x="0" y="10236"/>
                    <a:pt x="10236" y="0"/>
                    <a:pt x="22863"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4548507" cy="2204649"/>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047750" y="2480092"/>
            <a:ext cx="16230600" cy="6121585"/>
          </a:xfrm>
          <a:prstGeom prst="rect">
            <a:avLst/>
          </a:prstGeom>
        </p:spPr>
        <p:txBody>
          <a:bodyPr anchor="t" rtlCol="false" tIns="0" lIns="0" bIns="0" rIns="0">
            <a:spAutoFit/>
          </a:bodyPr>
          <a:lstStyle/>
          <a:p>
            <a:pPr algn="ctr">
              <a:lnSpc>
                <a:spcPts val="4867"/>
              </a:lnSpc>
            </a:pPr>
            <a:r>
              <a:rPr lang="en-US" b="true" sz="3477">
                <a:solidFill>
                  <a:srgbClr val="000000"/>
                </a:solidFill>
                <a:latin typeface="Alegreya Bold"/>
                <a:ea typeface="Alegreya Bold"/>
                <a:cs typeface="Alegreya Bold"/>
                <a:sym typeface="Alegreya Bold"/>
              </a:rPr>
              <a:t>This Architecture diagram illustrates a system that analyzes text input to identify emotions. It begins with text input, followed by preprocessing (tokenization and normalization). Next, feature extraction employs NLP techniques and word embeddings to convert text into numerical representations. These features are fed into an emotion recognition model, leveraging machine learning or deep learning algorithms. The model classifies emotions and outputs sentiment analysis or emotion detection results. Key components include data sources, preprocessing, feature extraction, emotion recognition models, and output. Technologies utilized may include NLP libraries (NLTK, spaCy), ML frameworks (TensorFlow, PyTorch), and programming languages (Python, Java).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506445" y="1567597"/>
            <a:ext cx="17144879" cy="8022444"/>
            <a:chOff x="0" y="0"/>
            <a:chExt cx="4515524" cy="2112907"/>
          </a:xfrm>
        </p:grpSpPr>
        <p:sp>
          <p:nvSpPr>
            <p:cNvPr name="Freeform 4" id="4"/>
            <p:cNvSpPr/>
            <p:nvPr/>
          </p:nvSpPr>
          <p:spPr>
            <a:xfrm flipH="false" flipV="false" rot="0">
              <a:off x="0" y="0"/>
              <a:ext cx="4515524" cy="2112907"/>
            </a:xfrm>
            <a:custGeom>
              <a:avLst/>
              <a:gdLst/>
              <a:ahLst/>
              <a:cxnLst/>
              <a:rect r="r" b="b" t="t" l="l"/>
              <a:pathLst>
                <a:path h="2112907" w="4515524">
                  <a:moveTo>
                    <a:pt x="23029" y="0"/>
                  </a:moveTo>
                  <a:lnTo>
                    <a:pt x="4492494" y="0"/>
                  </a:lnTo>
                  <a:cubicBezTo>
                    <a:pt x="4505213" y="0"/>
                    <a:pt x="4515524" y="10311"/>
                    <a:pt x="4515524" y="23029"/>
                  </a:cubicBezTo>
                  <a:lnTo>
                    <a:pt x="4515524" y="2089878"/>
                  </a:lnTo>
                  <a:cubicBezTo>
                    <a:pt x="4515524" y="2095985"/>
                    <a:pt x="4513097" y="2101843"/>
                    <a:pt x="4508778" y="2106162"/>
                  </a:cubicBezTo>
                  <a:cubicBezTo>
                    <a:pt x="4504460" y="2110481"/>
                    <a:pt x="4498602" y="2112907"/>
                    <a:pt x="4492494" y="2112907"/>
                  </a:cubicBezTo>
                  <a:lnTo>
                    <a:pt x="23029" y="2112907"/>
                  </a:lnTo>
                  <a:cubicBezTo>
                    <a:pt x="10311" y="2112907"/>
                    <a:pt x="0" y="2102596"/>
                    <a:pt x="0" y="2089878"/>
                  </a:cubicBezTo>
                  <a:lnTo>
                    <a:pt x="0" y="23029"/>
                  </a:lnTo>
                  <a:cubicBezTo>
                    <a:pt x="0" y="10311"/>
                    <a:pt x="10311" y="0"/>
                    <a:pt x="23029"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4515524" cy="215100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289042" y="2145481"/>
            <a:ext cx="15236905" cy="7975239"/>
          </a:xfrm>
          <a:prstGeom prst="rect">
            <a:avLst/>
          </a:prstGeom>
        </p:spPr>
        <p:txBody>
          <a:bodyPr anchor="t" rtlCol="false" tIns="0" lIns="0" bIns="0" rIns="0">
            <a:spAutoFit/>
          </a:bodyPr>
          <a:lstStyle/>
          <a:p>
            <a:pPr algn="just">
              <a:lnSpc>
                <a:spcPts val="4569"/>
              </a:lnSpc>
            </a:pPr>
            <a:r>
              <a:rPr lang="en-US" sz="3264" b="true">
                <a:solidFill>
                  <a:srgbClr val="000000"/>
                </a:solidFill>
                <a:latin typeface="Alegreya Bold"/>
                <a:ea typeface="Alegreya Bold"/>
                <a:cs typeface="Alegreya Bold"/>
                <a:sym typeface="Alegreya Bold"/>
              </a:rPr>
              <a:t>Existing systems for emotion recognition from text include rule-based methods, machine learning models, deep learning techniques, and transformer architectures. These systems struggle with context understanding, data dependency, and interpretability, often requiring substantial computational resources and facing challenges in accurately capturing nuanced emotional expressions across diverse textual data.</a:t>
            </a:r>
          </a:p>
          <a:p>
            <a:pPr algn="just">
              <a:lnSpc>
                <a:spcPts val="4569"/>
              </a:lnSpc>
            </a:pPr>
            <a:r>
              <a:rPr lang="en-US" sz="3264" b="true">
                <a:solidFill>
                  <a:srgbClr val="000000"/>
                </a:solidFill>
                <a:latin typeface="Alegreya Bold"/>
                <a:ea typeface="Alegreya Bold"/>
                <a:cs typeface="Alegreya Bold"/>
                <a:sym typeface="Alegreya Bold"/>
              </a:rPr>
              <a:t>LIMITATIONS:</a:t>
            </a:r>
          </a:p>
          <a:p>
            <a:pPr algn="just" marL="704746" indent="-352373" lvl="1">
              <a:lnSpc>
                <a:spcPts val="4569"/>
              </a:lnSpc>
              <a:buFont typeface="Arial"/>
              <a:buChar char="•"/>
            </a:pPr>
            <a:r>
              <a:rPr lang="en-US" b="true" sz="3264">
                <a:solidFill>
                  <a:srgbClr val="000000"/>
                </a:solidFill>
                <a:latin typeface="Alegreya Bold"/>
                <a:ea typeface="Alegreya Bold"/>
                <a:cs typeface="Alegreya Bold"/>
                <a:sym typeface="Alegreya Bold"/>
              </a:rPr>
              <a:t>Context Understanding: Struggle with sarcasm and nuances.</a:t>
            </a:r>
          </a:p>
          <a:p>
            <a:pPr algn="just" marL="704746" indent="-352373" lvl="1">
              <a:lnSpc>
                <a:spcPts val="4569"/>
              </a:lnSpc>
              <a:buFont typeface="Arial"/>
              <a:buChar char="•"/>
            </a:pPr>
            <a:r>
              <a:rPr lang="en-US" b="true" sz="3264">
                <a:solidFill>
                  <a:srgbClr val="000000"/>
                </a:solidFill>
                <a:latin typeface="Alegreya Bold"/>
                <a:ea typeface="Alegreya Bold"/>
                <a:cs typeface="Alegreya Bold"/>
                <a:sym typeface="Alegreya Bold"/>
              </a:rPr>
              <a:t>Data Dependency: Performance depends on the quality of labeled data.</a:t>
            </a:r>
          </a:p>
          <a:p>
            <a:pPr algn="just" marL="704746" indent="-352373" lvl="1">
              <a:lnSpc>
                <a:spcPts val="4569"/>
              </a:lnSpc>
              <a:buFont typeface="Arial"/>
              <a:buChar char="•"/>
            </a:pPr>
            <a:r>
              <a:rPr lang="en-US" b="true" sz="3264">
                <a:solidFill>
                  <a:srgbClr val="000000"/>
                </a:solidFill>
                <a:latin typeface="Alegreya Bold"/>
                <a:ea typeface="Alegreya Bold"/>
                <a:cs typeface="Alegreya Bold"/>
                <a:sym typeface="Alegreya Bold"/>
              </a:rPr>
              <a:t>Resource Intensity: Require high computational power.</a:t>
            </a:r>
          </a:p>
          <a:p>
            <a:pPr algn="just" marL="704746" indent="-352373" lvl="1">
              <a:lnSpc>
                <a:spcPts val="4569"/>
              </a:lnSpc>
              <a:buFont typeface="Arial"/>
              <a:buChar char="•"/>
            </a:pPr>
            <a:r>
              <a:rPr lang="en-US" b="true" sz="3264">
                <a:solidFill>
                  <a:srgbClr val="000000"/>
                </a:solidFill>
                <a:latin typeface="Alegreya Bold"/>
                <a:ea typeface="Alegreya Bold"/>
                <a:cs typeface="Alegreya Bold"/>
                <a:sym typeface="Alegreya Bold"/>
              </a:rPr>
              <a:t>Interpretability: Often seen as "black boxes."</a:t>
            </a:r>
          </a:p>
          <a:p>
            <a:pPr algn="just" marL="704746" indent="-352373" lvl="1">
              <a:lnSpc>
                <a:spcPts val="4569"/>
              </a:lnSpc>
              <a:buFont typeface="Arial"/>
              <a:buChar char="•"/>
            </a:pPr>
            <a:r>
              <a:rPr lang="en-US" b="true" sz="3264">
                <a:solidFill>
                  <a:srgbClr val="000000"/>
                </a:solidFill>
                <a:latin typeface="Alegreya Bold"/>
                <a:ea typeface="Alegreya Bold"/>
                <a:cs typeface="Alegreya Bold"/>
                <a:sym typeface="Alegreya Bold"/>
              </a:rPr>
              <a:t>Class Imbalance: Difficulty in identifying less frequent emotions.</a:t>
            </a:r>
          </a:p>
          <a:p>
            <a:pPr algn="just">
              <a:lnSpc>
                <a:spcPts val="4569"/>
              </a:lnSpc>
            </a:pPr>
          </a:p>
          <a:p>
            <a:pPr algn="just">
              <a:lnSpc>
                <a:spcPts val="4569"/>
              </a:lnSpc>
            </a:pPr>
          </a:p>
        </p:txBody>
      </p:sp>
      <p:sp>
        <p:nvSpPr>
          <p:cNvPr name="TextBox 7" id="7"/>
          <p:cNvSpPr txBox="true"/>
          <p:nvPr/>
        </p:nvSpPr>
        <p:spPr>
          <a:xfrm rot="0">
            <a:off x="4056028" y="232727"/>
            <a:ext cx="10451219" cy="1420496"/>
          </a:xfrm>
          <a:prstGeom prst="rect">
            <a:avLst/>
          </a:prstGeom>
        </p:spPr>
        <p:txBody>
          <a:bodyPr anchor="t" rtlCol="false" tIns="0" lIns="0" bIns="0" rIns="0">
            <a:spAutoFit/>
          </a:bodyPr>
          <a:lstStyle/>
          <a:p>
            <a:pPr algn="ctr">
              <a:lnSpc>
                <a:spcPts val="11479"/>
              </a:lnSpc>
            </a:pPr>
            <a:r>
              <a:rPr lang="en-US" sz="8199">
                <a:solidFill>
                  <a:srgbClr val="000000"/>
                </a:solidFill>
                <a:latin typeface="Bobby Jones"/>
                <a:ea typeface="Bobby Jones"/>
                <a:cs typeface="Bobby Jones"/>
                <a:sym typeface="Bobby Jones"/>
              </a:rPr>
              <a:t>eXISTING SYSTEM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1028700" y="2263937"/>
            <a:ext cx="16013326" cy="6542721"/>
            <a:chOff x="0" y="0"/>
            <a:chExt cx="4217501" cy="1723186"/>
          </a:xfrm>
        </p:grpSpPr>
        <p:sp>
          <p:nvSpPr>
            <p:cNvPr name="Freeform 4" id="4"/>
            <p:cNvSpPr/>
            <p:nvPr/>
          </p:nvSpPr>
          <p:spPr>
            <a:xfrm flipH="false" flipV="false" rot="0">
              <a:off x="0" y="0"/>
              <a:ext cx="4217501" cy="1723186"/>
            </a:xfrm>
            <a:custGeom>
              <a:avLst/>
              <a:gdLst/>
              <a:ahLst/>
              <a:cxnLst/>
              <a:rect r="r" b="b" t="t" l="l"/>
              <a:pathLst>
                <a:path h="1723186" w="4217501">
                  <a:moveTo>
                    <a:pt x="24657" y="0"/>
                  </a:moveTo>
                  <a:lnTo>
                    <a:pt x="4192844" y="0"/>
                  </a:lnTo>
                  <a:cubicBezTo>
                    <a:pt x="4206462" y="0"/>
                    <a:pt x="4217501" y="11039"/>
                    <a:pt x="4217501" y="24657"/>
                  </a:cubicBezTo>
                  <a:lnTo>
                    <a:pt x="4217501" y="1698529"/>
                  </a:lnTo>
                  <a:cubicBezTo>
                    <a:pt x="4217501" y="1712146"/>
                    <a:pt x="4206462" y="1723186"/>
                    <a:pt x="4192844" y="1723186"/>
                  </a:cubicBezTo>
                  <a:lnTo>
                    <a:pt x="24657" y="1723186"/>
                  </a:lnTo>
                  <a:cubicBezTo>
                    <a:pt x="11039" y="1723186"/>
                    <a:pt x="0" y="1712146"/>
                    <a:pt x="0" y="1698529"/>
                  </a:cubicBezTo>
                  <a:lnTo>
                    <a:pt x="0" y="24657"/>
                  </a:lnTo>
                  <a:cubicBezTo>
                    <a:pt x="0" y="11039"/>
                    <a:pt x="11039" y="0"/>
                    <a:pt x="24657"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4217501" cy="176128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289042" y="2692962"/>
            <a:ext cx="15444918" cy="5211857"/>
          </a:xfrm>
          <a:prstGeom prst="rect">
            <a:avLst/>
          </a:prstGeom>
        </p:spPr>
        <p:txBody>
          <a:bodyPr anchor="t" rtlCol="false" tIns="0" lIns="0" bIns="0" rIns="0">
            <a:spAutoFit/>
          </a:bodyPr>
          <a:lstStyle/>
          <a:p>
            <a:pPr algn="ctr">
              <a:lnSpc>
                <a:spcPts val="4632"/>
              </a:lnSpc>
            </a:pPr>
            <a:r>
              <a:rPr lang="en-US" b="true" sz="3308">
                <a:solidFill>
                  <a:srgbClr val="000000"/>
                </a:solidFill>
                <a:latin typeface="Alegreya Bold"/>
                <a:ea typeface="Alegreya Bold"/>
                <a:cs typeface="Alegreya Bold"/>
                <a:sym typeface="Alegreya Bold"/>
              </a:rPr>
              <a:t>The proposed system enhances the ability to recognize emotions from text, which is important for applications like mental health monitoring and customer service. It uses a hybrid model that combines modern transformer architectures, such as BERT and GPT, with traditional methods like TF-IDF and word embeddings. This combination improves accuracy and helps identify subtle emotional expressions in various contexts. By using advanced analysis of language, the model captures emotional cues and contextual details, enabling real-time processing. Training on large and diverse datasets ensures strong performance, leading to the development of empathetic AI systems that can accurately recognize emotions in critical situations.</a:t>
            </a:r>
          </a:p>
        </p:txBody>
      </p:sp>
      <p:sp>
        <p:nvSpPr>
          <p:cNvPr name="TextBox 7" id="7"/>
          <p:cNvSpPr txBox="true"/>
          <p:nvPr/>
        </p:nvSpPr>
        <p:spPr>
          <a:xfrm rot="0">
            <a:off x="4056028" y="232727"/>
            <a:ext cx="10451219" cy="1420496"/>
          </a:xfrm>
          <a:prstGeom prst="rect">
            <a:avLst/>
          </a:prstGeom>
        </p:spPr>
        <p:txBody>
          <a:bodyPr anchor="t" rtlCol="false" tIns="0" lIns="0" bIns="0" rIns="0">
            <a:spAutoFit/>
          </a:bodyPr>
          <a:lstStyle/>
          <a:p>
            <a:pPr algn="ctr">
              <a:lnSpc>
                <a:spcPts val="11479"/>
              </a:lnSpc>
            </a:pPr>
            <a:r>
              <a:rPr lang="en-US" sz="8199">
                <a:solidFill>
                  <a:srgbClr val="000000"/>
                </a:solidFill>
                <a:latin typeface="Bobby Jones"/>
                <a:ea typeface="Bobby Jones"/>
                <a:cs typeface="Bobby Jones"/>
                <a:sym typeface="Bobby Jones"/>
              </a:rPr>
              <a:t>PROPOSED SYSTEM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1675983" y="2155730"/>
            <a:ext cx="14507026" cy="7670590"/>
          </a:xfrm>
          <a:custGeom>
            <a:avLst/>
            <a:gdLst/>
            <a:ahLst/>
            <a:cxnLst/>
            <a:rect r="r" b="b" t="t" l="l"/>
            <a:pathLst>
              <a:path h="7670590" w="14507026">
                <a:moveTo>
                  <a:pt x="0" y="0"/>
                </a:moveTo>
                <a:lnTo>
                  <a:pt x="14507026" y="0"/>
                </a:lnTo>
                <a:lnTo>
                  <a:pt x="14507026" y="7670590"/>
                </a:lnTo>
                <a:lnTo>
                  <a:pt x="0" y="7670590"/>
                </a:lnTo>
                <a:lnTo>
                  <a:pt x="0" y="0"/>
                </a:lnTo>
                <a:close/>
              </a:path>
            </a:pathLst>
          </a:custGeom>
          <a:blipFill>
            <a:blip r:embed="rId3"/>
            <a:stretch>
              <a:fillRect l="0" t="0" r="0" b="0"/>
            </a:stretch>
          </a:blipFill>
        </p:spPr>
      </p:sp>
      <p:sp>
        <p:nvSpPr>
          <p:cNvPr name="TextBox 4" id="4"/>
          <p:cNvSpPr txBox="true"/>
          <p:nvPr/>
        </p:nvSpPr>
        <p:spPr>
          <a:xfrm rot="0">
            <a:off x="3679044" y="180966"/>
            <a:ext cx="10929913" cy="1419243"/>
          </a:xfrm>
          <a:prstGeom prst="rect">
            <a:avLst/>
          </a:prstGeom>
        </p:spPr>
        <p:txBody>
          <a:bodyPr anchor="t" rtlCol="false" tIns="0" lIns="0" bIns="0" rIns="0">
            <a:spAutoFit/>
          </a:bodyPr>
          <a:lstStyle/>
          <a:p>
            <a:pPr algn="ctr">
              <a:lnSpc>
                <a:spcPts val="11432"/>
              </a:lnSpc>
            </a:pPr>
            <a:r>
              <a:rPr lang="en-US" sz="8165">
                <a:solidFill>
                  <a:srgbClr val="000000"/>
                </a:solidFill>
                <a:latin typeface="Bobby Jones"/>
                <a:ea typeface="Bobby Jones"/>
                <a:cs typeface="Bobby Jones"/>
                <a:sym typeface="Bobby Jones"/>
              </a:rPr>
              <a:t>USE CASE DIAGRAM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3944446" y="1928707"/>
            <a:ext cx="10399109" cy="8120556"/>
          </a:xfrm>
          <a:custGeom>
            <a:avLst/>
            <a:gdLst/>
            <a:ahLst/>
            <a:cxnLst/>
            <a:rect r="r" b="b" t="t" l="l"/>
            <a:pathLst>
              <a:path h="8120556" w="10399109">
                <a:moveTo>
                  <a:pt x="0" y="0"/>
                </a:moveTo>
                <a:lnTo>
                  <a:pt x="10399108" y="0"/>
                </a:lnTo>
                <a:lnTo>
                  <a:pt x="10399108" y="8120556"/>
                </a:lnTo>
                <a:lnTo>
                  <a:pt x="0" y="8120556"/>
                </a:lnTo>
                <a:lnTo>
                  <a:pt x="0" y="0"/>
                </a:lnTo>
                <a:close/>
              </a:path>
            </a:pathLst>
          </a:custGeom>
          <a:blipFill>
            <a:blip r:embed="rId3"/>
            <a:stretch>
              <a:fillRect l="0" t="0" r="0" b="0"/>
            </a:stretch>
          </a:blipFill>
        </p:spPr>
      </p:sp>
      <p:sp>
        <p:nvSpPr>
          <p:cNvPr name="TextBox 4" id="4"/>
          <p:cNvSpPr txBox="true"/>
          <p:nvPr/>
        </p:nvSpPr>
        <p:spPr>
          <a:xfrm rot="0">
            <a:off x="3679044" y="180966"/>
            <a:ext cx="10929913" cy="1419243"/>
          </a:xfrm>
          <a:prstGeom prst="rect">
            <a:avLst/>
          </a:prstGeom>
        </p:spPr>
        <p:txBody>
          <a:bodyPr anchor="t" rtlCol="false" tIns="0" lIns="0" bIns="0" rIns="0">
            <a:spAutoFit/>
          </a:bodyPr>
          <a:lstStyle/>
          <a:p>
            <a:pPr algn="ctr">
              <a:lnSpc>
                <a:spcPts val="11432"/>
              </a:lnSpc>
            </a:pPr>
            <a:r>
              <a:rPr lang="en-US" sz="8165">
                <a:solidFill>
                  <a:srgbClr val="000000"/>
                </a:solidFill>
                <a:latin typeface="Bobby Jones"/>
                <a:ea typeface="Bobby Jones"/>
                <a:cs typeface="Bobby Jones"/>
                <a:sym typeface="Bobby Jones"/>
              </a:rPr>
              <a:t>CLASS 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DAGTzbmBXhs</dc:identifier>
  <dcterms:modified xsi:type="dcterms:W3CDTF">2011-08-01T06:04:30Z</dcterms:modified>
  <cp:revision>1</cp:revision>
  <dc:title>EMOTION RECOGNITION FROM TEXT</dc:title>
</cp:coreProperties>
</file>