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1" r:id="rId3"/>
    <p:sldId id="274" r:id="rId4"/>
    <p:sldId id="273" r:id="rId5"/>
    <p:sldId id="263" r:id="rId6"/>
    <p:sldId id="264" r:id="rId7"/>
    <p:sldId id="275" r:id="rId8"/>
    <p:sldId id="272" r:id="rId9"/>
    <p:sldId id="258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05131-47AF-4B59-8BFE-AC4244D4B421}" type="datetimeFigureOut">
              <a:rPr lang="sk-SK" smtClean="0"/>
              <a:t>20. 2. 2025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DC7A3-2F7B-430D-9486-0517B81C9A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892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018c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018c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3c1aa37d5_0_27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3c1aa37d5_0_27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>
          <a:extLst>
            <a:ext uri="{FF2B5EF4-FFF2-40B4-BE49-F238E27FC236}">
              <a16:creationId xmlns:a16="http://schemas.microsoft.com/office/drawing/2014/main" id="{A82ABF29-3B4E-2C93-022C-962173208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4d0225c7e_0_686:notes">
            <a:extLst>
              <a:ext uri="{FF2B5EF4-FFF2-40B4-BE49-F238E27FC236}">
                <a16:creationId xmlns:a16="http://schemas.microsoft.com/office/drawing/2014/main" id="{6491DD5C-F722-DC1B-8757-5B00F93D5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44d0225c7e_0_686:notes">
            <a:extLst>
              <a:ext uri="{FF2B5EF4-FFF2-40B4-BE49-F238E27FC236}">
                <a16:creationId xmlns:a16="http://schemas.microsoft.com/office/drawing/2014/main" id="{FDDC333B-1892-1412-8F5A-2B37083C4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1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4d0225c7e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44d0225c7e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4d0225c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4d0225c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4d0225c7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44d0225c7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>
          <a:extLst>
            <a:ext uri="{FF2B5EF4-FFF2-40B4-BE49-F238E27FC236}">
              <a16:creationId xmlns:a16="http://schemas.microsoft.com/office/drawing/2014/main" id="{91341C7A-7326-FF7A-86CF-390C602E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4d0225c7e_0_39:notes">
            <a:extLst>
              <a:ext uri="{FF2B5EF4-FFF2-40B4-BE49-F238E27FC236}">
                <a16:creationId xmlns:a16="http://schemas.microsoft.com/office/drawing/2014/main" id="{1E2C285F-C41D-5653-7591-79612AAA4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44d0225c7e_0_39:notes">
            <a:extLst>
              <a:ext uri="{FF2B5EF4-FFF2-40B4-BE49-F238E27FC236}">
                <a16:creationId xmlns:a16="http://schemas.microsoft.com/office/drawing/2014/main" id="{3ACE1674-54CC-5D18-BF4E-82F914361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5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10867" y="1012251"/>
            <a:ext cx="4428400" cy="4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1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1867" y="5293633"/>
            <a:ext cx="5346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8529977" y="1834044"/>
            <a:ext cx="2278800" cy="224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-2549"/>
            <a:ext cx="7201600" cy="6858000"/>
          </a:xfrm>
          <a:prstGeom prst="rect">
            <a:avLst/>
          </a:prstGeom>
          <a:solidFill>
            <a:schemeClr val="lt2">
              <a:alpha val="613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092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 rot="10800000" flipH="1">
            <a:off x="-20000" y="4527313"/>
            <a:ext cx="12232000" cy="23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334900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712000" y="5388133"/>
            <a:ext cx="8768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6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36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368200" y="0"/>
            <a:ext cx="7843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5614567" y="690117"/>
            <a:ext cx="1700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822367" y="1595515"/>
            <a:ext cx="328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8902961" y="690133"/>
            <a:ext cx="1700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8107161" y="1595531"/>
            <a:ext cx="329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5614567" y="2649184"/>
            <a:ext cx="1700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4822367" y="3554581"/>
            <a:ext cx="328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8902961" y="2664584"/>
            <a:ext cx="1700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8110761" y="3554581"/>
            <a:ext cx="328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5614567" y="4608267"/>
            <a:ext cx="1700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4818767" y="5498271"/>
            <a:ext cx="329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8902961" y="4608267"/>
            <a:ext cx="17004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8110761" y="5498271"/>
            <a:ext cx="328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803267" y="2679200"/>
            <a:ext cx="3017200" cy="1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4822367" y="1254333"/>
            <a:ext cx="3284800" cy="3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8107161" y="1254345"/>
            <a:ext cx="3292000" cy="3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4822367" y="3213284"/>
            <a:ext cx="3284800" cy="3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8110761" y="3213284"/>
            <a:ext cx="3284800" cy="3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4818767" y="5157067"/>
            <a:ext cx="3292000" cy="3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8110761" y="5157067"/>
            <a:ext cx="3284800" cy="3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02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20000" y="9"/>
            <a:ext cx="12232000" cy="45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053367" y="5244667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322767" y="713333"/>
            <a:ext cx="9546400" cy="28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97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>
            <a:off x="7092400" y="0"/>
            <a:ext cx="5349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698933" y="3470567"/>
            <a:ext cx="6132400" cy="10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98933" y="1997700"/>
            <a:ext cx="6132400" cy="1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8009333" y="1739800"/>
            <a:ext cx="3378400" cy="33784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82705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4869867" y="0"/>
            <a:ext cx="734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6894867" y="1142267"/>
            <a:ext cx="32920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2"/>
          </p:nvPr>
        </p:nvSpPr>
        <p:spPr>
          <a:xfrm>
            <a:off x="6894867" y="1750384"/>
            <a:ext cx="329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3"/>
          </p:nvPr>
        </p:nvSpPr>
        <p:spPr>
          <a:xfrm>
            <a:off x="6894867" y="3409851"/>
            <a:ext cx="329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4"/>
          </p:nvPr>
        </p:nvSpPr>
        <p:spPr>
          <a:xfrm>
            <a:off x="6894867" y="5069317"/>
            <a:ext cx="329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60000" y="2679200"/>
            <a:ext cx="3255200" cy="1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6894867" y="2801733"/>
            <a:ext cx="32920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6"/>
          </p:nvPr>
        </p:nvSpPr>
        <p:spPr>
          <a:xfrm>
            <a:off x="6894867" y="4461200"/>
            <a:ext cx="32920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64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 flipH="1">
            <a:off x="300" y="1516200"/>
            <a:ext cx="12192000" cy="534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959997" y="1897567"/>
            <a:ext cx="32920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959984" y="2482767"/>
            <a:ext cx="329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3"/>
          </p:nvPr>
        </p:nvSpPr>
        <p:spPr>
          <a:xfrm>
            <a:off x="7939857" y="2482767"/>
            <a:ext cx="329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"/>
          </p:nvPr>
        </p:nvSpPr>
        <p:spPr>
          <a:xfrm>
            <a:off x="959984" y="4822300"/>
            <a:ext cx="329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5"/>
          </p:nvPr>
        </p:nvSpPr>
        <p:spPr>
          <a:xfrm>
            <a:off x="7939857" y="4822300"/>
            <a:ext cx="329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960000" y="5125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6"/>
          </p:nvPr>
        </p:nvSpPr>
        <p:spPr>
          <a:xfrm>
            <a:off x="959997" y="4247267"/>
            <a:ext cx="32920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7"/>
          </p:nvPr>
        </p:nvSpPr>
        <p:spPr>
          <a:xfrm>
            <a:off x="7939865" y="1897567"/>
            <a:ext cx="32920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8"/>
          </p:nvPr>
        </p:nvSpPr>
        <p:spPr>
          <a:xfrm>
            <a:off x="7939865" y="4247267"/>
            <a:ext cx="32920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92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flipH="1">
            <a:off x="-67" y="0"/>
            <a:ext cx="4785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05100" y="2679200"/>
            <a:ext cx="3961200" cy="1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5263683" y="1532215"/>
            <a:ext cx="279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5257800" y="3367815"/>
            <a:ext cx="2803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8585167" y="3367815"/>
            <a:ext cx="279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8593955" y="1532204"/>
            <a:ext cx="279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5257800" y="5264604"/>
            <a:ext cx="2803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8585167" y="5264604"/>
            <a:ext cx="279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257816" y="947000"/>
            <a:ext cx="27984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257800" y="2782600"/>
            <a:ext cx="28036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>
            <a:off x="8591029" y="2782600"/>
            <a:ext cx="27952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8588092" y="947000"/>
            <a:ext cx="27952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4"/>
          </p:nvPr>
        </p:nvSpPr>
        <p:spPr>
          <a:xfrm>
            <a:off x="5257800" y="4679400"/>
            <a:ext cx="28036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8591029" y="4679400"/>
            <a:ext cx="2795200" cy="5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147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6345900" y="0"/>
            <a:ext cx="584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7776733" y="1493667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 hasCustomPrompt="1"/>
          </p:nvPr>
        </p:nvSpPr>
        <p:spPr>
          <a:xfrm>
            <a:off x="7776733" y="2723300"/>
            <a:ext cx="3036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2"/>
          </p:nvPr>
        </p:nvSpPr>
        <p:spPr>
          <a:xfrm>
            <a:off x="7776733" y="3458000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3" hasCustomPrompt="1"/>
          </p:nvPr>
        </p:nvSpPr>
        <p:spPr>
          <a:xfrm>
            <a:off x="7776733" y="4687651"/>
            <a:ext cx="3036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4"/>
          </p:nvPr>
        </p:nvSpPr>
        <p:spPr>
          <a:xfrm>
            <a:off x="7776733" y="542545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5" hasCustomPrompt="1"/>
          </p:nvPr>
        </p:nvSpPr>
        <p:spPr>
          <a:xfrm>
            <a:off x="7776733" y="758933"/>
            <a:ext cx="3036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6"/>
          </p:nvPr>
        </p:nvSpPr>
        <p:spPr>
          <a:xfrm>
            <a:off x="969833" y="2696300"/>
            <a:ext cx="3255200" cy="1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94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4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01800" y="616867"/>
            <a:ext cx="10380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 flipH="1">
            <a:off x="300" y="1516200"/>
            <a:ext cx="12192000" cy="534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194867" y="2572039"/>
            <a:ext cx="36576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194869" y="1248100"/>
            <a:ext cx="3657600" cy="1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211759" y="4507101"/>
            <a:ext cx="36240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8078833" y="1855000"/>
            <a:ext cx="2279600" cy="2238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3430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001800" y="616867"/>
            <a:ext cx="10380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0" name="Google Shape;130;p21"/>
          <p:cNvSpPr/>
          <p:nvPr/>
        </p:nvSpPr>
        <p:spPr>
          <a:xfrm flipH="1">
            <a:off x="300" y="1516200"/>
            <a:ext cx="12192000" cy="534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80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bg>
      <p:bgPr>
        <a:solidFill>
          <a:schemeClr val="accent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6345900" y="0"/>
            <a:ext cx="584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6968467" y="2867800"/>
            <a:ext cx="438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6968467" y="4081133"/>
            <a:ext cx="4380400" cy="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087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10800000" flipH="1">
            <a:off x="0" y="-20000"/>
            <a:ext cx="6285600" cy="68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6882900" y="2868200"/>
            <a:ext cx="44988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852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ctrTitle"/>
          </p:nvPr>
        </p:nvSpPr>
        <p:spPr>
          <a:xfrm>
            <a:off x="3239933" y="713333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3233433" y="2154200"/>
            <a:ext cx="57252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333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-15967" y="-42633"/>
            <a:ext cx="1222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4412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522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3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000" y="2330809"/>
            <a:ext cx="12232000" cy="45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9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-20000"/>
            <a:ext cx="6096000" cy="68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032533" y="702067"/>
            <a:ext cx="38768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7032533" y="3457267"/>
            <a:ext cx="38768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667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032533" y="1287267"/>
            <a:ext cx="3876800" cy="2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7032533" y="4042467"/>
            <a:ext cx="3876800" cy="2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53467" y="2868200"/>
            <a:ext cx="41996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109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>
            <a:off x="6327416" y="-20000"/>
            <a:ext cx="5884000" cy="68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882900" y="2868200"/>
            <a:ext cx="44988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7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60000" y="2238500"/>
            <a:ext cx="41812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960000" y="3181659"/>
            <a:ext cx="4181200" cy="1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2000"/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73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20000" y="9"/>
            <a:ext cx="12232000" cy="45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487400" y="713333"/>
            <a:ext cx="92172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0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300" y="0"/>
            <a:ext cx="6345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968467" y="2867800"/>
            <a:ext cx="438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914000" y="1950400"/>
            <a:ext cx="4750000" cy="2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536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29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3976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batacompany.com/about-us/history/?utm_source=chatgpt.com" TargetMode="External"/><Relationship Id="rId3" Type="http://schemas.openxmlformats.org/officeDocument/2006/relationships/hyperlink" Target="https://www.startitup.sk/zamestnancom-staval-domy-a-topankami-dobyl-svet-tomas-bata-bol-brilantny-obchodnik-toto-je-jeho-6-klucovych-zasad/" TargetMode="External"/><Relationship Id="rId7" Type="http://schemas.openxmlformats.org/officeDocument/2006/relationships/hyperlink" Target="https://www.podnikajte.sk/marketing/marketing-reklama-b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tartitup.sk/historia-spolocnosti-bata-pribeh-podnikatelskeho-fenomenu/" TargetMode="External"/><Relationship Id="rId5" Type="http://schemas.openxmlformats.org/officeDocument/2006/relationships/hyperlink" Target="https://intuitivnimarketing.cz/podnikani/poucne-pribehy-tomas-bata-potreti/" TargetMode="External"/><Relationship Id="rId4" Type="http://schemas.openxmlformats.org/officeDocument/2006/relationships/hyperlink" Target="https://www.batovany.sk/reklama-firmy-bata-genialny-tah-krala-obuv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 descr="Obrázok, na ktorom je ľudská tvár, osoba, ošatenie, portrét&#10;&#10;Obsah vygenerovaný umelou inteligenciou môže byť nesprávny.">
            <a:extLst>
              <a:ext uri="{FF2B5EF4-FFF2-40B4-BE49-F238E27FC236}">
                <a16:creationId xmlns:a16="http://schemas.microsoft.com/office/drawing/2014/main" id="{AD1AE6BE-62F8-BDC4-CB62-F621DF6F2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5561" y="694944"/>
            <a:ext cx="4240496" cy="4809162"/>
          </a:xfrm>
          <a:prstGeom prst="rect">
            <a:avLst/>
          </a:prstGeom>
        </p:spPr>
      </p:pic>
      <p:pic>
        <p:nvPicPr>
          <p:cNvPr id="14" name="Obrázok 13" descr="Obrázok, na ktorom je budova, exteriér, čierno-biela, zmiešaný účel využitia&#10;&#10;Obsah vygenerovaný umelou inteligenciou môže byť nesprávny.">
            <a:extLst>
              <a:ext uri="{FF2B5EF4-FFF2-40B4-BE49-F238E27FC236}">
                <a16:creationId xmlns:a16="http://schemas.microsoft.com/office/drawing/2014/main" id="{12663C7B-8E49-9B2F-2DD2-B23A2C2F0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86" y="3794759"/>
            <a:ext cx="5559474" cy="3670119"/>
          </a:xfrm>
          <a:prstGeom prst="rect">
            <a:avLst/>
          </a:prstGeom>
        </p:spPr>
      </p:pic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95525" y="1705982"/>
            <a:ext cx="6175076" cy="41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GB" sz="9600" b="1" dirty="0">
                <a:latin typeface="Sora Medium"/>
                <a:ea typeface="Sora Medium"/>
                <a:cs typeface="Sora Medium"/>
                <a:sym typeface="Sora Medium"/>
              </a:rPr>
              <a:t>Marketing </a:t>
            </a:r>
            <a:endParaRPr lang="sk-SK" sz="9600" b="1" dirty="0">
              <a:latin typeface="Sora Medium"/>
              <a:ea typeface="Sora Medium"/>
              <a:cs typeface="Sora Medium"/>
              <a:sym typeface="Sora Medium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1"/>
          </p:nvPr>
        </p:nvSpPr>
        <p:spPr>
          <a:xfrm>
            <a:off x="115416" y="5504106"/>
            <a:ext cx="1910383" cy="1259545"/>
          </a:xfrm>
          <a:prstGeom prst="rect">
            <a:avLst/>
          </a:prstGeom>
        </p:spPr>
        <p:txBody>
          <a:bodyPr spcFirstLastPara="1" wrap="square" lIns="243833" tIns="121900" rIns="243833" bIns="121900" anchor="b" anchorCtr="0">
            <a:noAutofit/>
          </a:bodyPr>
          <a:lstStyle/>
          <a:p>
            <a:pPr marL="0" indent="0" algn="l"/>
            <a:r>
              <a:rPr lang="en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Pavol Drozdík</a:t>
            </a:r>
          </a:p>
          <a:p>
            <a:pPr marL="0" indent="0" algn="l"/>
            <a:r>
              <a:rPr lang="en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Lukáš Kasper</a:t>
            </a:r>
          </a:p>
          <a:p>
            <a:pPr marL="0" indent="0" algn="l"/>
            <a:r>
              <a:rPr lang="en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Martin Paček</a:t>
            </a:r>
          </a:p>
          <a:p>
            <a:pPr marL="0" indent="0" algn="l"/>
            <a:r>
              <a:rPr lang="en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Juraj Mikulka</a:t>
            </a:r>
          </a:p>
          <a:p>
            <a:pPr marL="0" indent="0" algn="l"/>
            <a:r>
              <a:rPr lang="en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Katarína Čejková</a:t>
            </a:r>
            <a:endParaRPr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97" name="Google Shape;297;p30"/>
          <p:cNvGrpSpPr/>
          <p:nvPr/>
        </p:nvGrpSpPr>
        <p:grpSpPr>
          <a:xfrm>
            <a:off x="6741848" y="430982"/>
            <a:ext cx="882868" cy="5990903"/>
            <a:chOff x="5056385" y="323236"/>
            <a:chExt cx="662151" cy="4493178"/>
          </a:xfrm>
        </p:grpSpPr>
        <p:sp>
          <p:nvSpPr>
            <p:cNvPr id="299" name="Google Shape;299;p30"/>
            <p:cNvSpPr/>
            <p:nvPr/>
          </p:nvSpPr>
          <p:spPr>
            <a:xfrm>
              <a:off x="5058293" y="1859452"/>
              <a:ext cx="658344" cy="6583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R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  <p:grpSp>
          <p:nvGrpSpPr>
            <p:cNvPr id="301" name="Google Shape;301;p30"/>
            <p:cNvGrpSpPr/>
            <p:nvPr/>
          </p:nvGrpSpPr>
          <p:grpSpPr>
            <a:xfrm>
              <a:off x="5056385" y="323236"/>
              <a:ext cx="662151" cy="662151"/>
              <a:chOff x="7928620" y="3680698"/>
              <a:chExt cx="879000" cy="879000"/>
            </a:xfrm>
          </p:grpSpPr>
          <p:sp>
            <p:nvSpPr>
              <p:cNvPr id="302" name="Google Shape;302;p30"/>
              <p:cNvSpPr/>
              <p:nvPr/>
            </p:nvSpPr>
            <p:spPr>
              <a:xfrm>
                <a:off x="7928620" y="3680698"/>
                <a:ext cx="879000" cy="87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GB" sz="1867" kern="0" dirty="0">
                    <a:solidFill>
                      <a:schemeClr val="bg1"/>
                    </a:solidFill>
                    <a:latin typeface="Sora ExtraBold" pitchFamily="2" charset="0"/>
                    <a:cs typeface="Sora ExtraBold" pitchFamily="2" charset="0"/>
                    <a:sym typeface="Arial"/>
                  </a:rPr>
                  <a:t>M</a:t>
                </a:r>
                <a:endParaRPr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8069477" y="3821884"/>
                <a:ext cx="597292" cy="596633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" name="Google Shape;309;p30"/>
            <p:cNvSpPr/>
            <p:nvPr/>
          </p:nvSpPr>
          <p:spPr>
            <a:xfrm>
              <a:off x="5058293" y="1093248"/>
              <a:ext cx="658344" cy="6583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A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058293" y="4158070"/>
              <a:ext cx="658344" cy="65834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T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058290" y="2625656"/>
              <a:ext cx="658350" cy="6583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K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058293" y="3391866"/>
              <a:ext cx="658344" cy="6583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E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</p:grpSp>
      <p:sp>
        <p:nvSpPr>
          <p:cNvPr id="2" name="Google Shape;304;p30">
            <a:extLst>
              <a:ext uri="{FF2B5EF4-FFF2-40B4-BE49-F238E27FC236}">
                <a16:creationId xmlns:a16="http://schemas.microsoft.com/office/drawing/2014/main" id="{9CEFC0FB-6191-1B8B-1B47-4D7343996CBC}"/>
              </a:ext>
            </a:extLst>
          </p:cNvPr>
          <p:cNvSpPr/>
          <p:nvPr/>
        </p:nvSpPr>
        <p:spPr>
          <a:xfrm>
            <a:off x="6883328" y="1596932"/>
            <a:ext cx="599920" cy="599258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304;p30">
            <a:extLst>
              <a:ext uri="{FF2B5EF4-FFF2-40B4-BE49-F238E27FC236}">
                <a16:creationId xmlns:a16="http://schemas.microsoft.com/office/drawing/2014/main" id="{40ABDD6D-D45D-9D5F-DA53-71D9E6E33577}"/>
              </a:ext>
            </a:extLst>
          </p:cNvPr>
          <p:cNvSpPr/>
          <p:nvPr/>
        </p:nvSpPr>
        <p:spPr>
          <a:xfrm>
            <a:off x="6883328" y="2618537"/>
            <a:ext cx="599920" cy="599258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304;p30">
            <a:extLst>
              <a:ext uri="{FF2B5EF4-FFF2-40B4-BE49-F238E27FC236}">
                <a16:creationId xmlns:a16="http://schemas.microsoft.com/office/drawing/2014/main" id="{7F8CA6DE-42B4-DB9D-55C8-486CF6649CD8}"/>
              </a:ext>
            </a:extLst>
          </p:cNvPr>
          <p:cNvSpPr/>
          <p:nvPr/>
        </p:nvSpPr>
        <p:spPr>
          <a:xfrm>
            <a:off x="6883328" y="3640146"/>
            <a:ext cx="599920" cy="599258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304;p30">
            <a:extLst>
              <a:ext uri="{FF2B5EF4-FFF2-40B4-BE49-F238E27FC236}">
                <a16:creationId xmlns:a16="http://schemas.microsoft.com/office/drawing/2014/main" id="{9F903458-08EA-F22D-608F-7B958EA4DD15}"/>
              </a:ext>
            </a:extLst>
          </p:cNvPr>
          <p:cNvSpPr/>
          <p:nvPr/>
        </p:nvSpPr>
        <p:spPr>
          <a:xfrm>
            <a:off x="6883328" y="4661810"/>
            <a:ext cx="599920" cy="599258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304;p30">
            <a:extLst>
              <a:ext uri="{FF2B5EF4-FFF2-40B4-BE49-F238E27FC236}">
                <a16:creationId xmlns:a16="http://schemas.microsoft.com/office/drawing/2014/main" id="{16C05D94-85AD-6AEC-3E87-89234992908E}"/>
              </a:ext>
            </a:extLst>
          </p:cNvPr>
          <p:cNvSpPr/>
          <p:nvPr/>
        </p:nvSpPr>
        <p:spPr>
          <a:xfrm>
            <a:off x="6883328" y="5683360"/>
            <a:ext cx="599920" cy="599258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DB9022-0B3D-0A11-0C56-2B194310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6" y="2120591"/>
            <a:ext cx="4154151" cy="9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"/>
          <p:cNvSpPr txBox="1">
            <a:spLocks noGrp="1"/>
          </p:cNvSpPr>
          <p:nvPr>
            <p:ph type="title"/>
          </p:nvPr>
        </p:nvSpPr>
        <p:spPr>
          <a:xfrm>
            <a:off x="6882900" y="2868200"/>
            <a:ext cx="4498800" cy="11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Company </a:t>
            </a:r>
            <a:r>
              <a:rPr lang="en" dirty="0">
                <a:solidFill>
                  <a:schemeClr val="accent3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history</a:t>
            </a:r>
            <a:endParaRPr dirty="0"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953481" y="183526"/>
            <a:ext cx="1446849" cy="8259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48392E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1894</a:t>
            </a:r>
            <a:endParaRPr sz="3200" kern="0" dirty="0">
              <a:solidFill>
                <a:srgbClr val="48392E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531" name="Google Shape;531;p35"/>
          <p:cNvSpPr txBox="1"/>
          <p:nvPr/>
        </p:nvSpPr>
        <p:spPr>
          <a:xfrm flipH="1">
            <a:off x="2706051" y="294475"/>
            <a:ext cx="2926000" cy="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kern="0" dirty="0">
                <a:solidFill>
                  <a:srgbClr val="EEF0E9"/>
                </a:solidFill>
                <a:latin typeface="Sora SemiBold"/>
                <a:ea typeface="Sora SemiBold"/>
                <a:cs typeface="Sora SemiBold"/>
                <a:sym typeface="Sora SemiBold"/>
              </a:rPr>
              <a:t>Founding</a:t>
            </a:r>
            <a:endParaRPr sz="2667" kern="0" dirty="0">
              <a:solidFill>
                <a:srgbClr val="EEF0E9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33" name="Google Shape;533;p35"/>
          <p:cNvSpPr/>
          <p:nvPr/>
        </p:nvSpPr>
        <p:spPr>
          <a:xfrm>
            <a:off x="953464" y="1598965"/>
            <a:ext cx="1446849" cy="826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48392E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1897</a:t>
            </a:r>
            <a:endParaRPr sz="3200" kern="0" dirty="0">
              <a:solidFill>
                <a:srgbClr val="48392E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953464" y="3010180"/>
            <a:ext cx="1446849" cy="826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48392E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1922</a:t>
            </a:r>
            <a:endParaRPr sz="3200" kern="0" dirty="0">
              <a:solidFill>
                <a:srgbClr val="48392E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cxnSp>
        <p:nvCxnSpPr>
          <p:cNvPr id="539" name="Google Shape;539;p35"/>
          <p:cNvCxnSpPr>
            <a:cxnSpLocks/>
            <a:stCxn id="530" idx="2"/>
            <a:endCxn id="533" idx="0"/>
          </p:cNvCxnSpPr>
          <p:nvPr/>
        </p:nvCxnSpPr>
        <p:spPr>
          <a:xfrm flipH="1">
            <a:off x="1676889" y="1009522"/>
            <a:ext cx="17" cy="589443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35"/>
          <p:cNvCxnSpPr>
            <a:cxnSpLocks/>
            <a:stCxn id="533" idx="2"/>
            <a:endCxn id="536" idx="0"/>
          </p:cNvCxnSpPr>
          <p:nvPr/>
        </p:nvCxnSpPr>
        <p:spPr>
          <a:xfrm>
            <a:off x="1676889" y="2425639"/>
            <a:ext cx="0" cy="584541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35"/>
          <p:cNvCxnSpPr>
            <a:cxnSpLocks/>
            <a:stCxn id="536" idx="2"/>
            <a:endCxn id="12" idx="0"/>
          </p:cNvCxnSpPr>
          <p:nvPr/>
        </p:nvCxnSpPr>
        <p:spPr>
          <a:xfrm>
            <a:off x="1676889" y="3836854"/>
            <a:ext cx="0" cy="615675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5"/>
          <p:cNvSpPr/>
          <p:nvPr/>
        </p:nvSpPr>
        <p:spPr>
          <a:xfrm rot="10800000">
            <a:off x="7120933" y="-321600"/>
            <a:ext cx="1706800" cy="1706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35"/>
          <p:cNvSpPr/>
          <p:nvPr/>
        </p:nvSpPr>
        <p:spPr>
          <a:xfrm rot="-5400000">
            <a:off x="10135900" y="5177067"/>
            <a:ext cx="1336000" cy="1155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536;p35">
            <a:extLst>
              <a:ext uri="{FF2B5EF4-FFF2-40B4-BE49-F238E27FC236}">
                <a16:creationId xmlns:a16="http://schemas.microsoft.com/office/drawing/2014/main" id="{DCA0C7D3-BA7B-1C6F-B317-6891DDCCB85A}"/>
              </a:ext>
            </a:extLst>
          </p:cNvPr>
          <p:cNvSpPr/>
          <p:nvPr/>
        </p:nvSpPr>
        <p:spPr>
          <a:xfrm>
            <a:off x="953464" y="4452529"/>
            <a:ext cx="1446849" cy="826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48392E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1923</a:t>
            </a:r>
            <a:endParaRPr sz="3200" kern="0" dirty="0">
              <a:solidFill>
                <a:srgbClr val="48392E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cxnSp>
        <p:nvCxnSpPr>
          <p:cNvPr id="15" name="Google Shape;541;p35">
            <a:extLst>
              <a:ext uri="{FF2B5EF4-FFF2-40B4-BE49-F238E27FC236}">
                <a16:creationId xmlns:a16="http://schemas.microsoft.com/office/drawing/2014/main" id="{D9216216-054E-EB3B-41FD-D782712F22BD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1676888" y="5279203"/>
            <a:ext cx="1" cy="615675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536;p35">
            <a:extLst>
              <a:ext uri="{FF2B5EF4-FFF2-40B4-BE49-F238E27FC236}">
                <a16:creationId xmlns:a16="http://schemas.microsoft.com/office/drawing/2014/main" id="{77FE4021-A15D-F47A-90DF-863671A2D647}"/>
              </a:ext>
            </a:extLst>
          </p:cNvPr>
          <p:cNvSpPr/>
          <p:nvPr/>
        </p:nvSpPr>
        <p:spPr>
          <a:xfrm>
            <a:off x="953463" y="5894878"/>
            <a:ext cx="1446849" cy="826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48392E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1932</a:t>
            </a:r>
            <a:endParaRPr sz="3200" kern="0" dirty="0">
              <a:solidFill>
                <a:srgbClr val="48392E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26" name="Google Shape;531;p35">
            <a:extLst>
              <a:ext uri="{FF2B5EF4-FFF2-40B4-BE49-F238E27FC236}">
                <a16:creationId xmlns:a16="http://schemas.microsoft.com/office/drawing/2014/main" id="{1F200271-17A1-C155-14EB-BA2B9B8BD548}"/>
              </a:ext>
            </a:extLst>
          </p:cNvPr>
          <p:cNvSpPr txBox="1"/>
          <p:nvPr/>
        </p:nvSpPr>
        <p:spPr>
          <a:xfrm flipH="1">
            <a:off x="2706051" y="1774977"/>
            <a:ext cx="2926000" cy="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kern="0" dirty="0">
                <a:solidFill>
                  <a:srgbClr val="EEF0E9"/>
                </a:solidFill>
                <a:latin typeface="Sora SemiBold"/>
                <a:ea typeface="Sora SemiBold"/>
                <a:cs typeface="Sora SemiBold"/>
                <a:sym typeface="Sora SemiBold"/>
              </a:rPr>
              <a:t>“Baťovky”</a:t>
            </a:r>
            <a:endParaRPr sz="2667" kern="0" dirty="0">
              <a:solidFill>
                <a:srgbClr val="EEF0E9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7" name="Google Shape;531;p35">
            <a:extLst>
              <a:ext uri="{FF2B5EF4-FFF2-40B4-BE49-F238E27FC236}">
                <a16:creationId xmlns:a16="http://schemas.microsoft.com/office/drawing/2014/main" id="{43DCB071-2E49-F120-01F8-5FB9AFF4A8E3}"/>
              </a:ext>
            </a:extLst>
          </p:cNvPr>
          <p:cNvSpPr txBox="1"/>
          <p:nvPr/>
        </p:nvSpPr>
        <p:spPr>
          <a:xfrm flipH="1">
            <a:off x="2706051" y="3186192"/>
            <a:ext cx="2926000" cy="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kern="0" dirty="0">
                <a:solidFill>
                  <a:srgbClr val="EEF0E9"/>
                </a:solidFill>
                <a:latin typeface="Sora SemiBold"/>
                <a:ea typeface="Sora SemiBold"/>
                <a:cs typeface="Sora SemiBold"/>
                <a:sym typeface="Sora SemiBold"/>
              </a:rPr>
              <a:t>After WW1</a:t>
            </a:r>
            <a:endParaRPr sz="2667" kern="0" dirty="0">
              <a:solidFill>
                <a:srgbClr val="EEF0E9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8" name="Google Shape;531;p35">
            <a:extLst>
              <a:ext uri="{FF2B5EF4-FFF2-40B4-BE49-F238E27FC236}">
                <a16:creationId xmlns:a16="http://schemas.microsoft.com/office/drawing/2014/main" id="{D3734C47-0E8A-DD19-D310-5949306F2FB8}"/>
              </a:ext>
            </a:extLst>
          </p:cNvPr>
          <p:cNvSpPr txBox="1"/>
          <p:nvPr/>
        </p:nvSpPr>
        <p:spPr>
          <a:xfrm flipH="1">
            <a:off x="2706051" y="4452529"/>
            <a:ext cx="2926000" cy="8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kern="0" dirty="0">
                <a:solidFill>
                  <a:srgbClr val="EEF0E9"/>
                </a:solidFill>
                <a:latin typeface="Sora SemiBold"/>
                <a:ea typeface="Sora SemiBold"/>
                <a:cs typeface="Sora SemiBold"/>
                <a:sym typeface="Sora SemiBold"/>
              </a:rPr>
              <a:t>Autonomous departments</a:t>
            </a:r>
            <a:endParaRPr sz="2667" kern="0" dirty="0">
              <a:solidFill>
                <a:srgbClr val="EEF0E9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0" name="Google Shape;531;p35">
            <a:extLst>
              <a:ext uri="{FF2B5EF4-FFF2-40B4-BE49-F238E27FC236}">
                <a16:creationId xmlns:a16="http://schemas.microsoft.com/office/drawing/2014/main" id="{6091DF92-2FFA-25BE-7B36-C1BEDFA1EE05}"/>
              </a:ext>
            </a:extLst>
          </p:cNvPr>
          <p:cNvSpPr txBox="1"/>
          <p:nvPr/>
        </p:nvSpPr>
        <p:spPr>
          <a:xfrm flipH="1">
            <a:off x="2706051" y="5894878"/>
            <a:ext cx="2926000" cy="8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kern="0" dirty="0">
                <a:solidFill>
                  <a:srgbClr val="EEF0E9"/>
                </a:solidFill>
                <a:latin typeface="Sora SemiBold"/>
                <a:ea typeface="Sora SemiBold"/>
                <a:cs typeface="Sora SemiBold"/>
                <a:sym typeface="Sora SemiBold"/>
              </a:rPr>
              <a:t>Death of Tomáš Baťa</a:t>
            </a:r>
            <a:endParaRPr sz="2667" kern="0" dirty="0">
              <a:solidFill>
                <a:srgbClr val="EEF0E9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>
          <a:extLst>
            <a:ext uri="{FF2B5EF4-FFF2-40B4-BE49-F238E27FC236}">
              <a16:creationId xmlns:a16="http://schemas.microsoft.com/office/drawing/2014/main" id="{699EAA94-040B-06E3-123C-9BFCC218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2F04D285-944A-7D3A-A619-C28F9447AA60}"/>
              </a:ext>
            </a:extLst>
          </p:cNvPr>
          <p:cNvCxnSpPr>
            <a:cxnSpLocks/>
            <a:stCxn id="1080" idx="3"/>
            <a:endCxn id="1079" idx="1"/>
          </p:cNvCxnSpPr>
          <p:nvPr/>
        </p:nvCxnSpPr>
        <p:spPr>
          <a:xfrm flipH="1">
            <a:off x="3446340" y="4122872"/>
            <a:ext cx="655801" cy="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5" name="Google Shape;1075;p47">
            <a:extLst>
              <a:ext uri="{FF2B5EF4-FFF2-40B4-BE49-F238E27FC236}">
                <a16:creationId xmlns:a16="http://schemas.microsoft.com/office/drawing/2014/main" id="{03275FC0-668B-23C6-3451-56E47CCCDB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057667" y="3509418"/>
            <a:ext cx="3292000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Product</a:t>
            </a:r>
            <a:endParaRPr dirty="0"/>
          </a:p>
        </p:txBody>
      </p:sp>
      <p:sp>
        <p:nvSpPr>
          <p:cNvPr id="1077" name="Google Shape;1077;p47">
            <a:extLst>
              <a:ext uri="{FF2B5EF4-FFF2-40B4-BE49-F238E27FC236}">
                <a16:creationId xmlns:a16="http://schemas.microsoft.com/office/drawing/2014/main" id="{659447AB-6F87-6797-47BB-18841D1CDFA6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289255" y="3509418"/>
            <a:ext cx="3292000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Price</a:t>
            </a:r>
            <a:endParaRPr dirty="0"/>
          </a:p>
        </p:txBody>
      </p:sp>
      <p:sp>
        <p:nvSpPr>
          <p:cNvPr id="1079" name="Google Shape;1079;p47">
            <a:extLst>
              <a:ext uri="{FF2B5EF4-FFF2-40B4-BE49-F238E27FC236}">
                <a16:creationId xmlns:a16="http://schemas.microsoft.com/office/drawing/2014/main" id="{4A0FD38F-EF18-2F34-5C78-3279617CEDDE}"/>
              </a:ext>
            </a:extLst>
          </p:cNvPr>
          <p:cNvSpPr txBox="1"/>
          <p:nvPr/>
        </p:nvSpPr>
        <p:spPr>
          <a:xfrm flipH="1">
            <a:off x="2369940" y="3584698"/>
            <a:ext cx="1076400" cy="10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EEF0E9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1.P</a:t>
            </a:r>
            <a:endParaRPr sz="3200" kern="0" dirty="0">
              <a:solidFill>
                <a:srgbClr val="EEF0E9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080" name="Google Shape;1080;p47">
            <a:extLst>
              <a:ext uri="{FF2B5EF4-FFF2-40B4-BE49-F238E27FC236}">
                <a16:creationId xmlns:a16="http://schemas.microsoft.com/office/drawing/2014/main" id="{A74F2871-27C2-E5AA-7A51-733E565FF764}"/>
              </a:ext>
            </a:extLst>
          </p:cNvPr>
          <p:cNvSpPr txBox="1"/>
          <p:nvPr/>
        </p:nvSpPr>
        <p:spPr>
          <a:xfrm flipH="1">
            <a:off x="4102141" y="3594672"/>
            <a:ext cx="1076400" cy="10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EEF0E9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2.P</a:t>
            </a:r>
            <a:endParaRPr sz="3200" kern="0" dirty="0">
              <a:solidFill>
                <a:srgbClr val="EEF0E9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083" name="Google Shape;1083;p47">
            <a:extLst>
              <a:ext uri="{FF2B5EF4-FFF2-40B4-BE49-F238E27FC236}">
                <a16:creationId xmlns:a16="http://schemas.microsoft.com/office/drawing/2014/main" id="{8D868BE4-A0CF-3B81-5850-2A966A36309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1057680" y="4094618"/>
            <a:ext cx="3292000" cy="6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Quality control, Customer cards</a:t>
            </a:r>
            <a:endParaRPr dirty="0"/>
          </a:p>
        </p:txBody>
      </p:sp>
      <p:sp>
        <p:nvSpPr>
          <p:cNvPr id="1084" name="Google Shape;1084;p47">
            <a:extLst>
              <a:ext uri="{FF2B5EF4-FFF2-40B4-BE49-F238E27FC236}">
                <a16:creationId xmlns:a16="http://schemas.microsoft.com/office/drawing/2014/main" id="{1FA6A5C3-AF2F-B558-0637-A99279D8D37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89247" y="4050334"/>
            <a:ext cx="3490617" cy="6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“Baťa Crushes High Prices”</a:t>
            </a:r>
          </a:p>
          <a:p>
            <a:pPr marL="0" indent="0"/>
            <a:r>
              <a:rPr lang="en" dirty="0"/>
              <a:t>  Number 9</a:t>
            </a:r>
          </a:p>
        </p:txBody>
      </p:sp>
      <p:sp>
        <p:nvSpPr>
          <p:cNvPr id="1090" name="Google Shape;1090;p47">
            <a:extLst>
              <a:ext uri="{FF2B5EF4-FFF2-40B4-BE49-F238E27FC236}">
                <a16:creationId xmlns:a16="http://schemas.microsoft.com/office/drawing/2014/main" id="{A9F91B3F-FF76-4CCC-142E-5D32CEC25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125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Marketing </a:t>
            </a:r>
            <a:r>
              <a:rPr lang="en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mix</a:t>
            </a:r>
            <a:endParaRPr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091" name="Google Shape;1091;p47">
            <a:extLst>
              <a:ext uri="{FF2B5EF4-FFF2-40B4-BE49-F238E27FC236}">
                <a16:creationId xmlns:a16="http://schemas.microsoft.com/office/drawing/2014/main" id="{2141954C-922C-2030-9EE9-BADA3BDC62EF}"/>
              </a:ext>
            </a:extLst>
          </p:cNvPr>
          <p:cNvSpPr/>
          <p:nvPr/>
        </p:nvSpPr>
        <p:spPr>
          <a:xfrm rot="5400000">
            <a:off x="10405336" y="245421"/>
            <a:ext cx="1418800" cy="1418800"/>
          </a:xfrm>
          <a:prstGeom prst="plus">
            <a:avLst>
              <a:gd name="adj" fmla="val 3733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C0D0D8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A902EF-7DE9-0A27-155D-83447187E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864" y="1900844"/>
            <a:ext cx="3125637" cy="44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B582E70D-E4D5-A6DE-9051-1BDF8CFA9504}"/>
              </a:ext>
            </a:extLst>
          </p:cNvPr>
          <p:cNvCxnSpPr>
            <a:cxnSpLocks/>
            <a:stCxn id="1082" idx="2"/>
            <a:endCxn id="1081" idx="0"/>
          </p:cNvCxnSpPr>
          <p:nvPr/>
        </p:nvCxnSpPr>
        <p:spPr>
          <a:xfrm>
            <a:off x="8565032" y="3637667"/>
            <a:ext cx="0" cy="5907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6" name="Google Shape;1076;p47"/>
          <p:cNvSpPr txBox="1">
            <a:spLocks noGrp="1"/>
          </p:cNvSpPr>
          <p:nvPr>
            <p:ph type="subTitle" idx="6"/>
          </p:nvPr>
        </p:nvSpPr>
        <p:spPr>
          <a:xfrm>
            <a:off x="4599225" y="4143375"/>
            <a:ext cx="3292000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Place</a:t>
            </a:r>
            <a:endParaRPr dirty="0"/>
          </a:p>
        </p:txBody>
      </p:sp>
      <p:sp>
        <p:nvSpPr>
          <p:cNvPr id="1078" name="Google Shape;1078;p47"/>
          <p:cNvSpPr txBox="1">
            <a:spLocks noGrp="1"/>
          </p:cNvSpPr>
          <p:nvPr>
            <p:ph type="subTitle" idx="8"/>
          </p:nvPr>
        </p:nvSpPr>
        <p:spPr>
          <a:xfrm>
            <a:off x="9233712" y="2667000"/>
            <a:ext cx="3292000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Promotion</a:t>
            </a:r>
            <a:endParaRPr dirty="0"/>
          </a:p>
        </p:txBody>
      </p:sp>
      <p:sp>
        <p:nvSpPr>
          <p:cNvPr id="1081" name="Google Shape;1081;p47"/>
          <p:cNvSpPr txBox="1"/>
          <p:nvPr/>
        </p:nvSpPr>
        <p:spPr>
          <a:xfrm flipH="1">
            <a:off x="8026832" y="4228460"/>
            <a:ext cx="1076400" cy="10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EEF0E9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4.P</a:t>
            </a:r>
            <a:endParaRPr sz="3200" kern="0" dirty="0">
              <a:solidFill>
                <a:srgbClr val="EEF0E9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 flipH="1">
            <a:off x="8026832" y="2581267"/>
            <a:ext cx="1076400" cy="10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kern="0" dirty="0">
                <a:solidFill>
                  <a:srgbClr val="EEF0E9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3.P</a:t>
            </a:r>
            <a:endParaRPr sz="3200" kern="0" dirty="0">
              <a:solidFill>
                <a:srgbClr val="EEF0E9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085" name="Google Shape;1085;p47"/>
          <p:cNvSpPr txBox="1">
            <a:spLocks noGrp="1"/>
          </p:cNvSpPr>
          <p:nvPr>
            <p:ph type="subTitle" idx="4"/>
          </p:nvPr>
        </p:nvSpPr>
        <p:spPr>
          <a:xfrm>
            <a:off x="4599212" y="4718408"/>
            <a:ext cx="3292000" cy="6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Retail outlets and factories</a:t>
            </a:r>
            <a:endParaRPr dirty="0"/>
          </a:p>
        </p:txBody>
      </p:sp>
      <p:sp>
        <p:nvSpPr>
          <p:cNvPr id="1086" name="Google Shape;1086;p47"/>
          <p:cNvSpPr txBox="1">
            <a:spLocks noGrp="1"/>
          </p:cNvSpPr>
          <p:nvPr>
            <p:ph type="subTitle" idx="5"/>
          </p:nvPr>
        </p:nvSpPr>
        <p:spPr>
          <a:xfrm>
            <a:off x="9233704" y="3242033"/>
            <a:ext cx="3292000" cy="6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Honesty and customer engagement</a:t>
            </a:r>
            <a:endParaRPr dirty="0"/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/>
          </p:nvPr>
        </p:nvSpPr>
        <p:spPr>
          <a:xfrm>
            <a:off x="960000" y="5125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Marketing </a:t>
            </a:r>
            <a:r>
              <a:rPr lang="en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mix</a:t>
            </a:r>
            <a:endParaRPr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091" name="Google Shape;1091;p47"/>
          <p:cNvSpPr/>
          <p:nvPr/>
        </p:nvSpPr>
        <p:spPr>
          <a:xfrm rot="5400000">
            <a:off x="10405336" y="245421"/>
            <a:ext cx="1418800" cy="1418800"/>
          </a:xfrm>
          <a:prstGeom prst="plus">
            <a:avLst>
              <a:gd name="adj" fmla="val 3733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C0D0D8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1" name="Obrázok 30" descr="Obrázok, na ktorom je budova, exteriér, čierno-biela, zmiešaný účel využitia&#10;&#10;Obsah vygenerovaný umelou inteligenciou môže byť nesprávny.">
            <a:extLst>
              <a:ext uri="{FF2B5EF4-FFF2-40B4-BE49-F238E27FC236}">
                <a16:creationId xmlns:a16="http://schemas.microsoft.com/office/drawing/2014/main" id="{41AB1FAD-AD9C-28E7-EFE0-2B1C20A31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7" y="2216147"/>
            <a:ext cx="5516467" cy="3641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"/>
          <p:cNvSpPr txBox="1">
            <a:spLocks noGrp="1"/>
          </p:cNvSpPr>
          <p:nvPr>
            <p:ph type="subTitle" idx="1"/>
          </p:nvPr>
        </p:nvSpPr>
        <p:spPr>
          <a:xfrm>
            <a:off x="7349746" y="1451084"/>
            <a:ext cx="4667250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l"/>
            <a:r>
              <a:rPr lang="en" sz="2667" dirty="0"/>
              <a:t>Houses for employees</a:t>
            </a:r>
            <a:endParaRPr sz="2667" dirty="0"/>
          </a:p>
        </p:txBody>
      </p:sp>
      <p:sp>
        <p:nvSpPr>
          <p:cNvPr id="571" name="Google Shape;571;p37"/>
          <p:cNvSpPr txBox="1">
            <a:spLocks noGrp="1"/>
          </p:cNvSpPr>
          <p:nvPr>
            <p:ph type="title"/>
          </p:nvPr>
        </p:nvSpPr>
        <p:spPr>
          <a:xfrm>
            <a:off x="883800" y="2679200"/>
            <a:ext cx="3440550" cy="14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Social </a:t>
            </a:r>
            <a:r>
              <a:rPr lang="en" dirty="0">
                <a:solidFill>
                  <a:schemeClr val="lt1"/>
                </a:solidFill>
              </a:rPr>
              <a:t>responsibility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72" name="Google Shape;572;p37"/>
          <p:cNvSpPr txBox="1">
            <a:spLocks noGrp="1"/>
          </p:cNvSpPr>
          <p:nvPr>
            <p:ph type="subTitle" idx="5"/>
          </p:nvPr>
        </p:nvSpPr>
        <p:spPr>
          <a:xfrm>
            <a:off x="7349746" y="2190517"/>
            <a:ext cx="3292000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l"/>
            <a:r>
              <a:rPr lang="en" sz="2667" dirty="0"/>
              <a:t>Cheaper goods</a:t>
            </a:r>
            <a:endParaRPr sz="2667" dirty="0"/>
          </a:p>
        </p:txBody>
      </p:sp>
      <p:sp>
        <p:nvSpPr>
          <p:cNvPr id="573" name="Google Shape;573;p37"/>
          <p:cNvSpPr txBox="1">
            <a:spLocks noGrp="1"/>
          </p:cNvSpPr>
          <p:nvPr>
            <p:ph type="subTitle" idx="6"/>
          </p:nvPr>
        </p:nvSpPr>
        <p:spPr>
          <a:xfrm>
            <a:off x="7349746" y="2933658"/>
            <a:ext cx="3554058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l"/>
            <a:r>
              <a:rPr lang="en" sz="2667" dirty="0"/>
              <a:t>Fair Remuneration</a:t>
            </a:r>
            <a:endParaRPr sz="2667" dirty="0"/>
          </a:p>
        </p:txBody>
      </p:sp>
      <p:sp>
        <p:nvSpPr>
          <p:cNvPr id="574" name="Google Shape;574;p37"/>
          <p:cNvSpPr/>
          <p:nvPr/>
        </p:nvSpPr>
        <p:spPr>
          <a:xfrm>
            <a:off x="536767" y="492000"/>
            <a:ext cx="1216400" cy="12164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B1B4A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3544500" y="5354100"/>
            <a:ext cx="1044800" cy="1067600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73;p37">
            <a:extLst>
              <a:ext uri="{FF2B5EF4-FFF2-40B4-BE49-F238E27FC236}">
                <a16:creationId xmlns:a16="http://schemas.microsoft.com/office/drawing/2014/main" id="{6FD38824-9CE9-9868-1FF1-3CB190DC34CB}"/>
              </a:ext>
            </a:extLst>
          </p:cNvPr>
          <p:cNvSpPr txBox="1">
            <a:spLocks/>
          </p:cNvSpPr>
          <p:nvPr/>
        </p:nvSpPr>
        <p:spPr>
          <a:xfrm>
            <a:off x="7349746" y="3673091"/>
            <a:ext cx="3554058" cy="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0" i="0" u="none" strike="noStrike" cap="none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 algn="l"/>
            <a:r>
              <a:rPr lang="en-GB" sz="2667" kern="0" dirty="0"/>
              <a:t>Employee training</a:t>
            </a:r>
            <a:endParaRPr lang="sk-SK" sz="2667" kern="0" dirty="0"/>
          </a:p>
        </p:txBody>
      </p:sp>
      <p:sp>
        <p:nvSpPr>
          <p:cNvPr id="9" name="Google Shape;573;p37">
            <a:extLst>
              <a:ext uri="{FF2B5EF4-FFF2-40B4-BE49-F238E27FC236}">
                <a16:creationId xmlns:a16="http://schemas.microsoft.com/office/drawing/2014/main" id="{5C12D7C2-D501-A32A-83B9-1313011248D1}"/>
              </a:ext>
            </a:extLst>
          </p:cNvPr>
          <p:cNvSpPr txBox="1">
            <a:spLocks/>
          </p:cNvSpPr>
          <p:nvPr/>
        </p:nvSpPr>
        <p:spPr>
          <a:xfrm>
            <a:off x="7349746" y="4412524"/>
            <a:ext cx="3554058" cy="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0" i="0" u="none" strike="noStrike" cap="none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Light"/>
              <a:buNone/>
              <a:defRPr sz="3200" b="1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 algn="l"/>
            <a:r>
              <a:rPr lang="en-GB" sz="2667" kern="0" dirty="0"/>
              <a:t>Customer-centric</a:t>
            </a:r>
            <a:endParaRPr lang="sk-SK" sz="2667" kern="0" dirty="0"/>
          </a:p>
        </p:txBody>
      </p:sp>
      <p:grpSp>
        <p:nvGrpSpPr>
          <p:cNvPr id="10" name="Google Shape;297;p30">
            <a:extLst>
              <a:ext uri="{FF2B5EF4-FFF2-40B4-BE49-F238E27FC236}">
                <a16:creationId xmlns:a16="http://schemas.microsoft.com/office/drawing/2014/main" id="{0A19ADB6-E0AB-8679-725F-9461648F7EE8}"/>
              </a:ext>
            </a:extLst>
          </p:cNvPr>
          <p:cNvGrpSpPr/>
          <p:nvPr/>
        </p:nvGrpSpPr>
        <p:grpSpPr>
          <a:xfrm>
            <a:off x="6590703" y="1408607"/>
            <a:ext cx="633759" cy="3567168"/>
            <a:chOff x="5056385" y="323236"/>
            <a:chExt cx="662151" cy="3726974"/>
          </a:xfrm>
        </p:grpSpPr>
        <p:sp>
          <p:nvSpPr>
            <p:cNvPr id="11" name="Google Shape;299;p30">
              <a:extLst>
                <a:ext uri="{FF2B5EF4-FFF2-40B4-BE49-F238E27FC236}">
                  <a16:creationId xmlns:a16="http://schemas.microsoft.com/office/drawing/2014/main" id="{74F62F76-02F4-0450-7EEE-85CEF58A24A0}"/>
                </a:ext>
              </a:extLst>
            </p:cNvPr>
            <p:cNvSpPr/>
            <p:nvPr/>
          </p:nvSpPr>
          <p:spPr>
            <a:xfrm>
              <a:off x="5058293" y="1859452"/>
              <a:ext cx="658344" cy="6583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3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  <p:grpSp>
          <p:nvGrpSpPr>
            <p:cNvPr id="12" name="Google Shape;301;p30">
              <a:extLst>
                <a:ext uri="{FF2B5EF4-FFF2-40B4-BE49-F238E27FC236}">
                  <a16:creationId xmlns:a16="http://schemas.microsoft.com/office/drawing/2014/main" id="{D2907F3D-791E-FF6F-5E87-F96A4E78C180}"/>
                </a:ext>
              </a:extLst>
            </p:cNvPr>
            <p:cNvGrpSpPr/>
            <p:nvPr/>
          </p:nvGrpSpPr>
          <p:grpSpPr>
            <a:xfrm>
              <a:off x="5056385" y="323236"/>
              <a:ext cx="662151" cy="662151"/>
              <a:chOff x="7928620" y="3680698"/>
              <a:chExt cx="879000" cy="879000"/>
            </a:xfrm>
          </p:grpSpPr>
          <p:sp>
            <p:nvSpPr>
              <p:cNvPr id="17" name="Google Shape;302;p30">
                <a:extLst>
                  <a:ext uri="{FF2B5EF4-FFF2-40B4-BE49-F238E27FC236}">
                    <a16:creationId xmlns:a16="http://schemas.microsoft.com/office/drawing/2014/main" id="{D67DD148-5F2F-E74A-CC4C-DDAB3F3B448F}"/>
                  </a:ext>
                </a:extLst>
              </p:cNvPr>
              <p:cNvSpPr/>
              <p:nvPr/>
            </p:nvSpPr>
            <p:spPr>
              <a:xfrm>
                <a:off x="7928620" y="3680698"/>
                <a:ext cx="879000" cy="87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GB" sz="1867" kern="0" dirty="0">
                    <a:solidFill>
                      <a:schemeClr val="bg1"/>
                    </a:solidFill>
                    <a:latin typeface="Sora ExtraBold" pitchFamily="2" charset="0"/>
                    <a:cs typeface="Sora ExtraBold" pitchFamily="2" charset="0"/>
                    <a:sym typeface="Arial"/>
                  </a:rPr>
                  <a:t>1</a:t>
                </a:r>
                <a:endParaRPr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endParaRPr>
              </a:p>
            </p:txBody>
          </p:sp>
          <p:sp>
            <p:nvSpPr>
              <p:cNvPr id="18" name="Google Shape;304;p30">
                <a:extLst>
                  <a:ext uri="{FF2B5EF4-FFF2-40B4-BE49-F238E27FC236}">
                    <a16:creationId xmlns:a16="http://schemas.microsoft.com/office/drawing/2014/main" id="{5C05F540-A686-A26F-FC14-A52AF9AAA16D}"/>
                  </a:ext>
                </a:extLst>
              </p:cNvPr>
              <p:cNvSpPr/>
              <p:nvPr/>
            </p:nvSpPr>
            <p:spPr>
              <a:xfrm>
                <a:off x="8069477" y="3821884"/>
                <a:ext cx="597292" cy="596633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309;p30">
              <a:extLst>
                <a:ext uri="{FF2B5EF4-FFF2-40B4-BE49-F238E27FC236}">
                  <a16:creationId xmlns:a16="http://schemas.microsoft.com/office/drawing/2014/main" id="{770754C6-CC12-28D3-24B4-43CCE92FEF38}"/>
                </a:ext>
              </a:extLst>
            </p:cNvPr>
            <p:cNvSpPr/>
            <p:nvPr/>
          </p:nvSpPr>
          <p:spPr>
            <a:xfrm>
              <a:off x="5058293" y="1093248"/>
              <a:ext cx="658344" cy="6583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2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  <p:sp>
          <p:nvSpPr>
            <p:cNvPr id="15" name="Google Shape;321;p30">
              <a:extLst>
                <a:ext uri="{FF2B5EF4-FFF2-40B4-BE49-F238E27FC236}">
                  <a16:creationId xmlns:a16="http://schemas.microsoft.com/office/drawing/2014/main" id="{9987824A-E035-3CA6-DC9E-F1269FBCB21F}"/>
                </a:ext>
              </a:extLst>
            </p:cNvPr>
            <p:cNvSpPr/>
            <p:nvPr/>
          </p:nvSpPr>
          <p:spPr>
            <a:xfrm>
              <a:off x="5058290" y="2625656"/>
              <a:ext cx="658350" cy="6583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4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  <p:sp>
          <p:nvSpPr>
            <p:cNvPr id="16" name="Google Shape;328;p30">
              <a:extLst>
                <a:ext uri="{FF2B5EF4-FFF2-40B4-BE49-F238E27FC236}">
                  <a16:creationId xmlns:a16="http://schemas.microsoft.com/office/drawing/2014/main" id="{E1B36E9E-A23E-325C-E1B8-1F1885163499}"/>
                </a:ext>
              </a:extLst>
            </p:cNvPr>
            <p:cNvSpPr/>
            <p:nvPr/>
          </p:nvSpPr>
          <p:spPr>
            <a:xfrm>
              <a:off x="5058293" y="3391866"/>
              <a:ext cx="658344" cy="6583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GB" sz="1867" kern="0" dirty="0">
                  <a:solidFill>
                    <a:schemeClr val="bg1"/>
                  </a:solidFill>
                  <a:latin typeface="Sora ExtraBold" pitchFamily="2" charset="0"/>
                  <a:cs typeface="Sora ExtraBold" pitchFamily="2" charset="0"/>
                  <a:sym typeface="Arial"/>
                </a:rPr>
                <a:t>5</a:t>
              </a:r>
              <a:endParaRPr sz="1867" kern="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  <a:sym typeface="Arial"/>
              </a:endParaRPr>
            </a:p>
          </p:txBody>
        </p:sp>
      </p:grpSp>
      <p:sp>
        <p:nvSpPr>
          <p:cNvPr id="19" name="Google Shape;304;p30">
            <a:extLst>
              <a:ext uri="{FF2B5EF4-FFF2-40B4-BE49-F238E27FC236}">
                <a16:creationId xmlns:a16="http://schemas.microsoft.com/office/drawing/2014/main" id="{87FB1466-0264-7FB1-4D1C-B68933846A51}"/>
              </a:ext>
            </a:extLst>
          </p:cNvPr>
          <p:cNvSpPr/>
          <p:nvPr/>
        </p:nvSpPr>
        <p:spPr>
          <a:xfrm>
            <a:off x="6692258" y="2241507"/>
            <a:ext cx="430648" cy="430172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304;p30">
            <a:extLst>
              <a:ext uri="{FF2B5EF4-FFF2-40B4-BE49-F238E27FC236}">
                <a16:creationId xmlns:a16="http://schemas.microsoft.com/office/drawing/2014/main" id="{CDDDA02E-BA8F-DDBB-848B-9C48E3B79D6C}"/>
              </a:ext>
            </a:extLst>
          </p:cNvPr>
          <p:cNvSpPr/>
          <p:nvPr/>
        </p:nvSpPr>
        <p:spPr>
          <a:xfrm>
            <a:off x="6692258" y="2978924"/>
            <a:ext cx="430648" cy="430172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304;p30">
            <a:extLst>
              <a:ext uri="{FF2B5EF4-FFF2-40B4-BE49-F238E27FC236}">
                <a16:creationId xmlns:a16="http://schemas.microsoft.com/office/drawing/2014/main" id="{91F1E4E3-5958-1228-9A2D-E56205A1F92F}"/>
              </a:ext>
            </a:extLst>
          </p:cNvPr>
          <p:cNvSpPr/>
          <p:nvPr/>
        </p:nvSpPr>
        <p:spPr>
          <a:xfrm>
            <a:off x="6692258" y="3712277"/>
            <a:ext cx="430648" cy="430172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304;p30">
            <a:extLst>
              <a:ext uri="{FF2B5EF4-FFF2-40B4-BE49-F238E27FC236}">
                <a16:creationId xmlns:a16="http://schemas.microsoft.com/office/drawing/2014/main" id="{6DDD1D67-915A-8A75-7EB0-8C07C8F2FD22}"/>
              </a:ext>
            </a:extLst>
          </p:cNvPr>
          <p:cNvSpPr/>
          <p:nvPr/>
        </p:nvSpPr>
        <p:spPr>
          <a:xfrm>
            <a:off x="6692258" y="4445631"/>
            <a:ext cx="430648" cy="430172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/>
          <p:nvPr/>
        </p:nvSpPr>
        <p:spPr>
          <a:xfrm flipH="1">
            <a:off x="1774121" y="4744300"/>
            <a:ext cx="2926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667" kern="0" dirty="0">
                <a:solidFill>
                  <a:srgbClr val="899AA3"/>
                </a:solidFill>
                <a:latin typeface="Sora SemiBold"/>
                <a:ea typeface="Sora SemiBold"/>
                <a:cs typeface="Sora SemiBold"/>
                <a:sym typeface="Sora SemiBold"/>
              </a:rPr>
              <a:t>E-commerce</a:t>
            </a:r>
            <a:endParaRPr sz="2667" kern="0" dirty="0">
              <a:solidFill>
                <a:srgbClr val="899AA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92" name="Google Shape;592;p38"/>
          <p:cNvSpPr txBox="1">
            <a:spLocks noGrp="1"/>
          </p:cNvSpPr>
          <p:nvPr>
            <p:ph type="title"/>
          </p:nvPr>
        </p:nvSpPr>
        <p:spPr>
          <a:xfrm>
            <a:off x="6882900" y="2868200"/>
            <a:ext cx="4498800" cy="11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Modern </a:t>
            </a:r>
            <a:r>
              <a:rPr lang="en" dirty="0">
                <a:solidFill>
                  <a:schemeClr val="bg1"/>
                </a:solidFill>
                <a:latin typeface="Sora SemiBold"/>
                <a:ea typeface="Sora SemiBold"/>
                <a:cs typeface="Sora SemiBold"/>
                <a:sym typeface="Sora SemiBold"/>
              </a:rPr>
              <a:t>probl</a:t>
            </a:r>
            <a:r>
              <a:rPr lang="en" dirty="0">
                <a:latin typeface="Sora SemiBold"/>
                <a:ea typeface="Sora SemiBold"/>
                <a:cs typeface="Sora SemiBold"/>
                <a:sym typeface="Sora SemiBold"/>
              </a:rPr>
              <a:t>ems</a:t>
            </a:r>
            <a:endParaRPr dirty="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5751892" y="1576133"/>
            <a:ext cx="975200" cy="9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B5908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01" name="Google Shape;601;p38"/>
          <p:cNvCxnSpPr>
            <a:cxnSpLocks/>
            <a:stCxn id="600" idx="2"/>
          </p:cNvCxnSpPr>
          <p:nvPr/>
        </p:nvCxnSpPr>
        <p:spPr>
          <a:xfrm rot="10800000">
            <a:off x="4963492" y="2063733"/>
            <a:ext cx="788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2" name="Google Shape;602;p38"/>
          <p:cNvSpPr/>
          <p:nvPr/>
        </p:nvSpPr>
        <p:spPr>
          <a:xfrm>
            <a:off x="5751892" y="4439500"/>
            <a:ext cx="975200" cy="9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B5908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03" name="Google Shape;603;p38"/>
          <p:cNvCxnSpPr>
            <a:stCxn id="602" idx="2"/>
          </p:cNvCxnSpPr>
          <p:nvPr/>
        </p:nvCxnSpPr>
        <p:spPr>
          <a:xfrm rot="10800000">
            <a:off x="4963492" y="4927100"/>
            <a:ext cx="788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4" name="Google Shape;604;p38"/>
          <p:cNvSpPr/>
          <p:nvPr/>
        </p:nvSpPr>
        <p:spPr>
          <a:xfrm>
            <a:off x="5751892" y="3007816"/>
            <a:ext cx="975200" cy="9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B5908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05" name="Google Shape;605;p38"/>
          <p:cNvCxnSpPr>
            <a:stCxn id="604" idx="2"/>
          </p:cNvCxnSpPr>
          <p:nvPr/>
        </p:nvCxnSpPr>
        <p:spPr>
          <a:xfrm rot="10800000">
            <a:off x="4963492" y="3495416"/>
            <a:ext cx="788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11" name="Google Shape;611;p38"/>
          <p:cNvGrpSpPr/>
          <p:nvPr/>
        </p:nvGrpSpPr>
        <p:grpSpPr>
          <a:xfrm>
            <a:off x="5988941" y="4640758"/>
            <a:ext cx="501129" cy="627991"/>
            <a:chOff x="2625800" y="3333325"/>
            <a:chExt cx="440050" cy="551450"/>
          </a:xfrm>
          <a:solidFill>
            <a:srgbClr val="FFFFFF"/>
          </a:solidFill>
        </p:grpSpPr>
        <p:sp>
          <p:nvSpPr>
            <p:cNvPr id="612" name="Google Shape;612;p38"/>
            <p:cNvSpPr/>
            <p:nvPr/>
          </p:nvSpPr>
          <p:spPr>
            <a:xfrm>
              <a:off x="2625800" y="3333325"/>
              <a:ext cx="440050" cy="551450"/>
            </a:xfrm>
            <a:custGeom>
              <a:avLst/>
              <a:gdLst/>
              <a:ahLst/>
              <a:cxnLst/>
              <a:rect l="l" t="t" r="r" b="b"/>
              <a:pathLst>
                <a:path w="17602" h="22058" extrusionOk="0">
                  <a:moveTo>
                    <a:pt x="774" y="0"/>
                  </a:moveTo>
                  <a:cubicBezTo>
                    <a:pt x="365" y="0"/>
                    <a:pt x="1" y="319"/>
                    <a:pt x="1" y="728"/>
                  </a:cubicBezTo>
                  <a:lnTo>
                    <a:pt x="1" y="17101"/>
                  </a:lnTo>
                  <a:cubicBezTo>
                    <a:pt x="1" y="17555"/>
                    <a:pt x="365" y="17874"/>
                    <a:pt x="774" y="17874"/>
                  </a:cubicBezTo>
                  <a:lnTo>
                    <a:pt x="3776" y="17874"/>
                  </a:lnTo>
                  <a:cubicBezTo>
                    <a:pt x="4230" y="20239"/>
                    <a:pt x="6322" y="22058"/>
                    <a:pt x="8824" y="22058"/>
                  </a:cubicBezTo>
                  <a:cubicBezTo>
                    <a:pt x="11644" y="22058"/>
                    <a:pt x="13918" y="19784"/>
                    <a:pt x="13918" y="16964"/>
                  </a:cubicBezTo>
                  <a:cubicBezTo>
                    <a:pt x="13918" y="14144"/>
                    <a:pt x="11644" y="11825"/>
                    <a:pt x="8824" y="11825"/>
                  </a:cubicBezTo>
                  <a:cubicBezTo>
                    <a:pt x="7005" y="11825"/>
                    <a:pt x="5276" y="12826"/>
                    <a:pt x="4367" y="14372"/>
                  </a:cubicBezTo>
                  <a:cubicBezTo>
                    <a:pt x="4276" y="14554"/>
                    <a:pt x="4367" y="14736"/>
                    <a:pt x="4503" y="14827"/>
                  </a:cubicBezTo>
                  <a:cubicBezTo>
                    <a:pt x="4552" y="14859"/>
                    <a:pt x="4611" y="14874"/>
                    <a:pt x="4672" y="14874"/>
                  </a:cubicBezTo>
                  <a:cubicBezTo>
                    <a:pt x="4784" y="14874"/>
                    <a:pt x="4899" y="14824"/>
                    <a:pt x="4958" y="14736"/>
                  </a:cubicBezTo>
                  <a:cubicBezTo>
                    <a:pt x="5731" y="13326"/>
                    <a:pt x="7232" y="12462"/>
                    <a:pt x="8824" y="12462"/>
                  </a:cubicBezTo>
                  <a:cubicBezTo>
                    <a:pt x="11280" y="12462"/>
                    <a:pt x="13281" y="14463"/>
                    <a:pt x="13281" y="16964"/>
                  </a:cubicBezTo>
                  <a:cubicBezTo>
                    <a:pt x="13281" y="19420"/>
                    <a:pt x="11280" y="21421"/>
                    <a:pt x="8824" y="21421"/>
                  </a:cubicBezTo>
                  <a:cubicBezTo>
                    <a:pt x="6368" y="21421"/>
                    <a:pt x="4367" y="19420"/>
                    <a:pt x="4367" y="16964"/>
                  </a:cubicBezTo>
                  <a:cubicBezTo>
                    <a:pt x="4367" y="16600"/>
                    <a:pt x="4367" y="16282"/>
                    <a:pt x="4458" y="16009"/>
                  </a:cubicBezTo>
                  <a:cubicBezTo>
                    <a:pt x="4503" y="15827"/>
                    <a:pt x="4367" y="15645"/>
                    <a:pt x="4185" y="15600"/>
                  </a:cubicBezTo>
                  <a:cubicBezTo>
                    <a:pt x="4161" y="15594"/>
                    <a:pt x="4138" y="15591"/>
                    <a:pt x="4116" y="15591"/>
                  </a:cubicBezTo>
                  <a:cubicBezTo>
                    <a:pt x="3969" y="15591"/>
                    <a:pt x="3861" y="15715"/>
                    <a:pt x="3821" y="15873"/>
                  </a:cubicBezTo>
                  <a:cubicBezTo>
                    <a:pt x="3730" y="16191"/>
                    <a:pt x="3685" y="16600"/>
                    <a:pt x="3685" y="16964"/>
                  </a:cubicBezTo>
                  <a:cubicBezTo>
                    <a:pt x="3685" y="17055"/>
                    <a:pt x="3685" y="17146"/>
                    <a:pt x="3685" y="17237"/>
                  </a:cubicBezTo>
                  <a:lnTo>
                    <a:pt x="774" y="17237"/>
                  </a:lnTo>
                  <a:cubicBezTo>
                    <a:pt x="683" y="17237"/>
                    <a:pt x="637" y="17192"/>
                    <a:pt x="637" y="17146"/>
                  </a:cubicBezTo>
                  <a:lnTo>
                    <a:pt x="637" y="4912"/>
                  </a:lnTo>
                  <a:lnTo>
                    <a:pt x="12189" y="4912"/>
                  </a:lnTo>
                  <a:cubicBezTo>
                    <a:pt x="12371" y="4912"/>
                    <a:pt x="12508" y="4776"/>
                    <a:pt x="12508" y="4594"/>
                  </a:cubicBezTo>
                  <a:cubicBezTo>
                    <a:pt x="12508" y="4412"/>
                    <a:pt x="12371" y="4275"/>
                    <a:pt x="12189" y="4275"/>
                  </a:cubicBezTo>
                  <a:lnTo>
                    <a:pt x="637" y="4275"/>
                  </a:lnTo>
                  <a:lnTo>
                    <a:pt x="637" y="773"/>
                  </a:lnTo>
                  <a:cubicBezTo>
                    <a:pt x="637" y="682"/>
                    <a:pt x="683" y="637"/>
                    <a:pt x="774" y="637"/>
                  </a:cubicBezTo>
                  <a:lnTo>
                    <a:pt x="16874" y="637"/>
                  </a:lnTo>
                  <a:cubicBezTo>
                    <a:pt x="16919" y="637"/>
                    <a:pt x="16965" y="682"/>
                    <a:pt x="16965" y="773"/>
                  </a:cubicBezTo>
                  <a:lnTo>
                    <a:pt x="16965" y="4275"/>
                  </a:lnTo>
                  <a:lnTo>
                    <a:pt x="13781" y="4275"/>
                  </a:lnTo>
                  <a:cubicBezTo>
                    <a:pt x="13599" y="4275"/>
                    <a:pt x="13417" y="4412"/>
                    <a:pt x="13417" y="4594"/>
                  </a:cubicBezTo>
                  <a:cubicBezTo>
                    <a:pt x="13417" y="4776"/>
                    <a:pt x="13599" y="4912"/>
                    <a:pt x="13781" y="4912"/>
                  </a:cubicBezTo>
                  <a:lnTo>
                    <a:pt x="16965" y="4912"/>
                  </a:lnTo>
                  <a:lnTo>
                    <a:pt x="16965" y="17146"/>
                  </a:lnTo>
                  <a:cubicBezTo>
                    <a:pt x="16965" y="17192"/>
                    <a:pt x="16919" y="17237"/>
                    <a:pt x="16874" y="17237"/>
                  </a:cubicBezTo>
                  <a:lnTo>
                    <a:pt x="15236" y="17237"/>
                  </a:lnTo>
                  <a:cubicBezTo>
                    <a:pt x="15055" y="17237"/>
                    <a:pt x="14918" y="17373"/>
                    <a:pt x="14918" y="17555"/>
                  </a:cubicBezTo>
                  <a:cubicBezTo>
                    <a:pt x="14918" y="17737"/>
                    <a:pt x="15055" y="17874"/>
                    <a:pt x="15236" y="17874"/>
                  </a:cubicBezTo>
                  <a:lnTo>
                    <a:pt x="16874" y="17874"/>
                  </a:lnTo>
                  <a:cubicBezTo>
                    <a:pt x="17283" y="17874"/>
                    <a:pt x="17601" y="17555"/>
                    <a:pt x="17601" y="17146"/>
                  </a:cubicBezTo>
                  <a:lnTo>
                    <a:pt x="17601" y="773"/>
                  </a:lnTo>
                  <a:cubicBezTo>
                    <a:pt x="17601" y="319"/>
                    <a:pt x="17283" y="0"/>
                    <a:pt x="168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2670150" y="3378800"/>
              <a:ext cx="31850" cy="31850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637" y="0"/>
                  </a:moveTo>
                  <a:cubicBezTo>
                    <a:pt x="273" y="0"/>
                    <a:pt x="0" y="273"/>
                    <a:pt x="0" y="637"/>
                  </a:cubicBezTo>
                  <a:cubicBezTo>
                    <a:pt x="0" y="956"/>
                    <a:pt x="273" y="1274"/>
                    <a:pt x="637" y="1274"/>
                  </a:cubicBezTo>
                  <a:cubicBezTo>
                    <a:pt x="956" y="1274"/>
                    <a:pt x="1274" y="956"/>
                    <a:pt x="1274" y="637"/>
                  </a:cubicBezTo>
                  <a:cubicBezTo>
                    <a:pt x="1274" y="273"/>
                    <a:pt x="956" y="0"/>
                    <a:pt x="6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2717900" y="3378800"/>
              <a:ext cx="31875" cy="31850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637" y="0"/>
                  </a:moveTo>
                  <a:cubicBezTo>
                    <a:pt x="273" y="0"/>
                    <a:pt x="1" y="273"/>
                    <a:pt x="1" y="637"/>
                  </a:cubicBezTo>
                  <a:cubicBezTo>
                    <a:pt x="1" y="956"/>
                    <a:pt x="273" y="1274"/>
                    <a:pt x="637" y="1274"/>
                  </a:cubicBezTo>
                  <a:cubicBezTo>
                    <a:pt x="1001" y="1274"/>
                    <a:pt x="1274" y="956"/>
                    <a:pt x="1274" y="637"/>
                  </a:cubicBezTo>
                  <a:cubicBezTo>
                    <a:pt x="1274" y="273"/>
                    <a:pt x="1001" y="0"/>
                    <a:pt x="6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2765650" y="3378800"/>
              <a:ext cx="31875" cy="31850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637" y="0"/>
                  </a:moveTo>
                  <a:cubicBezTo>
                    <a:pt x="274" y="0"/>
                    <a:pt x="1" y="273"/>
                    <a:pt x="1" y="637"/>
                  </a:cubicBezTo>
                  <a:cubicBezTo>
                    <a:pt x="1" y="956"/>
                    <a:pt x="274" y="1274"/>
                    <a:pt x="637" y="1274"/>
                  </a:cubicBezTo>
                  <a:cubicBezTo>
                    <a:pt x="1001" y="1274"/>
                    <a:pt x="1274" y="956"/>
                    <a:pt x="1274" y="637"/>
                  </a:cubicBezTo>
                  <a:cubicBezTo>
                    <a:pt x="1274" y="273"/>
                    <a:pt x="1001" y="0"/>
                    <a:pt x="6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2800900" y="3700275"/>
              <a:ext cx="105775" cy="116300"/>
            </a:xfrm>
            <a:custGeom>
              <a:avLst/>
              <a:gdLst/>
              <a:ahLst/>
              <a:cxnLst/>
              <a:rect l="l" t="t" r="r" b="b"/>
              <a:pathLst>
                <a:path w="4231" h="4652" extrusionOk="0">
                  <a:moveTo>
                    <a:pt x="774" y="649"/>
                  </a:moveTo>
                  <a:cubicBezTo>
                    <a:pt x="819" y="649"/>
                    <a:pt x="819" y="649"/>
                    <a:pt x="819" y="694"/>
                  </a:cubicBezTo>
                  <a:lnTo>
                    <a:pt x="3548" y="2241"/>
                  </a:lnTo>
                  <a:cubicBezTo>
                    <a:pt x="3594" y="2241"/>
                    <a:pt x="3594" y="2286"/>
                    <a:pt x="3594" y="2332"/>
                  </a:cubicBezTo>
                  <a:cubicBezTo>
                    <a:pt x="3594" y="2332"/>
                    <a:pt x="3594" y="2377"/>
                    <a:pt x="3548" y="2423"/>
                  </a:cubicBezTo>
                  <a:lnTo>
                    <a:pt x="819" y="3969"/>
                  </a:lnTo>
                  <a:cubicBezTo>
                    <a:pt x="804" y="3984"/>
                    <a:pt x="789" y="3989"/>
                    <a:pt x="775" y="3989"/>
                  </a:cubicBezTo>
                  <a:cubicBezTo>
                    <a:pt x="749" y="3989"/>
                    <a:pt x="728" y="3969"/>
                    <a:pt x="728" y="3969"/>
                  </a:cubicBezTo>
                  <a:cubicBezTo>
                    <a:pt x="683" y="3969"/>
                    <a:pt x="683" y="3923"/>
                    <a:pt x="683" y="3878"/>
                  </a:cubicBezTo>
                  <a:lnTo>
                    <a:pt x="683" y="785"/>
                  </a:lnTo>
                  <a:cubicBezTo>
                    <a:pt x="683" y="694"/>
                    <a:pt x="728" y="694"/>
                    <a:pt x="728" y="694"/>
                  </a:cubicBezTo>
                  <a:cubicBezTo>
                    <a:pt x="728" y="649"/>
                    <a:pt x="774" y="649"/>
                    <a:pt x="774" y="649"/>
                  </a:cubicBezTo>
                  <a:close/>
                  <a:moveTo>
                    <a:pt x="774" y="1"/>
                  </a:moveTo>
                  <a:cubicBezTo>
                    <a:pt x="649" y="1"/>
                    <a:pt x="524" y="35"/>
                    <a:pt x="410" y="103"/>
                  </a:cubicBezTo>
                  <a:cubicBezTo>
                    <a:pt x="183" y="240"/>
                    <a:pt x="46" y="467"/>
                    <a:pt x="46" y="740"/>
                  </a:cubicBezTo>
                  <a:lnTo>
                    <a:pt x="46" y="3878"/>
                  </a:lnTo>
                  <a:cubicBezTo>
                    <a:pt x="1" y="4287"/>
                    <a:pt x="364" y="4651"/>
                    <a:pt x="774" y="4651"/>
                  </a:cubicBezTo>
                  <a:cubicBezTo>
                    <a:pt x="910" y="4651"/>
                    <a:pt x="1047" y="4606"/>
                    <a:pt x="1138" y="4515"/>
                  </a:cubicBezTo>
                  <a:lnTo>
                    <a:pt x="3866" y="2968"/>
                  </a:lnTo>
                  <a:cubicBezTo>
                    <a:pt x="4094" y="2832"/>
                    <a:pt x="4230" y="2605"/>
                    <a:pt x="4230" y="2332"/>
                  </a:cubicBezTo>
                  <a:cubicBezTo>
                    <a:pt x="4230" y="2059"/>
                    <a:pt x="4094" y="1786"/>
                    <a:pt x="3866" y="1649"/>
                  </a:cubicBezTo>
                  <a:lnTo>
                    <a:pt x="1138" y="103"/>
                  </a:lnTo>
                  <a:cubicBezTo>
                    <a:pt x="1024" y="35"/>
                    <a:pt x="899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695150" y="3491350"/>
              <a:ext cx="48925" cy="108050"/>
            </a:xfrm>
            <a:custGeom>
              <a:avLst/>
              <a:gdLst/>
              <a:ahLst/>
              <a:cxnLst/>
              <a:rect l="l" t="t" r="r" b="b"/>
              <a:pathLst>
                <a:path w="1957" h="4322" extrusionOk="0">
                  <a:moveTo>
                    <a:pt x="319" y="1"/>
                  </a:moveTo>
                  <a:cubicBezTo>
                    <a:pt x="137" y="1"/>
                    <a:pt x="1" y="137"/>
                    <a:pt x="1" y="319"/>
                  </a:cubicBezTo>
                  <a:lnTo>
                    <a:pt x="1" y="4003"/>
                  </a:lnTo>
                  <a:cubicBezTo>
                    <a:pt x="1" y="4140"/>
                    <a:pt x="137" y="4276"/>
                    <a:pt x="274" y="4321"/>
                  </a:cubicBezTo>
                  <a:lnTo>
                    <a:pt x="1638" y="4321"/>
                  </a:lnTo>
                  <a:cubicBezTo>
                    <a:pt x="1775" y="4321"/>
                    <a:pt x="1957" y="4185"/>
                    <a:pt x="1957" y="4003"/>
                  </a:cubicBezTo>
                  <a:cubicBezTo>
                    <a:pt x="1957" y="3821"/>
                    <a:pt x="1775" y="3685"/>
                    <a:pt x="1638" y="3685"/>
                  </a:cubicBezTo>
                  <a:lnTo>
                    <a:pt x="638" y="3685"/>
                  </a:lnTo>
                  <a:lnTo>
                    <a:pt x="638" y="319"/>
                  </a:lnTo>
                  <a:cubicBezTo>
                    <a:pt x="638" y="137"/>
                    <a:pt x="501" y="1"/>
                    <a:pt x="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2780425" y="3491350"/>
              <a:ext cx="17100" cy="108050"/>
            </a:xfrm>
            <a:custGeom>
              <a:avLst/>
              <a:gdLst/>
              <a:ahLst/>
              <a:cxnLst/>
              <a:rect l="l" t="t" r="r" b="b"/>
              <a:pathLst>
                <a:path w="684" h="4322" extrusionOk="0">
                  <a:moveTo>
                    <a:pt x="319" y="1"/>
                  </a:moveTo>
                  <a:cubicBezTo>
                    <a:pt x="183" y="1"/>
                    <a:pt x="1" y="137"/>
                    <a:pt x="1" y="319"/>
                  </a:cubicBezTo>
                  <a:lnTo>
                    <a:pt x="1" y="4003"/>
                  </a:lnTo>
                  <a:cubicBezTo>
                    <a:pt x="1" y="4185"/>
                    <a:pt x="137" y="4321"/>
                    <a:pt x="319" y="4321"/>
                  </a:cubicBezTo>
                  <a:cubicBezTo>
                    <a:pt x="501" y="4321"/>
                    <a:pt x="683" y="4185"/>
                    <a:pt x="683" y="4003"/>
                  </a:cubicBezTo>
                  <a:lnTo>
                    <a:pt x="683" y="319"/>
                  </a:lnTo>
                  <a:cubicBezTo>
                    <a:pt x="683" y="137"/>
                    <a:pt x="501" y="1"/>
                    <a:pt x="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941900" y="3492500"/>
              <a:ext cx="54600" cy="106900"/>
            </a:xfrm>
            <a:custGeom>
              <a:avLst/>
              <a:gdLst/>
              <a:ahLst/>
              <a:cxnLst/>
              <a:rect l="l" t="t" r="r" b="b"/>
              <a:pathLst>
                <a:path w="2184" h="4276" extrusionOk="0">
                  <a:moveTo>
                    <a:pt x="318" y="0"/>
                  </a:moveTo>
                  <a:cubicBezTo>
                    <a:pt x="182" y="0"/>
                    <a:pt x="0" y="137"/>
                    <a:pt x="0" y="319"/>
                  </a:cubicBezTo>
                  <a:lnTo>
                    <a:pt x="0" y="3957"/>
                  </a:lnTo>
                  <a:cubicBezTo>
                    <a:pt x="0" y="4139"/>
                    <a:pt x="137" y="4275"/>
                    <a:pt x="318" y="4275"/>
                  </a:cubicBezTo>
                  <a:lnTo>
                    <a:pt x="1865" y="4275"/>
                  </a:lnTo>
                  <a:cubicBezTo>
                    <a:pt x="2047" y="4275"/>
                    <a:pt x="2183" y="4139"/>
                    <a:pt x="2183" y="3957"/>
                  </a:cubicBezTo>
                  <a:cubicBezTo>
                    <a:pt x="2183" y="3775"/>
                    <a:pt x="2047" y="3639"/>
                    <a:pt x="1865" y="3639"/>
                  </a:cubicBezTo>
                  <a:lnTo>
                    <a:pt x="682" y="3639"/>
                  </a:lnTo>
                  <a:lnTo>
                    <a:pt x="682" y="2456"/>
                  </a:lnTo>
                  <a:lnTo>
                    <a:pt x="1774" y="2456"/>
                  </a:lnTo>
                  <a:cubicBezTo>
                    <a:pt x="1956" y="2456"/>
                    <a:pt x="2092" y="2320"/>
                    <a:pt x="2092" y="2138"/>
                  </a:cubicBezTo>
                  <a:cubicBezTo>
                    <a:pt x="2092" y="1956"/>
                    <a:pt x="1956" y="1820"/>
                    <a:pt x="1774" y="1820"/>
                  </a:cubicBezTo>
                  <a:lnTo>
                    <a:pt x="682" y="1820"/>
                  </a:lnTo>
                  <a:lnTo>
                    <a:pt x="682" y="637"/>
                  </a:lnTo>
                  <a:lnTo>
                    <a:pt x="1865" y="637"/>
                  </a:lnTo>
                  <a:cubicBezTo>
                    <a:pt x="2047" y="637"/>
                    <a:pt x="2183" y="501"/>
                    <a:pt x="2183" y="319"/>
                  </a:cubicBezTo>
                  <a:cubicBezTo>
                    <a:pt x="2183" y="137"/>
                    <a:pt x="2047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2831600" y="3491075"/>
              <a:ext cx="83025" cy="108325"/>
            </a:xfrm>
            <a:custGeom>
              <a:avLst/>
              <a:gdLst/>
              <a:ahLst/>
              <a:cxnLst/>
              <a:rect l="l" t="t" r="r" b="b"/>
              <a:pathLst>
                <a:path w="3321" h="4333" extrusionOk="0">
                  <a:moveTo>
                    <a:pt x="321" y="0"/>
                  </a:moveTo>
                  <a:cubicBezTo>
                    <a:pt x="290" y="0"/>
                    <a:pt x="259" y="4"/>
                    <a:pt x="228" y="12"/>
                  </a:cubicBezTo>
                  <a:cubicBezTo>
                    <a:pt x="92" y="103"/>
                    <a:pt x="1" y="285"/>
                    <a:pt x="46" y="467"/>
                  </a:cubicBezTo>
                  <a:lnTo>
                    <a:pt x="1319" y="4060"/>
                  </a:lnTo>
                  <a:cubicBezTo>
                    <a:pt x="1365" y="4242"/>
                    <a:pt x="1501" y="4332"/>
                    <a:pt x="1683" y="4332"/>
                  </a:cubicBezTo>
                  <a:cubicBezTo>
                    <a:pt x="1865" y="4332"/>
                    <a:pt x="2002" y="4242"/>
                    <a:pt x="2047" y="4060"/>
                  </a:cubicBezTo>
                  <a:lnTo>
                    <a:pt x="3275" y="467"/>
                  </a:lnTo>
                  <a:cubicBezTo>
                    <a:pt x="3321" y="285"/>
                    <a:pt x="3230" y="103"/>
                    <a:pt x="3048" y="57"/>
                  </a:cubicBezTo>
                  <a:cubicBezTo>
                    <a:pt x="3011" y="33"/>
                    <a:pt x="2971" y="22"/>
                    <a:pt x="2931" y="22"/>
                  </a:cubicBezTo>
                  <a:cubicBezTo>
                    <a:pt x="2820" y="22"/>
                    <a:pt x="2705" y="106"/>
                    <a:pt x="2638" y="239"/>
                  </a:cubicBezTo>
                  <a:lnTo>
                    <a:pt x="1683" y="3195"/>
                  </a:lnTo>
                  <a:lnTo>
                    <a:pt x="637" y="239"/>
                  </a:lnTo>
                  <a:cubicBezTo>
                    <a:pt x="600" y="89"/>
                    <a:pt x="468" y="0"/>
                    <a:pt x="3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EEF0E9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38"/>
          <p:cNvSpPr/>
          <p:nvPr/>
        </p:nvSpPr>
        <p:spPr>
          <a:xfrm rot="10800000">
            <a:off x="8454096" y="5774655"/>
            <a:ext cx="1220000" cy="37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38"/>
          <p:cNvSpPr/>
          <p:nvPr/>
        </p:nvSpPr>
        <p:spPr>
          <a:xfrm>
            <a:off x="9888133" y="713333"/>
            <a:ext cx="1350400" cy="13504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590;p38">
            <a:extLst>
              <a:ext uri="{FF2B5EF4-FFF2-40B4-BE49-F238E27FC236}">
                <a16:creationId xmlns:a16="http://schemas.microsoft.com/office/drawing/2014/main" id="{F88F0EA4-E76D-BED5-AFF4-FA847E8B97E3}"/>
              </a:ext>
            </a:extLst>
          </p:cNvPr>
          <p:cNvSpPr txBox="1"/>
          <p:nvPr/>
        </p:nvSpPr>
        <p:spPr>
          <a:xfrm flipH="1">
            <a:off x="0" y="3312616"/>
            <a:ext cx="4701241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667" kern="0" dirty="0">
                <a:solidFill>
                  <a:srgbClr val="899AA3"/>
                </a:solidFill>
                <a:latin typeface="Sora SemiBold"/>
                <a:ea typeface="Sora SemiBold"/>
                <a:cs typeface="Sora SemiBold"/>
                <a:sym typeface="Sora SemiBold"/>
              </a:rPr>
              <a:t>Rising production costs</a:t>
            </a:r>
            <a:endParaRPr sz="2667" kern="0" dirty="0">
              <a:solidFill>
                <a:srgbClr val="899AA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" name="Google Shape;590;p38">
            <a:extLst>
              <a:ext uri="{FF2B5EF4-FFF2-40B4-BE49-F238E27FC236}">
                <a16:creationId xmlns:a16="http://schemas.microsoft.com/office/drawing/2014/main" id="{34958BFC-FC29-C70F-91F5-800E53379317}"/>
              </a:ext>
            </a:extLst>
          </p:cNvPr>
          <p:cNvSpPr txBox="1"/>
          <p:nvPr/>
        </p:nvSpPr>
        <p:spPr>
          <a:xfrm flipH="1">
            <a:off x="876300" y="1880932"/>
            <a:ext cx="3900192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667" kern="0" dirty="0">
                <a:solidFill>
                  <a:srgbClr val="899AA3"/>
                </a:solidFill>
                <a:latin typeface="Sora SemiBold"/>
                <a:ea typeface="Sora SemiBold"/>
                <a:cs typeface="Sora SemiBold"/>
                <a:sym typeface="Sora SemiBold"/>
              </a:rPr>
              <a:t>Global competition</a:t>
            </a:r>
            <a:endParaRPr sz="2667" kern="0" dirty="0">
              <a:solidFill>
                <a:srgbClr val="899AA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grpSp>
        <p:nvGrpSpPr>
          <p:cNvPr id="8" name="Google Shape;9828;p74">
            <a:extLst>
              <a:ext uri="{FF2B5EF4-FFF2-40B4-BE49-F238E27FC236}">
                <a16:creationId xmlns:a16="http://schemas.microsoft.com/office/drawing/2014/main" id="{567952CB-7FDF-B736-8A52-F77214FDDEDF}"/>
              </a:ext>
            </a:extLst>
          </p:cNvPr>
          <p:cNvGrpSpPr/>
          <p:nvPr/>
        </p:nvGrpSpPr>
        <p:grpSpPr>
          <a:xfrm>
            <a:off x="5964067" y="3293395"/>
            <a:ext cx="550850" cy="384821"/>
            <a:chOff x="6849393" y="3733994"/>
            <a:chExt cx="355053" cy="248038"/>
          </a:xfrm>
          <a:solidFill>
            <a:srgbClr val="FFFFFF"/>
          </a:solidFill>
        </p:grpSpPr>
        <p:sp>
          <p:nvSpPr>
            <p:cNvPr id="9" name="Google Shape;9829;p74">
              <a:extLst>
                <a:ext uri="{FF2B5EF4-FFF2-40B4-BE49-F238E27FC236}">
                  <a16:creationId xmlns:a16="http://schemas.microsoft.com/office/drawing/2014/main" id="{48ACE87F-F01E-179D-A4CB-17E2592758B6}"/>
                </a:ext>
              </a:extLst>
            </p:cNvPr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9830;p74">
              <a:extLst>
                <a:ext uri="{FF2B5EF4-FFF2-40B4-BE49-F238E27FC236}">
                  <a16:creationId xmlns:a16="http://schemas.microsoft.com/office/drawing/2014/main" id="{16F70C6B-0F07-E54C-9E64-71DB5EB16B67}"/>
                </a:ext>
              </a:extLst>
            </p:cNvPr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9831;p74">
              <a:extLst>
                <a:ext uri="{FF2B5EF4-FFF2-40B4-BE49-F238E27FC236}">
                  <a16:creationId xmlns:a16="http://schemas.microsoft.com/office/drawing/2014/main" id="{5D9F4EA9-9E9C-C5B9-0143-D8F6CBD5091F}"/>
                </a:ext>
              </a:extLst>
            </p:cNvPr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9832;p74">
              <a:extLst>
                <a:ext uri="{FF2B5EF4-FFF2-40B4-BE49-F238E27FC236}">
                  <a16:creationId xmlns:a16="http://schemas.microsoft.com/office/drawing/2014/main" id="{847B929B-9CCF-6CA6-1BEC-7248145A6F62}"/>
                </a:ext>
              </a:extLst>
            </p:cNvPr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9833;p74">
              <a:extLst>
                <a:ext uri="{FF2B5EF4-FFF2-40B4-BE49-F238E27FC236}">
                  <a16:creationId xmlns:a16="http://schemas.microsoft.com/office/drawing/2014/main" id="{62B5780E-CF13-C3DE-2314-9E9F72F0CBBB}"/>
                </a:ext>
              </a:extLst>
            </p:cNvPr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oogle Shape;10612;p76">
            <a:extLst>
              <a:ext uri="{FF2B5EF4-FFF2-40B4-BE49-F238E27FC236}">
                <a16:creationId xmlns:a16="http://schemas.microsoft.com/office/drawing/2014/main" id="{AA429CDF-177B-B557-1F55-1B1264AA7972}"/>
              </a:ext>
            </a:extLst>
          </p:cNvPr>
          <p:cNvGrpSpPr/>
          <p:nvPr/>
        </p:nvGrpSpPr>
        <p:grpSpPr>
          <a:xfrm>
            <a:off x="5918364" y="1758790"/>
            <a:ext cx="609883" cy="609883"/>
            <a:chOff x="6216367" y="1970156"/>
            <a:chExt cx="361147" cy="361147"/>
          </a:xfrm>
          <a:solidFill>
            <a:srgbClr val="FFFFFF"/>
          </a:solidFill>
        </p:grpSpPr>
        <p:sp>
          <p:nvSpPr>
            <p:cNvPr id="15" name="Google Shape;10613;p76">
              <a:extLst>
                <a:ext uri="{FF2B5EF4-FFF2-40B4-BE49-F238E27FC236}">
                  <a16:creationId xmlns:a16="http://schemas.microsoft.com/office/drawing/2014/main" id="{82F31D88-5564-3147-A5A3-F6AF986629AB}"/>
                </a:ext>
              </a:extLst>
            </p:cNvPr>
            <p:cNvSpPr/>
            <p:nvPr/>
          </p:nvSpPr>
          <p:spPr>
            <a:xfrm>
              <a:off x="6247813" y="2069522"/>
              <a:ext cx="329701" cy="261781"/>
            </a:xfrm>
            <a:custGeom>
              <a:avLst/>
              <a:gdLst/>
              <a:ahLst/>
              <a:cxnLst/>
              <a:rect l="l" t="t" r="r" b="b"/>
              <a:pathLst>
                <a:path w="10359" h="8225" extrusionOk="0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14;p76">
              <a:extLst>
                <a:ext uri="{FF2B5EF4-FFF2-40B4-BE49-F238E27FC236}">
                  <a16:creationId xmlns:a16="http://schemas.microsoft.com/office/drawing/2014/main" id="{30B71AFD-0839-10B6-C88C-51E9022E0035}"/>
                </a:ext>
              </a:extLst>
            </p:cNvPr>
            <p:cNvSpPr/>
            <p:nvPr/>
          </p:nvSpPr>
          <p:spPr>
            <a:xfrm>
              <a:off x="6216367" y="1970156"/>
              <a:ext cx="329701" cy="260731"/>
            </a:xfrm>
            <a:custGeom>
              <a:avLst/>
              <a:gdLst/>
              <a:ahLst/>
              <a:cxnLst/>
              <a:rect l="l" t="t" r="r" b="b"/>
              <a:pathLst>
                <a:path w="10359" h="8192" extrusionOk="0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15;p76">
              <a:extLst>
                <a:ext uri="{FF2B5EF4-FFF2-40B4-BE49-F238E27FC236}">
                  <a16:creationId xmlns:a16="http://schemas.microsoft.com/office/drawing/2014/main" id="{77EE4299-D2CA-E3FC-BB31-89F5291901BB}"/>
                </a:ext>
              </a:extLst>
            </p:cNvPr>
            <p:cNvSpPr/>
            <p:nvPr/>
          </p:nvSpPr>
          <p:spPr>
            <a:xfrm>
              <a:off x="6351252" y="2064875"/>
              <a:ext cx="17855" cy="28072"/>
            </a:xfrm>
            <a:custGeom>
              <a:avLst/>
              <a:gdLst/>
              <a:ahLst/>
              <a:cxnLst/>
              <a:rect l="l" t="t" r="r" b="b"/>
              <a:pathLst>
                <a:path w="561" h="882" extrusionOk="0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16;p76">
              <a:extLst>
                <a:ext uri="{FF2B5EF4-FFF2-40B4-BE49-F238E27FC236}">
                  <a16:creationId xmlns:a16="http://schemas.microsoft.com/office/drawing/2014/main" id="{795DE771-B445-2740-D712-A554B0E130A8}"/>
                </a:ext>
              </a:extLst>
            </p:cNvPr>
            <p:cNvSpPr/>
            <p:nvPr/>
          </p:nvSpPr>
          <p:spPr>
            <a:xfrm>
              <a:off x="6260321" y="2016688"/>
              <a:ext cx="272857" cy="269929"/>
            </a:xfrm>
            <a:custGeom>
              <a:avLst/>
              <a:gdLst/>
              <a:ahLst/>
              <a:cxnLst/>
              <a:rect l="l" t="t" r="r" b="b"/>
              <a:pathLst>
                <a:path w="8573" h="8481" extrusionOk="0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>
          <a:extLst>
            <a:ext uri="{FF2B5EF4-FFF2-40B4-BE49-F238E27FC236}">
              <a16:creationId xmlns:a16="http://schemas.microsoft.com/office/drawing/2014/main" id="{5F0D5F47-2323-82D1-44B6-13C383205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>
            <a:extLst>
              <a:ext uri="{FF2B5EF4-FFF2-40B4-BE49-F238E27FC236}">
                <a16:creationId xmlns:a16="http://schemas.microsoft.com/office/drawing/2014/main" id="{D6E9FC82-DD8D-515B-B0A5-75F7BBBC19FC}"/>
              </a:ext>
            </a:extLst>
          </p:cNvPr>
          <p:cNvSpPr txBox="1"/>
          <p:nvPr/>
        </p:nvSpPr>
        <p:spPr>
          <a:xfrm flipH="1">
            <a:off x="7512835" y="4761226"/>
            <a:ext cx="4107472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667" kern="0" dirty="0">
                <a:solidFill>
                  <a:schemeClr val="bg1"/>
                </a:solidFill>
                <a:latin typeface="Sora SemiBold"/>
                <a:ea typeface="Sora SemiBold"/>
                <a:cs typeface="Sora SemiBold"/>
                <a:sym typeface="Sora SemiBold"/>
              </a:rPr>
              <a:t>Psychological pricing</a:t>
            </a:r>
            <a:endParaRPr sz="2667" kern="0" dirty="0">
              <a:solidFill>
                <a:schemeClr val="bg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92" name="Google Shape;592;p38">
            <a:extLst>
              <a:ext uri="{FF2B5EF4-FFF2-40B4-BE49-F238E27FC236}">
                <a16:creationId xmlns:a16="http://schemas.microsoft.com/office/drawing/2014/main" id="{4601FBE6-CC29-0F8E-8FEA-58F6C49B3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099" y="2685400"/>
            <a:ext cx="4498800" cy="11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Marketing </a:t>
            </a:r>
            <a:r>
              <a:rPr lang="en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approaches</a:t>
            </a:r>
            <a:endParaRPr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600" name="Google Shape;600;p38">
            <a:extLst>
              <a:ext uri="{FF2B5EF4-FFF2-40B4-BE49-F238E27FC236}">
                <a16:creationId xmlns:a16="http://schemas.microsoft.com/office/drawing/2014/main" id="{83CFC332-272D-9E52-DB98-7183097CF01E}"/>
              </a:ext>
            </a:extLst>
          </p:cNvPr>
          <p:cNvSpPr/>
          <p:nvPr/>
        </p:nvSpPr>
        <p:spPr>
          <a:xfrm>
            <a:off x="5751892" y="1576133"/>
            <a:ext cx="975200" cy="9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B5908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01" name="Google Shape;601;p38">
            <a:extLst>
              <a:ext uri="{FF2B5EF4-FFF2-40B4-BE49-F238E27FC236}">
                <a16:creationId xmlns:a16="http://schemas.microsoft.com/office/drawing/2014/main" id="{B92793D7-7EAF-EC54-A6EF-FFDE399473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27092" y="2048186"/>
            <a:ext cx="788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2" name="Google Shape;602;p38">
            <a:extLst>
              <a:ext uri="{FF2B5EF4-FFF2-40B4-BE49-F238E27FC236}">
                <a16:creationId xmlns:a16="http://schemas.microsoft.com/office/drawing/2014/main" id="{4BBF090A-209A-69C1-8755-336683C45586}"/>
              </a:ext>
            </a:extLst>
          </p:cNvPr>
          <p:cNvSpPr/>
          <p:nvPr/>
        </p:nvSpPr>
        <p:spPr>
          <a:xfrm>
            <a:off x="5751892" y="4439500"/>
            <a:ext cx="975200" cy="9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B5908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03" name="Google Shape;603;p38">
            <a:extLst>
              <a:ext uri="{FF2B5EF4-FFF2-40B4-BE49-F238E27FC236}">
                <a16:creationId xmlns:a16="http://schemas.microsoft.com/office/drawing/2014/main" id="{E0CB081E-1C32-44FE-8E38-EB39F811A2B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24435" y="4927100"/>
            <a:ext cx="788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4" name="Google Shape;604;p38">
            <a:extLst>
              <a:ext uri="{FF2B5EF4-FFF2-40B4-BE49-F238E27FC236}">
                <a16:creationId xmlns:a16="http://schemas.microsoft.com/office/drawing/2014/main" id="{CC76A494-39F7-0A2D-FD3B-98C7BB708DB6}"/>
              </a:ext>
            </a:extLst>
          </p:cNvPr>
          <p:cNvSpPr/>
          <p:nvPr/>
        </p:nvSpPr>
        <p:spPr>
          <a:xfrm>
            <a:off x="5751892" y="3007816"/>
            <a:ext cx="975200" cy="9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B5908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05" name="Google Shape;605;p38">
            <a:extLst>
              <a:ext uri="{FF2B5EF4-FFF2-40B4-BE49-F238E27FC236}">
                <a16:creationId xmlns:a16="http://schemas.microsoft.com/office/drawing/2014/main" id="{3E8108D0-B779-F1BB-948C-D43FB7B9FD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27092" y="3495192"/>
            <a:ext cx="788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38" name="Google Shape;638;p38">
            <a:extLst>
              <a:ext uri="{FF2B5EF4-FFF2-40B4-BE49-F238E27FC236}">
                <a16:creationId xmlns:a16="http://schemas.microsoft.com/office/drawing/2014/main" id="{158C7DFA-D009-CFE2-601C-5C8884D8CB82}"/>
              </a:ext>
            </a:extLst>
          </p:cNvPr>
          <p:cNvSpPr/>
          <p:nvPr/>
        </p:nvSpPr>
        <p:spPr>
          <a:xfrm rot="10800000">
            <a:off x="4353491" y="5990984"/>
            <a:ext cx="1220000" cy="37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38">
            <a:extLst>
              <a:ext uri="{FF2B5EF4-FFF2-40B4-BE49-F238E27FC236}">
                <a16:creationId xmlns:a16="http://schemas.microsoft.com/office/drawing/2014/main" id="{3283C99C-9301-A5AD-1CB9-6660AB3BEFB3}"/>
              </a:ext>
            </a:extLst>
          </p:cNvPr>
          <p:cNvSpPr/>
          <p:nvPr/>
        </p:nvSpPr>
        <p:spPr>
          <a:xfrm>
            <a:off x="876300" y="408390"/>
            <a:ext cx="1350400" cy="13504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590;p38">
            <a:extLst>
              <a:ext uri="{FF2B5EF4-FFF2-40B4-BE49-F238E27FC236}">
                <a16:creationId xmlns:a16="http://schemas.microsoft.com/office/drawing/2014/main" id="{2C403CF8-3B14-881D-115C-C5A2E4C01D64}"/>
              </a:ext>
            </a:extLst>
          </p:cNvPr>
          <p:cNvSpPr txBox="1"/>
          <p:nvPr/>
        </p:nvSpPr>
        <p:spPr>
          <a:xfrm flipH="1">
            <a:off x="7623481" y="3330346"/>
            <a:ext cx="4701241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kern="0" dirty="0">
                <a:solidFill>
                  <a:schemeClr val="bg1"/>
                </a:solidFill>
                <a:latin typeface="Sora SemiBold"/>
                <a:ea typeface="Sora SemiBold"/>
                <a:cs typeface="Sora SemiBold"/>
                <a:sym typeface="Sora SemiBold"/>
              </a:rPr>
              <a:t>Employee education </a:t>
            </a:r>
            <a:endParaRPr sz="2667" kern="0" dirty="0">
              <a:solidFill>
                <a:schemeClr val="bg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" name="Google Shape;590;p38">
            <a:extLst>
              <a:ext uri="{FF2B5EF4-FFF2-40B4-BE49-F238E27FC236}">
                <a16:creationId xmlns:a16="http://schemas.microsoft.com/office/drawing/2014/main" id="{947B521C-5779-8E9D-6462-C2688A6B8D0D}"/>
              </a:ext>
            </a:extLst>
          </p:cNvPr>
          <p:cNvSpPr txBox="1"/>
          <p:nvPr/>
        </p:nvSpPr>
        <p:spPr>
          <a:xfrm flipH="1">
            <a:off x="7597865" y="1880933"/>
            <a:ext cx="3900192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667" kern="0" dirty="0">
                <a:solidFill>
                  <a:schemeClr val="bg1"/>
                </a:solidFill>
                <a:latin typeface="Sora SemiBold"/>
                <a:ea typeface="Sora SemiBold"/>
                <a:cs typeface="Sora SemiBold"/>
                <a:sym typeface="Sora SemiBold"/>
              </a:rPr>
              <a:t>Customer-centric</a:t>
            </a:r>
            <a:endParaRPr sz="2667" kern="0" dirty="0">
              <a:solidFill>
                <a:schemeClr val="bg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grpSp>
        <p:nvGrpSpPr>
          <p:cNvPr id="30" name="Google Shape;11061;p76">
            <a:extLst>
              <a:ext uri="{FF2B5EF4-FFF2-40B4-BE49-F238E27FC236}">
                <a16:creationId xmlns:a16="http://schemas.microsoft.com/office/drawing/2014/main" id="{48D6550B-C549-3EEF-7265-77B10A7BC0A3}"/>
              </a:ext>
            </a:extLst>
          </p:cNvPr>
          <p:cNvGrpSpPr/>
          <p:nvPr/>
        </p:nvGrpSpPr>
        <p:grpSpPr>
          <a:xfrm>
            <a:off x="5931935" y="1731518"/>
            <a:ext cx="633276" cy="633335"/>
            <a:chOff x="4890434" y="4287389"/>
            <a:chExt cx="345997" cy="346029"/>
          </a:xfrm>
          <a:solidFill>
            <a:srgbClr val="FFFFFF"/>
          </a:solidFill>
        </p:grpSpPr>
        <p:sp>
          <p:nvSpPr>
            <p:cNvPr id="31" name="Google Shape;11062;p76">
              <a:extLst>
                <a:ext uri="{FF2B5EF4-FFF2-40B4-BE49-F238E27FC236}">
                  <a16:creationId xmlns:a16="http://schemas.microsoft.com/office/drawing/2014/main" id="{48E199FB-215D-F017-AD5A-72B7C896F943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63;p76">
              <a:extLst>
                <a:ext uri="{FF2B5EF4-FFF2-40B4-BE49-F238E27FC236}">
                  <a16:creationId xmlns:a16="http://schemas.microsoft.com/office/drawing/2014/main" id="{8E7B896B-6377-ED1E-18AA-CFDF307CB063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64;p76">
              <a:extLst>
                <a:ext uri="{FF2B5EF4-FFF2-40B4-BE49-F238E27FC236}">
                  <a16:creationId xmlns:a16="http://schemas.microsoft.com/office/drawing/2014/main" id="{D4887245-FE77-AF81-333D-0B7E49F1801E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65;p76">
              <a:extLst>
                <a:ext uri="{FF2B5EF4-FFF2-40B4-BE49-F238E27FC236}">
                  <a16:creationId xmlns:a16="http://schemas.microsoft.com/office/drawing/2014/main" id="{B18F9C50-E509-75C6-CF3D-126E4A1CACE7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66;p76">
              <a:extLst>
                <a:ext uri="{FF2B5EF4-FFF2-40B4-BE49-F238E27FC236}">
                  <a16:creationId xmlns:a16="http://schemas.microsoft.com/office/drawing/2014/main" id="{C1AFF098-447C-B112-6C74-18B8855F0F1F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67;p76">
              <a:extLst>
                <a:ext uri="{FF2B5EF4-FFF2-40B4-BE49-F238E27FC236}">
                  <a16:creationId xmlns:a16="http://schemas.microsoft.com/office/drawing/2014/main" id="{2DD09E03-EFAF-FD8E-9415-8A522AB8B9EC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68;p76">
              <a:extLst>
                <a:ext uri="{FF2B5EF4-FFF2-40B4-BE49-F238E27FC236}">
                  <a16:creationId xmlns:a16="http://schemas.microsoft.com/office/drawing/2014/main" id="{D3765094-38E5-9F5B-988F-839B70883998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144;p75">
            <a:extLst>
              <a:ext uri="{FF2B5EF4-FFF2-40B4-BE49-F238E27FC236}">
                <a16:creationId xmlns:a16="http://schemas.microsoft.com/office/drawing/2014/main" id="{5095856A-8FB7-5CE5-C1D7-7BAF9AC98F5A}"/>
              </a:ext>
            </a:extLst>
          </p:cNvPr>
          <p:cNvGrpSpPr/>
          <p:nvPr/>
        </p:nvGrpSpPr>
        <p:grpSpPr>
          <a:xfrm>
            <a:off x="6014978" y="3206324"/>
            <a:ext cx="440456" cy="577736"/>
            <a:chOff x="1805901" y="1960358"/>
            <a:chExt cx="284847" cy="373627"/>
          </a:xfrm>
          <a:solidFill>
            <a:srgbClr val="FFFFFF"/>
          </a:solidFill>
        </p:grpSpPr>
        <p:sp>
          <p:nvSpPr>
            <p:cNvPr id="39" name="Google Shape;10145;p75">
              <a:extLst>
                <a:ext uri="{FF2B5EF4-FFF2-40B4-BE49-F238E27FC236}">
                  <a16:creationId xmlns:a16="http://schemas.microsoft.com/office/drawing/2014/main" id="{1AA0BDE0-7FAA-69ED-2049-97BF2F83F5C1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146;p75">
              <a:extLst>
                <a:ext uri="{FF2B5EF4-FFF2-40B4-BE49-F238E27FC236}">
                  <a16:creationId xmlns:a16="http://schemas.microsoft.com/office/drawing/2014/main" id="{EC537711-2AA7-6913-3A71-7BB17985012F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678;p74">
            <a:extLst>
              <a:ext uri="{FF2B5EF4-FFF2-40B4-BE49-F238E27FC236}">
                <a16:creationId xmlns:a16="http://schemas.microsoft.com/office/drawing/2014/main" id="{2FE41A83-62E4-C522-30B3-74730B804BDD}"/>
              </a:ext>
            </a:extLst>
          </p:cNvPr>
          <p:cNvGrpSpPr/>
          <p:nvPr/>
        </p:nvGrpSpPr>
        <p:grpSpPr>
          <a:xfrm>
            <a:off x="5938691" y="4664554"/>
            <a:ext cx="608319" cy="558943"/>
            <a:chOff x="1952836" y="2774422"/>
            <a:chExt cx="372835" cy="342573"/>
          </a:xfrm>
          <a:solidFill>
            <a:srgbClr val="FFFFFF"/>
          </a:solidFill>
        </p:grpSpPr>
        <p:sp>
          <p:nvSpPr>
            <p:cNvPr id="42" name="Google Shape;9679;p74">
              <a:extLst>
                <a:ext uri="{FF2B5EF4-FFF2-40B4-BE49-F238E27FC236}">
                  <a16:creationId xmlns:a16="http://schemas.microsoft.com/office/drawing/2014/main" id="{A84831E6-5265-579E-218D-38987BFF7584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80;p74">
              <a:extLst>
                <a:ext uri="{FF2B5EF4-FFF2-40B4-BE49-F238E27FC236}">
                  <a16:creationId xmlns:a16="http://schemas.microsoft.com/office/drawing/2014/main" id="{BAD79A1D-8A79-4DE1-C829-82BA956B91C1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81;p74">
              <a:extLst>
                <a:ext uri="{FF2B5EF4-FFF2-40B4-BE49-F238E27FC236}">
                  <a16:creationId xmlns:a16="http://schemas.microsoft.com/office/drawing/2014/main" id="{BB85EB8B-BA4D-ADC0-84EF-B0BECCAD2D45}"/>
                </a:ext>
              </a:extLst>
            </p:cNvPr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714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6"/>
          <p:cNvSpPr txBox="1">
            <a:spLocks noGrp="1"/>
          </p:cNvSpPr>
          <p:nvPr>
            <p:ph type="title"/>
          </p:nvPr>
        </p:nvSpPr>
        <p:spPr>
          <a:xfrm>
            <a:off x="1712000" y="1334900"/>
            <a:ext cx="8768000" cy="20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9600" dirty="0"/>
              <a:t>Thank you</a:t>
            </a:r>
            <a:endParaRPr sz="9600" dirty="0"/>
          </a:p>
        </p:txBody>
      </p:sp>
      <p:sp>
        <p:nvSpPr>
          <p:cNvPr id="1035" name="Google Shape;1035;p46"/>
          <p:cNvSpPr/>
          <p:nvPr/>
        </p:nvSpPr>
        <p:spPr>
          <a:xfrm>
            <a:off x="4966900" y="4088255"/>
            <a:ext cx="877792" cy="8777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37" name="Google Shape;1037;p46"/>
          <p:cNvGrpSpPr/>
          <p:nvPr/>
        </p:nvGrpSpPr>
        <p:grpSpPr>
          <a:xfrm>
            <a:off x="2191003" y="4085718"/>
            <a:ext cx="882868" cy="882868"/>
            <a:chOff x="1643252" y="3064288"/>
            <a:chExt cx="662151" cy="662151"/>
          </a:xfrm>
        </p:grpSpPr>
        <p:sp>
          <p:nvSpPr>
            <p:cNvPr id="1038" name="Google Shape;1038;p46"/>
            <p:cNvSpPr/>
            <p:nvPr/>
          </p:nvSpPr>
          <p:spPr>
            <a:xfrm>
              <a:off x="1643252" y="3064288"/>
              <a:ext cx="662151" cy="6621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749357" y="3170641"/>
              <a:ext cx="449940" cy="44944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p46"/>
          <p:cNvSpPr/>
          <p:nvPr/>
        </p:nvSpPr>
        <p:spPr>
          <a:xfrm>
            <a:off x="3581489" y="4088255"/>
            <a:ext cx="877792" cy="8777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2" name="Google Shape;1052;p46"/>
          <p:cNvSpPr/>
          <p:nvPr/>
        </p:nvSpPr>
        <p:spPr>
          <a:xfrm>
            <a:off x="9123140" y="4088255"/>
            <a:ext cx="877792" cy="8777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6352311" y="4088251"/>
            <a:ext cx="877800" cy="8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4" name="Google Shape;1064;p46"/>
          <p:cNvSpPr/>
          <p:nvPr/>
        </p:nvSpPr>
        <p:spPr>
          <a:xfrm>
            <a:off x="7737729" y="4088255"/>
            <a:ext cx="877600" cy="87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10480000" y="397533"/>
            <a:ext cx="1336000" cy="11556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C38A67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728000" y="5301633"/>
            <a:ext cx="984000" cy="98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040;p46">
            <a:extLst>
              <a:ext uri="{FF2B5EF4-FFF2-40B4-BE49-F238E27FC236}">
                <a16:creationId xmlns:a16="http://schemas.microsoft.com/office/drawing/2014/main" id="{C1DE0BC4-7D1C-D952-83AE-B7798D819323}"/>
              </a:ext>
            </a:extLst>
          </p:cNvPr>
          <p:cNvSpPr/>
          <p:nvPr/>
        </p:nvSpPr>
        <p:spPr>
          <a:xfrm>
            <a:off x="3720425" y="4227425"/>
            <a:ext cx="599920" cy="599259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040;p46">
            <a:extLst>
              <a:ext uri="{FF2B5EF4-FFF2-40B4-BE49-F238E27FC236}">
                <a16:creationId xmlns:a16="http://schemas.microsoft.com/office/drawing/2014/main" id="{57BFD360-EECB-56F7-1DE5-1D60B53A3DE7}"/>
              </a:ext>
            </a:extLst>
          </p:cNvPr>
          <p:cNvSpPr/>
          <p:nvPr/>
        </p:nvSpPr>
        <p:spPr>
          <a:xfrm>
            <a:off x="5105835" y="4227424"/>
            <a:ext cx="599920" cy="599259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1040;p46">
            <a:extLst>
              <a:ext uri="{FF2B5EF4-FFF2-40B4-BE49-F238E27FC236}">
                <a16:creationId xmlns:a16="http://schemas.microsoft.com/office/drawing/2014/main" id="{A42AF3BB-74B4-82D5-B3E1-69421F7E2B50}"/>
              </a:ext>
            </a:extLst>
          </p:cNvPr>
          <p:cNvSpPr/>
          <p:nvPr/>
        </p:nvSpPr>
        <p:spPr>
          <a:xfrm>
            <a:off x="6491251" y="4227423"/>
            <a:ext cx="599920" cy="599259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040;p46">
            <a:extLst>
              <a:ext uri="{FF2B5EF4-FFF2-40B4-BE49-F238E27FC236}">
                <a16:creationId xmlns:a16="http://schemas.microsoft.com/office/drawing/2014/main" id="{733A7610-28DF-D50E-662D-A3BCBE37CAB3}"/>
              </a:ext>
            </a:extLst>
          </p:cNvPr>
          <p:cNvSpPr/>
          <p:nvPr/>
        </p:nvSpPr>
        <p:spPr>
          <a:xfrm>
            <a:off x="7876569" y="4227423"/>
            <a:ext cx="599920" cy="599259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040;p46">
            <a:extLst>
              <a:ext uri="{FF2B5EF4-FFF2-40B4-BE49-F238E27FC236}">
                <a16:creationId xmlns:a16="http://schemas.microsoft.com/office/drawing/2014/main" id="{DCF80FE0-E652-79AB-FF80-B9E488827AC7}"/>
              </a:ext>
            </a:extLst>
          </p:cNvPr>
          <p:cNvSpPr/>
          <p:nvPr/>
        </p:nvSpPr>
        <p:spPr>
          <a:xfrm>
            <a:off x="9262076" y="4227422"/>
            <a:ext cx="599920" cy="599259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>
            <a:spLocks noGrp="1"/>
          </p:cNvSpPr>
          <p:nvPr>
            <p:ph type="subTitle" idx="1"/>
          </p:nvPr>
        </p:nvSpPr>
        <p:spPr>
          <a:xfrm>
            <a:off x="4829974" y="871900"/>
            <a:ext cx="7083121" cy="511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sk-SK" dirty="0">
                <a:hlinkClick r:id="rId3"/>
              </a:rPr>
              <a:t>https://www.startitup.sk/zamestnancom-staval-domy-a-topankami-dobyl-svet-tomas-bata-bol-brilantny-obchodnik-toto-je-jeho-6-klucovych-zasad/</a:t>
            </a:r>
            <a:endParaRPr lang="en-GB" dirty="0"/>
          </a:p>
          <a:p>
            <a:pPr marL="0" indent="0" algn="l"/>
            <a:endParaRPr lang="en-GB" dirty="0"/>
          </a:p>
          <a:p>
            <a:pPr marL="0" indent="0" algn="l"/>
            <a:r>
              <a:rPr lang="sk-SK" dirty="0">
                <a:hlinkClick r:id="rId4"/>
              </a:rPr>
              <a:t>https://www.batovany.sk/reklama-firmy-bata-genialny-tah-krala-obuvi/</a:t>
            </a:r>
            <a:endParaRPr lang="en-GB" dirty="0"/>
          </a:p>
          <a:p>
            <a:pPr marL="0" indent="0" algn="l"/>
            <a:endParaRPr lang="en-GB" dirty="0"/>
          </a:p>
          <a:p>
            <a:pPr marL="0" indent="0" algn="l"/>
            <a:r>
              <a:rPr lang="sk-SK" dirty="0">
                <a:hlinkClick r:id="rId5"/>
              </a:rPr>
              <a:t>https://intuitivnimarketing.cz/podnikani/poucne-pribehy-tomas-bata-potreti/</a:t>
            </a:r>
            <a:endParaRPr lang="en-GB" dirty="0"/>
          </a:p>
          <a:p>
            <a:pPr marL="0" indent="0" algn="l"/>
            <a:endParaRPr lang="en-GB" dirty="0"/>
          </a:p>
          <a:p>
            <a:pPr marL="0" indent="0" algn="l"/>
            <a:r>
              <a:rPr lang="sk-SK" dirty="0">
                <a:hlinkClick r:id="rId6"/>
              </a:rPr>
              <a:t>https://www.startitup.sk/historia-spolocnosti-bata-pribeh-podnikatelskeho-fenomenu/</a:t>
            </a:r>
            <a:endParaRPr lang="en-GB" dirty="0"/>
          </a:p>
          <a:p>
            <a:pPr marL="0" indent="0" algn="l"/>
            <a:endParaRPr lang="en-GB" dirty="0"/>
          </a:p>
          <a:p>
            <a:pPr marL="0" indent="0" algn="l"/>
            <a:r>
              <a:rPr lang="sk-SK" dirty="0">
                <a:hlinkClick r:id="rId7"/>
              </a:rPr>
              <a:t>https://www.podnikajte.sk/marketing/marketing-reklama-bata</a:t>
            </a:r>
            <a:endParaRPr lang="en-GB" dirty="0"/>
          </a:p>
          <a:p>
            <a:pPr marL="0" indent="0" algn="l"/>
            <a:endParaRPr lang="en-GB" dirty="0"/>
          </a:p>
          <a:p>
            <a:pPr marL="0" indent="0" algn="l"/>
            <a:r>
              <a:rPr lang="sk-SK" dirty="0">
                <a:hlinkClick r:id="rId8"/>
              </a:rPr>
              <a:t>https://www.thebatacompany.com/about-us/history</a:t>
            </a:r>
            <a:endParaRPr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15"/>
          </p:nvPr>
        </p:nvSpPr>
        <p:spPr>
          <a:xfrm>
            <a:off x="803267" y="2679200"/>
            <a:ext cx="3017200" cy="14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Sources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7" name="Google Shape;367;p32"/>
          <p:cNvSpPr/>
          <p:nvPr/>
        </p:nvSpPr>
        <p:spPr>
          <a:xfrm rot="10800000">
            <a:off x="953463" y="690121"/>
            <a:ext cx="1220000" cy="37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2251167" y="5071667"/>
            <a:ext cx="1350400" cy="13504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180</Words>
  <Application>Microsoft Office PowerPoint</Application>
  <PresentationFormat>Širokouhlá</PresentationFormat>
  <Paragraphs>75</Paragraphs>
  <Slides>9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8" baseType="lpstr">
      <vt:lpstr>Aptos</vt:lpstr>
      <vt:lpstr>Arial</vt:lpstr>
      <vt:lpstr>Sora</vt:lpstr>
      <vt:lpstr>Sora ExtraBold</vt:lpstr>
      <vt:lpstr>Sora ExtraLight</vt:lpstr>
      <vt:lpstr>Sora Light</vt:lpstr>
      <vt:lpstr>Sora Medium</vt:lpstr>
      <vt:lpstr>Sora SemiBold</vt:lpstr>
      <vt:lpstr>Strategy for Social Media MK Plan by Slidesgo</vt:lpstr>
      <vt:lpstr>Marketing </vt:lpstr>
      <vt:lpstr>Company history</vt:lpstr>
      <vt:lpstr>Marketing mix</vt:lpstr>
      <vt:lpstr>Marketing mix</vt:lpstr>
      <vt:lpstr>Social responsibility</vt:lpstr>
      <vt:lpstr>Modern problems</vt:lpstr>
      <vt:lpstr>Marketing approaches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Pavla Drozdíková</dc:creator>
  <cp:lastModifiedBy>Pavla Drozdíková</cp:lastModifiedBy>
  <cp:revision>2</cp:revision>
  <dcterms:created xsi:type="dcterms:W3CDTF">2025-02-19T20:56:31Z</dcterms:created>
  <dcterms:modified xsi:type="dcterms:W3CDTF">2025-02-20T04:15:02Z</dcterms:modified>
</cp:coreProperties>
</file>