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65" r:id="rId4"/>
    <p:sldId id="263" r:id="rId5"/>
    <p:sldId id="264" r:id="rId6"/>
    <p:sldId id="266" r:id="rId7"/>
    <p:sldId id="267"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Garamond" panose="02020404030301010803" pitchFamily="18"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h3yGANjkmxLEO4N4j8J6QbjOoY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489598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7609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4043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556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721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235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4063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6284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021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04538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08191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22646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04787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74517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99339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3562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011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475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9030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324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581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385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496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20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930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8393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9.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258433" y="1575303"/>
            <a:ext cx="9931650" cy="4481465"/>
          </a:xfrm>
          <a:prstGeom prst="roundRect">
            <a:avLst>
              <a:gd name="adj" fmla="val 16667"/>
            </a:avLst>
          </a:prstGeom>
          <a:solidFill>
            <a:schemeClr val="accent4">
              <a:lumMod val="20000"/>
              <a:lumOff val="80000"/>
            </a:schemeClr>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9" name="Google Shape;89;p1"/>
          <p:cNvSpPr txBox="1">
            <a:spLocks noGrp="1"/>
          </p:cNvSpPr>
          <p:nvPr>
            <p:ph type="title"/>
          </p:nvPr>
        </p:nvSpPr>
        <p:spPr>
          <a:xfrm>
            <a:off x="1790565" y="1632234"/>
            <a:ext cx="9399518" cy="42652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sz="2400" dirty="0"/>
              <a:t>                                   </a:t>
            </a:r>
            <a:br>
              <a:rPr lang="en-US" sz="2400" dirty="0"/>
            </a:br>
            <a:br>
              <a:rPr lang="en-US" sz="2400" dirty="0"/>
            </a:br>
            <a:r>
              <a:rPr lang="en-US" sz="2400" dirty="0"/>
              <a:t>College name:    </a:t>
            </a:r>
            <a:r>
              <a:rPr lang="en-US" sz="2400" b="1" dirty="0"/>
              <a:t>Noida Institute Of Engineering And Technology</a:t>
            </a:r>
            <a:br>
              <a:rPr lang="en-US" sz="2400" b="1" dirty="0"/>
            </a:br>
            <a:br>
              <a:rPr lang="en-US" sz="2400" dirty="0"/>
            </a:br>
            <a:r>
              <a:rPr lang="en-US" sz="2400" dirty="0"/>
              <a:t>Problem Statement :  </a:t>
            </a:r>
            <a:r>
              <a:rPr lang="en-US" sz="1600" b="0" i="0" u="none" strike="noStrike" dirty="0">
                <a:solidFill>
                  <a:srgbClr val="000000"/>
                </a:solidFill>
                <a:effectLst/>
                <a:latin typeface="Arial" panose="020B0604020202020204" pitchFamily="34" charset="0"/>
              </a:rPr>
              <a:t>Building a machine learning model to predict and prevent hospital readmissions by analyzing patient data to identify individuals at high risk and providing targeted interventions.</a:t>
            </a:r>
            <a:br>
              <a:rPr lang="en-US" sz="2400" dirty="0"/>
            </a:br>
            <a:br>
              <a:rPr lang="en-US" sz="2400" dirty="0"/>
            </a:br>
            <a:r>
              <a:rPr lang="en-US" sz="2400" dirty="0"/>
              <a:t>Team Name :   “</a:t>
            </a:r>
            <a:r>
              <a:rPr lang="en-US" sz="2400" b="1" dirty="0"/>
              <a:t>INNOVATORS”</a:t>
            </a:r>
            <a:br>
              <a:rPr lang="en-US" sz="2400" dirty="0"/>
            </a:br>
            <a:br>
              <a:rPr lang="en-US" sz="2400" dirty="0"/>
            </a:br>
            <a:r>
              <a:rPr lang="en-US" sz="2400" dirty="0"/>
              <a:t>Team Leader Name : </a:t>
            </a:r>
            <a:r>
              <a:rPr lang="en-US" sz="2400" b="1" dirty="0"/>
              <a:t>Komal Bharti</a:t>
            </a:r>
            <a:br>
              <a:rPr lang="en-US" sz="2400" b="1" dirty="0"/>
            </a:br>
            <a:br>
              <a:rPr lang="en-US" sz="2400" b="1" dirty="0"/>
            </a:br>
            <a:r>
              <a:rPr lang="en-US" sz="2400" dirty="0"/>
              <a:t>Team Member :	 Rajan Kumar, </a:t>
            </a:r>
            <a:r>
              <a:rPr lang="en-US" sz="2400" dirty="0" err="1"/>
              <a:t>Pratyush</a:t>
            </a:r>
            <a:r>
              <a:rPr lang="en-US" sz="2400" dirty="0"/>
              <a:t> Kumar ,Komal Bharti, Manmohan Kumar                                                 </a:t>
            </a:r>
            <a:br>
              <a:rPr lang="en-US" sz="2400" dirty="0"/>
            </a:br>
            <a:r>
              <a:rPr lang="en-US" sz="2400" dirty="0"/>
              <a:t>		 	       </a:t>
            </a:r>
            <a:br>
              <a:rPr lang="en-US" sz="2400" dirty="0"/>
            </a:br>
            <a:r>
              <a:rPr lang="en-US" sz="2400" dirty="0"/>
              <a:t>Theme : “</a:t>
            </a:r>
            <a:r>
              <a:rPr lang="en-US" sz="2400" b="1" dirty="0"/>
              <a:t>Healthcare”</a:t>
            </a:r>
            <a:endParaRPr b="1" dirty="0"/>
          </a:p>
        </p:txBody>
      </p:sp>
      <p:pic>
        <p:nvPicPr>
          <p:cNvPr id="90" name="Google Shape;90;p1"/>
          <p:cNvPicPr preferRelativeResize="0"/>
          <p:nvPr/>
        </p:nvPicPr>
        <p:blipFill rotWithShape="1">
          <a:blip r:embed="rId3">
            <a:alphaModFix/>
          </a:blip>
          <a:srcRect/>
          <a:stretch/>
        </p:blipFill>
        <p:spPr>
          <a:xfrm>
            <a:off x="4093739" y="607509"/>
            <a:ext cx="4297250" cy="967793"/>
          </a:xfrm>
          <a:prstGeom prst="rect">
            <a:avLst/>
          </a:prstGeom>
          <a:noFill/>
          <a:ln>
            <a:noFill/>
          </a:ln>
        </p:spPr>
      </p:pic>
      <p:pic>
        <p:nvPicPr>
          <p:cNvPr id="91" name="Google Shape;91;p1"/>
          <p:cNvPicPr preferRelativeResize="0"/>
          <p:nvPr/>
        </p:nvPicPr>
        <p:blipFill rotWithShape="1">
          <a:blip r:embed="rId4">
            <a:alphaModFix/>
          </a:blip>
          <a:srcRect/>
          <a:stretch/>
        </p:blipFill>
        <p:spPr>
          <a:xfrm>
            <a:off x="629596" y="607510"/>
            <a:ext cx="1842000" cy="967793"/>
          </a:xfrm>
          <a:prstGeom prst="rect">
            <a:avLst/>
          </a:prstGeom>
          <a:noFill/>
          <a:ln>
            <a:no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3133" y="615635"/>
            <a:ext cx="1557196" cy="9027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p:nvPr/>
        </p:nvSpPr>
        <p:spPr>
          <a:xfrm>
            <a:off x="845571" y="1714410"/>
            <a:ext cx="10276268" cy="4411649"/>
          </a:xfrm>
          <a:prstGeom prst="roundRect">
            <a:avLst>
              <a:gd name="adj" fmla="val 16667"/>
            </a:avLst>
          </a:prstGeom>
          <a:solidFill>
            <a:schemeClr val="accent4">
              <a:lumMod val="20000"/>
              <a:lumOff val="80000"/>
            </a:schemeClr>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Calibri"/>
              <a:buNone/>
            </a:pPr>
            <a:endParaRPr dirty="0"/>
          </a:p>
        </p:txBody>
      </p:sp>
      <p:pic>
        <p:nvPicPr>
          <p:cNvPr id="99" name="Google Shape;99;p2"/>
          <p:cNvPicPr preferRelativeResize="0"/>
          <p:nvPr/>
        </p:nvPicPr>
        <p:blipFill rotWithShape="1">
          <a:blip r:embed="rId3">
            <a:alphaModFix/>
          </a:blip>
          <a:srcRect/>
          <a:stretch/>
        </p:blipFill>
        <p:spPr>
          <a:xfrm>
            <a:off x="4289582" y="615635"/>
            <a:ext cx="3961893" cy="902736"/>
          </a:xfrm>
          <a:prstGeom prst="rect">
            <a:avLst/>
          </a:prstGeom>
          <a:noFill/>
          <a:ln>
            <a:noFill/>
          </a:ln>
        </p:spPr>
      </p:pic>
      <p:pic>
        <p:nvPicPr>
          <p:cNvPr id="100" name="Google Shape;100;p2"/>
          <p:cNvPicPr preferRelativeResize="0"/>
          <p:nvPr/>
        </p:nvPicPr>
        <p:blipFill rotWithShape="1">
          <a:blip r:embed="rId4">
            <a:alphaModFix/>
          </a:blip>
          <a:srcRect/>
          <a:stretch/>
        </p:blipFill>
        <p:spPr>
          <a:xfrm>
            <a:off x="615635" y="615636"/>
            <a:ext cx="1747319" cy="902735"/>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3133" y="615635"/>
            <a:ext cx="1557196" cy="902736"/>
          </a:xfrm>
          <a:prstGeom prst="rect">
            <a:avLst/>
          </a:prstGeom>
        </p:spPr>
      </p:pic>
      <p:sp>
        <p:nvSpPr>
          <p:cNvPr id="5" name="TextBox 4">
            <a:extLst>
              <a:ext uri="{FF2B5EF4-FFF2-40B4-BE49-F238E27FC236}">
                <a16:creationId xmlns:a16="http://schemas.microsoft.com/office/drawing/2014/main" id="{B38FD42A-9145-CE1A-2A4D-D0D0FA3D01A0}"/>
              </a:ext>
            </a:extLst>
          </p:cNvPr>
          <p:cNvSpPr txBox="1"/>
          <p:nvPr/>
        </p:nvSpPr>
        <p:spPr>
          <a:xfrm>
            <a:off x="4289582" y="1828800"/>
            <a:ext cx="3961893" cy="523220"/>
          </a:xfrm>
          <a:prstGeom prst="rect">
            <a:avLst/>
          </a:prstGeom>
          <a:noFill/>
        </p:spPr>
        <p:txBody>
          <a:bodyPr wrap="square" rtlCol="0">
            <a:spAutoFit/>
          </a:bodyPr>
          <a:lstStyle/>
          <a:p>
            <a:r>
              <a:rPr lang="en-US" sz="2800" b="1" u="sng" dirty="0"/>
              <a:t>Idea/Approach Details </a:t>
            </a:r>
            <a:endParaRPr lang="en-IN" sz="2800" b="1" u="sng" dirty="0"/>
          </a:p>
        </p:txBody>
      </p:sp>
      <p:sp>
        <p:nvSpPr>
          <p:cNvPr id="6" name="TextBox 5">
            <a:extLst>
              <a:ext uri="{FF2B5EF4-FFF2-40B4-BE49-F238E27FC236}">
                <a16:creationId xmlns:a16="http://schemas.microsoft.com/office/drawing/2014/main" id="{E6E30B81-BB6F-0151-2C40-BC27AC5A94C2}"/>
              </a:ext>
            </a:extLst>
          </p:cNvPr>
          <p:cNvSpPr txBox="1"/>
          <p:nvPr/>
        </p:nvSpPr>
        <p:spPr>
          <a:xfrm>
            <a:off x="1187116" y="2352020"/>
            <a:ext cx="9689431" cy="4031873"/>
          </a:xfrm>
          <a:prstGeom prst="rect">
            <a:avLst/>
          </a:prstGeom>
          <a:noFill/>
        </p:spPr>
        <p:txBody>
          <a:bodyPr wrap="square" rtlCol="0">
            <a:spAutoFit/>
          </a:bodyPr>
          <a:lstStyle/>
          <a:p>
            <a:pPr marL="285750" indent="-28575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Building a machine learning model to predict and prevent hospital readmissions can be a challenging and complex task, but also a rewarding one, as it can help improve patient outcomes and reduce healthcare costs. </a:t>
            </a:r>
          </a:p>
          <a:p>
            <a:pPr rtl="0">
              <a:spcBef>
                <a:spcPts val="0"/>
              </a:spcBef>
              <a:spcAft>
                <a:spcPts val="0"/>
              </a:spcAft>
            </a:pPr>
            <a:endParaRPr lang="en-US" sz="2000" b="0" i="0" u="none" strike="noStrike" dirty="0">
              <a:solidFill>
                <a:srgbClr val="000000"/>
              </a:solidFill>
              <a:effectLst/>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The following steps can be used to build such a model:</a:t>
            </a:r>
          </a:p>
          <a:p>
            <a:pPr rtl="0">
              <a:spcBef>
                <a:spcPts val="0"/>
              </a:spcBef>
              <a:spcAft>
                <a:spcPts val="0"/>
              </a:spcAft>
            </a:pPr>
            <a:endParaRPr lang="en-US" sz="2000" b="0" i="0" u="none" strike="noStrike" dirty="0">
              <a:solidFill>
                <a:srgbClr val="000000"/>
              </a:solidFill>
              <a:effectLst/>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Data collection: </a:t>
            </a:r>
            <a:r>
              <a:rPr lang="en-US" sz="1800" b="0" i="0" u="none" strike="noStrike" dirty="0">
                <a:solidFill>
                  <a:srgbClr val="000000"/>
                </a:solidFill>
                <a:effectLst/>
                <a:latin typeface="Arial" panose="020B0604020202020204" pitchFamily="34" charset="0"/>
              </a:rPr>
              <a:t>The first step is to collect a large and diverse dataset of patient information, including demographic data, medical history, lab results, medication information, and other relevant information.</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Data preprocessing: </a:t>
            </a:r>
            <a:r>
              <a:rPr lang="en-US" sz="1800" b="0" i="0" u="none" strike="noStrike" dirty="0">
                <a:solidFill>
                  <a:srgbClr val="000000"/>
                </a:solidFill>
                <a:effectLst/>
                <a:latin typeface="Arial" panose="020B0604020202020204" pitchFamily="34" charset="0"/>
              </a:rPr>
              <a:t>The collected data must be preprocessed to handle missing values, outliers, and any other issues that may affect the performance of the model.</a:t>
            </a:r>
            <a:endParaRPr lang="en-US" sz="2000" b="0" dirty="0">
              <a:effectLst/>
            </a:endParaRPr>
          </a:p>
          <a:p>
            <a:br>
              <a:rPr lang="en-US" dirty="0"/>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p:nvPr/>
        </p:nvSpPr>
        <p:spPr>
          <a:xfrm>
            <a:off x="996592" y="1518371"/>
            <a:ext cx="10276268" cy="4411649"/>
          </a:xfrm>
          <a:prstGeom prst="roundRect">
            <a:avLst>
              <a:gd name="adj" fmla="val 16667"/>
            </a:avLst>
          </a:prstGeom>
          <a:solidFill>
            <a:schemeClr val="accent4">
              <a:lumMod val="20000"/>
              <a:lumOff val="80000"/>
            </a:schemeClr>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Calibri"/>
              <a:buNone/>
            </a:pPr>
            <a:endParaRPr sz="2800" b="0" i="0" u="none" strike="noStrike" cap="none" dirty="0">
              <a:solidFill>
                <a:srgbClr val="000000"/>
              </a:solidFill>
              <a:latin typeface="Calibri"/>
              <a:ea typeface="Calibri"/>
              <a:cs typeface="Calibri"/>
              <a:sym typeface="Calibri"/>
            </a:endParaRPr>
          </a:p>
        </p:txBody>
      </p:sp>
      <p:pic>
        <p:nvPicPr>
          <p:cNvPr id="99" name="Google Shape;99;p2"/>
          <p:cNvPicPr preferRelativeResize="0"/>
          <p:nvPr/>
        </p:nvPicPr>
        <p:blipFill rotWithShape="1">
          <a:blip r:embed="rId3">
            <a:alphaModFix/>
          </a:blip>
          <a:srcRect/>
          <a:stretch/>
        </p:blipFill>
        <p:spPr>
          <a:xfrm>
            <a:off x="4289582" y="615635"/>
            <a:ext cx="3961893" cy="902736"/>
          </a:xfrm>
          <a:prstGeom prst="rect">
            <a:avLst/>
          </a:prstGeom>
          <a:noFill/>
          <a:ln>
            <a:noFill/>
          </a:ln>
        </p:spPr>
      </p:pic>
      <p:pic>
        <p:nvPicPr>
          <p:cNvPr id="100" name="Google Shape;100;p2"/>
          <p:cNvPicPr preferRelativeResize="0"/>
          <p:nvPr/>
        </p:nvPicPr>
        <p:blipFill rotWithShape="1">
          <a:blip r:embed="rId4">
            <a:alphaModFix/>
          </a:blip>
          <a:srcRect/>
          <a:stretch/>
        </p:blipFill>
        <p:spPr>
          <a:xfrm>
            <a:off x="615635" y="615636"/>
            <a:ext cx="1747319" cy="902735"/>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3133" y="615635"/>
            <a:ext cx="1557196" cy="902736"/>
          </a:xfrm>
          <a:prstGeom prst="rect">
            <a:avLst/>
          </a:prstGeom>
        </p:spPr>
      </p:pic>
      <p:sp>
        <p:nvSpPr>
          <p:cNvPr id="2" name="TextBox 1">
            <a:extLst>
              <a:ext uri="{FF2B5EF4-FFF2-40B4-BE49-F238E27FC236}">
                <a16:creationId xmlns:a16="http://schemas.microsoft.com/office/drawing/2014/main" id="{99CA9C78-93A1-69DC-7EE2-291ADA63E602}"/>
              </a:ext>
            </a:extLst>
          </p:cNvPr>
          <p:cNvSpPr txBox="1"/>
          <p:nvPr/>
        </p:nvSpPr>
        <p:spPr>
          <a:xfrm>
            <a:off x="1400960" y="1899590"/>
            <a:ext cx="9747765" cy="5601533"/>
          </a:xfrm>
          <a:prstGeom prst="rect">
            <a:avLst/>
          </a:prstGeom>
          <a:noFill/>
        </p:spPr>
        <p:txBody>
          <a:bodyPr wrap="square" rtlCol="0">
            <a:spAutoFit/>
          </a:bodyPr>
          <a:lstStyle/>
          <a:p>
            <a:pPr marL="285750" indent="-285750">
              <a:buFont typeface="Arial" panose="020B0604020202020204" pitchFamily="34" charset="0"/>
              <a:buChar char="•"/>
            </a:pPr>
            <a:r>
              <a:rPr lang="en-US" sz="1800" b="1" i="0" u="none" strike="noStrike" dirty="0">
                <a:solidFill>
                  <a:srgbClr val="000000"/>
                </a:solidFill>
                <a:effectLst/>
                <a:latin typeface="Arial" panose="020B0604020202020204" pitchFamily="34" charset="0"/>
              </a:rPr>
              <a:t>Feature selection: </a:t>
            </a:r>
            <a:r>
              <a:rPr lang="en-US" sz="1800" b="0" i="0" u="none" strike="noStrike" dirty="0">
                <a:solidFill>
                  <a:srgbClr val="000000"/>
                </a:solidFill>
                <a:effectLst/>
                <a:latin typeface="Arial" panose="020B0604020202020204" pitchFamily="34" charset="0"/>
              </a:rPr>
              <a:t>From the preprocessed data, select the most relevant features to use for the model. This can be done using techniques such as feature importance, correlation analysis, or feature engineering.</a:t>
            </a:r>
          </a:p>
          <a:p>
            <a:endParaRPr lang="en-US" sz="1800" b="0" i="0" u="none" strike="noStrike" dirty="0">
              <a:solidFill>
                <a:srgbClr val="000000"/>
              </a:solidFill>
              <a:effectLst/>
              <a:latin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Model training: </a:t>
            </a:r>
            <a:r>
              <a:rPr lang="en-US" sz="1800" b="0" i="0" u="none" strike="noStrike" dirty="0">
                <a:solidFill>
                  <a:srgbClr val="000000"/>
                </a:solidFill>
                <a:effectLst/>
                <a:latin typeface="Arial" panose="020B0604020202020204" pitchFamily="34" charset="0"/>
              </a:rPr>
              <a:t>Choose an appropriate machine learning algorithm to train the model. Common algorithms used in this type of problem include logistic regression, decision trees, random forests, gradient boosting.</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Model evaluation: </a:t>
            </a:r>
            <a:r>
              <a:rPr lang="en-US" sz="1800" b="0" i="0" u="none" strike="noStrike" dirty="0">
                <a:solidFill>
                  <a:srgbClr val="000000"/>
                </a:solidFill>
                <a:effectLst/>
                <a:latin typeface="Arial" panose="020B0604020202020204" pitchFamily="34" charset="0"/>
              </a:rPr>
              <a:t>Evaluate the performance of the model using metrics such as accuracy, precision, recall, and F1 score. It's important to split the data into training and test sets to avoid overfitting.</a:t>
            </a:r>
          </a:p>
          <a:p>
            <a:endParaRPr lang="en-US" sz="1800" b="0" i="0" u="none" strike="noStrike"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Model deployment: </a:t>
            </a:r>
            <a:r>
              <a:rPr lang="en-US" sz="1800" b="0" i="0" u="none" strike="noStrike" dirty="0">
                <a:solidFill>
                  <a:srgbClr val="000000"/>
                </a:solidFill>
                <a:effectLst/>
                <a:latin typeface="Arial" panose="020B0604020202020204" pitchFamily="34" charset="0"/>
              </a:rPr>
              <a:t>Deploy the trained model in a real-world setting, where it can be used to predict the likelihood of hospital readmissions for individual patients.</a:t>
            </a:r>
            <a:endParaRPr lang="en-US" sz="1800" b="0" dirty="0">
              <a:effectLst/>
            </a:endParaRPr>
          </a:p>
          <a:p>
            <a:pPr marL="285750" indent="-285750">
              <a:buFont typeface="Arial" panose="020B0604020202020204" pitchFamily="34" charset="0"/>
              <a:buChar char="•"/>
            </a:pPr>
            <a:endParaRPr lang="en-US" sz="1800" b="0" dirty="0">
              <a:effectLst/>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marL="285750" indent="-285750" rtl="0">
              <a:spcBef>
                <a:spcPts val="0"/>
              </a:spcBef>
              <a:spcAft>
                <a:spcPts val="0"/>
              </a:spcAft>
              <a:buFont typeface="Arial" panose="020B0604020202020204" pitchFamily="34" charset="0"/>
              <a:buChar char="•"/>
            </a:pPr>
            <a:endParaRPr lang="en-US" b="0" dirty="0">
              <a:effectLst/>
            </a:endParaRPr>
          </a:p>
          <a:p>
            <a:pPr rtl="0">
              <a:spcBef>
                <a:spcPts val="0"/>
              </a:spcBef>
              <a:spcAft>
                <a:spcPts val="0"/>
              </a:spcAft>
            </a:pPr>
            <a:br>
              <a:rPr lang="en-US" b="0" dirty="0">
                <a:effectLst/>
              </a:rPr>
            </a:br>
            <a:br>
              <a:rPr lang="en-US" b="0" dirty="0">
                <a:effectLst/>
              </a:rPr>
            </a:br>
            <a:br>
              <a:rPr lang="en-US" dirty="0"/>
            </a:br>
            <a:endParaRPr lang="en-IN" dirty="0"/>
          </a:p>
        </p:txBody>
      </p:sp>
    </p:spTree>
    <p:extLst>
      <p:ext uri="{BB962C8B-B14F-4D97-AF65-F5344CB8AC3E}">
        <p14:creationId xmlns:p14="http://schemas.microsoft.com/office/powerpoint/2010/main" val="1211066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p:nvPr/>
        </p:nvSpPr>
        <p:spPr>
          <a:xfrm>
            <a:off x="996592" y="1518371"/>
            <a:ext cx="10276268" cy="4411649"/>
          </a:xfrm>
          <a:prstGeom prst="roundRect">
            <a:avLst>
              <a:gd name="adj" fmla="val 16667"/>
            </a:avLst>
          </a:prstGeom>
          <a:solidFill>
            <a:schemeClr val="accent4">
              <a:lumMod val="20000"/>
              <a:lumOff val="80000"/>
            </a:schemeClr>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lvl="0" algn="ctr">
              <a:buSzPts val="2800"/>
            </a:pPr>
            <a:r>
              <a:rPr lang="en-US" sz="2800" dirty="0">
                <a:latin typeface="Calibri"/>
                <a:ea typeface="Calibri"/>
                <a:cs typeface="Calibri"/>
                <a:sym typeface="Calibri"/>
              </a:rPr>
              <a:t>.</a:t>
            </a:r>
            <a:endParaRPr dirty="0"/>
          </a:p>
          <a:p>
            <a:pPr marL="0" marR="0" lvl="0" indent="0" algn="ctr" rtl="0">
              <a:lnSpc>
                <a:spcPct val="100000"/>
              </a:lnSpc>
              <a:spcBef>
                <a:spcPts val="0"/>
              </a:spcBef>
              <a:spcAft>
                <a:spcPts val="0"/>
              </a:spcAft>
              <a:buClr>
                <a:schemeClr val="lt1"/>
              </a:buClr>
              <a:buSzPts val="2800"/>
              <a:buFont typeface="Calibri"/>
              <a:buNone/>
            </a:pPr>
            <a:endParaRPr sz="2800" b="0" i="0" u="none" strike="noStrike" cap="none" dirty="0">
              <a:solidFill>
                <a:srgbClr val="000000"/>
              </a:solidFill>
              <a:latin typeface="Calibri"/>
              <a:ea typeface="Calibri"/>
              <a:cs typeface="Calibri"/>
              <a:sym typeface="Calibri"/>
            </a:endParaRPr>
          </a:p>
        </p:txBody>
      </p:sp>
      <p:pic>
        <p:nvPicPr>
          <p:cNvPr id="99" name="Google Shape;99;p2"/>
          <p:cNvPicPr preferRelativeResize="0"/>
          <p:nvPr/>
        </p:nvPicPr>
        <p:blipFill rotWithShape="1">
          <a:blip r:embed="rId3">
            <a:alphaModFix/>
          </a:blip>
          <a:srcRect/>
          <a:stretch/>
        </p:blipFill>
        <p:spPr>
          <a:xfrm>
            <a:off x="4289582" y="615635"/>
            <a:ext cx="3961893" cy="902736"/>
          </a:xfrm>
          <a:prstGeom prst="rect">
            <a:avLst/>
          </a:prstGeom>
          <a:noFill/>
          <a:ln>
            <a:noFill/>
          </a:ln>
        </p:spPr>
      </p:pic>
      <p:pic>
        <p:nvPicPr>
          <p:cNvPr id="100" name="Google Shape;100;p2"/>
          <p:cNvPicPr preferRelativeResize="0"/>
          <p:nvPr/>
        </p:nvPicPr>
        <p:blipFill rotWithShape="1">
          <a:blip r:embed="rId4">
            <a:alphaModFix/>
          </a:blip>
          <a:srcRect/>
          <a:stretch/>
        </p:blipFill>
        <p:spPr>
          <a:xfrm>
            <a:off x="615635" y="615636"/>
            <a:ext cx="1747319" cy="902735"/>
          </a:xfrm>
          <a:prstGeom prst="rect">
            <a:avLst/>
          </a:prstGeom>
          <a:noFill/>
          <a:ln>
            <a:noFill/>
          </a:ln>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3133" y="615635"/>
            <a:ext cx="1557196" cy="902736"/>
          </a:xfrm>
          <a:prstGeom prst="rect">
            <a:avLst/>
          </a:prstGeom>
        </p:spPr>
      </p:pic>
      <p:sp>
        <p:nvSpPr>
          <p:cNvPr id="2" name="TextBox 1">
            <a:extLst>
              <a:ext uri="{FF2B5EF4-FFF2-40B4-BE49-F238E27FC236}">
                <a16:creationId xmlns:a16="http://schemas.microsoft.com/office/drawing/2014/main" id="{A65B9C72-C3B2-818D-788C-6C9F0BBC83EE}"/>
              </a:ext>
            </a:extLst>
          </p:cNvPr>
          <p:cNvSpPr txBox="1"/>
          <p:nvPr/>
        </p:nvSpPr>
        <p:spPr>
          <a:xfrm>
            <a:off x="1445623" y="1898469"/>
            <a:ext cx="9492343" cy="3754874"/>
          </a:xfrm>
          <a:prstGeom prst="rect">
            <a:avLst/>
          </a:prstGeom>
          <a:noFill/>
        </p:spPr>
        <p:txBody>
          <a:bodyPr wrap="square" rtlCol="0">
            <a:spAutoFit/>
          </a:bodyPr>
          <a:lstStyle/>
          <a:p>
            <a:r>
              <a:rPr lang="en-US" sz="1800" dirty="0">
                <a:ea typeface="Calibri" panose="020F0502020204030204" pitchFamily="34" charset="0"/>
              </a:rPr>
              <a:t>		</a:t>
            </a: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is your idea unique from other solution that exists</a:t>
            </a:r>
            <a:endParaRPr lang="en-US" sz="2000" b="1" dirty="0"/>
          </a:p>
          <a:p>
            <a:endParaRPr lang="en-US" sz="2000" dirty="0"/>
          </a:p>
          <a:p>
            <a:r>
              <a:rPr lang="en-US" sz="1800" dirty="0"/>
              <a:t>Early Identification of Patients at High Risk: By analyzing patient data, the machine learning model can identify patients who are at high risk of readmission. This allows healthcare providers to intervene early and provide targeted interventions to prevent readmission.</a:t>
            </a:r>
          </a:p>
          <a:p>
            <a:endParaRPr lang="en-US" sz="1800" dirty="0"/>
          </a:p>
          <a:p>
            <a:r>
              <a:rPr lang="en-US" sz="1800" dirty="0"/>
              <a:t>Reduced Healthcare Costs: Hospital readmissions can be costly for patients and healthcare providers. By preventing readmissions, the model can help reduce healthcare costs and improve the efficiency of the healthcare system.</a:t>
            </a:r>
          </a:p>
          <a:p>
            <a:endParaRPr lang="en-US" sz="1800" dirty="0"/>
          </a:p>
          <a:p>
            <a:r>
              <a:rPr lang="en-US" sz="1800" dirty="0"/>
              <a:t>Better Resource Allocation: By identifying patients at high risk of readmission, the model can help healthcare providers allocate resources more effectively. For example, they can prioritize follow-up appointments or home visits for high-risk patients.</a:t>
            </a:r>
          </a:p>
        </p:txBody>
      </p:sp>
    </p:spTree>
    <p:extLst>
      <p:ext uri="{BB962C8B-B14F-4D97-AF65-F5344CB8AC3E}">
        <p14:creationId xmlns:p14="http://schemas.microsoft.com/office/powerpoint/2010/main" val="3829357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p:nvPr/>
        </p:nvSpPr>
        <p:spPr>
          <a:xfrm>
            <a:off x="615636" y="1684421"/>
            <a:ext cx="10693058" cy="4427569"/>
          </a:xfrm>
          <a:prstGeom prst="roundRect">
            <a:avLst>
              <a:gd name="adj" fmla="val 16667"/>
            </a:avLst>
          </a:prstGeom>
          <a:solidFill>
            <a:schemeClr val="accent4">
              <a:lumMod val="20000"/>
              <a:lumOff val="80000"/>
            </a:schemeClr>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algn="ctr">
              <a:buSzPts val="2800"/>
            </a:pPr>
            <a:r>
              <a:rPr lang="en-US" sz="2800" dirty="0">
                <a:latin typeface="Calibri"/>
                <a:ea typeface="Calibri"/>
                <a:cs typeface="Calibri"/>
                <a:sym typeface="Calibri"/>
              </a:rPr>
              <a:t>.</a:t>
            </a:r>
            <a:endParaRPr lang="en-US" sz="2800" dirty="0"/>
          </a:p>
          <a:p>
            <a:pPr lvl="0" algn="ctr">
              <a:buSzPts val="2800"/>
            </a:pPr>
            <a:endParaRPr dirty="0"/>
          </a:p>
          <a:p>
            <a:pPr marL="0" marR="0" lvl="0" indent="0" algn="ctr" rtl="0">
              <a:lnSpc>
                <a:spcPct val="100000"/>
              </a:lnSpc>
              <a:spcBef>
                <a:spcPts val="0"/>
              </a:spcBef>
              <a:spcAft>
                <a:spcPts val="0"/>
              </a:spcAft>
              <a:buClr>
                <a:schemeClr val="lt1"/>
              </a:buClr>
              <a:buSzPts val="2800"/>
              <a:buFont typeface="Calibri"/>
              <a:buNone/>
            </a:pPr>
            <a:endParaRPr sz="2800" b="0" i="0" u="none" strike="noStrike" cap="none" dirty="0">
              <a:solidFill>
                <a:srgbClr val="000000"/>
              </a:solidFill>
              <a:latin typeface="Calibri"/>
              <a:ea typeface="Calibri"/>
              <a:cs typeface="Calibri"/>
              <a:sym typeface="Calibri"/>
            </a:endParaRPr>
          </a:p>
        </p:txBody>
      </p:sp>
      <p:pic>
        <p:nvPicPr>
          <p:cNvPr id="99" name="Google Shape;99;p2"/>
          <p:cNvPicPr preferRelativeResize="0"/>
          <p:nvPr/>
        </p:nvPicPr>
        <p:blipFill rotWithShape="1">
          <a:blip r:embed="rId3">
            <a:alphaModFix/>
          </a:blip>
          <a:srcRect/>
          <a:stretch/>
        </p:blipFill>
        <p:spPr>
          <a:xfrm>
            <a:off x="4289582" y="615635"/>
            <a:ext cx="3961893" cy="902736"/>
          </a:xfrm>
          <a:prstGeom prst="rect">
            <a:avLst/>
          </a:prstGeom>
          <a:noFill/>
          <a:ln>
            <a:noFill/>
          </a:ln>
        </p:spPr>
      </p:pic>
      <p:pic>
        <p:nvPicPr>
          <p:cNvPr id="100" name="Google Shape;100;p2"/>
          <p:cNvPicPr preferRelativeResize="0"/>
          <p:nvPr/>
        </p:nvPicPr>
        <p:blipFill rotWithShape="1">
          <a:blip r:embed="rId4">
            <a:alphaModFix/>
          </a:blip>
          <a:srcRect/>
          <a:stretch/>
        </p:blipFill>
        <p:spPr>
          <a:xfrm>
            <a:off x="615635" y="615636"/>
            <a:ext cx="1747319" cy="902735"/>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3133" y="615635"/>
            <a:ext cx="1557196" cy="902736"/>
          </a:xfrm>
          <a:prstGeom prst="rect">
            <a:avLst/>
          </a:prstGeom>
        </p:spPr>
      </p:pic>
      <p:sp>
        <p:nvSpPr>
          <p:cNvPr id="4" name="TextBox 3">
            <a:extLst>
              <a:ext uri="{FF2B5EF4-FFF2-40B4-BE49-F238E27FC236}">
                <a16:creationId xmlns:a16="http://schemas.microsoft.com/office/drawing/2014/main" id="{6EF1BF0D-C0EA-EB1C-92EB-9C9073649C35}"/>
              </a:ext>
            </a:extLst>
          </p:cNvPr>
          <p:cNvSpPr txBox="1"/>
          <p:nvPr/>
        </p:nvSpPr>
        <p:spPr>
          <a:xfrm>
            <a:off x="3898232" y="1876926"/>
            <a:ext cx="4353243" cy="584775"/>
          </a:xfrm>
          <a:prstGeom prst="rect">
            <a:avLst/>
          </a:prstGeom>
          <a:noFill/>
        </p:spPr>
        <p:txBody>
          <a:bodyPr wrap="square" rtlCol="0">
            <a:spAutoFit/>
          </a:bodyPr>
          <a:lstStyle/>
          <a:p>
            <a:r>
              <a:rPr lang="en-US" sz="3200" dirty="0"/>
              <a:t>    </a:t>
            </a:r>
            <a:r>
              <a:rPr lang="en-US" sz="3200" u="sng" dirty="0"/>
              <a:t>Technology Stack</a:t>
            </a:r>
            <a:endParaRPr lang="en-IN" sz="3200" u="sng" dirty="0"/>
          </a:p>
        </p:txBody>
      </p:sp>
      <p:sp>
        <p:nvSpPr>
          <p:cNvPr id="5" name="TextBox 4">
            <a:extLst>
              <a:ext uri="{FF2B5EF4-FFF2-40B4-BE49-F238E27FC236}">
                <a16:creationId xmlns:a16="http://schemas.microsoft.com/office/drawing/2014/main" id="{2B0C0867-FC7C-96A5-D036-F326FB1C6A59}"/>
              </a:ext>
            </a:extLst>
          </p:cNvPr>
          <p:cNvSpPr txBox="1"/>
          <p:nvPr/>
        </p:nvSpPr>
        <p:spPr>
          <a:xfrm>
            <a:off x="997133" y="2711116"/>
            <a:ext cx="9930063" cy="2677656"/>
          </a:xfrm>
          <a:prstGeom prst="rect">
            <a:avLst/>
          </a:prstGeom>
          <a:noFill/>
        </p:spPr>
        <p:txBody>
          <a:bodyPr wrap="square" rtlCol="0">
            <a:spAutoFit/>
          </a:bodyPr>
          <a:lstStyle/>
          <a:p>
            <a:r>
              <a:rPr lang="en-US" sz="2400" dirty="0">
                <a:solidFill>
                  <a:schemeClr val="tx1"/>
                </a:solidFill>
                <a:latin typeface="Söhne"/>
              </a:rPr>
              <a:t>P</a:t>
            </a:r>
            <a:r>
              <a:rPr lang="en-US" sz="2400" b="0" i="0" dirty="0">
                <a:solidFill>
                  <a:schemeClr val="tx1"/>
                </a:solidFill>
                <a:effectLst/>
                <a:latin typeface="Söhne"/>
              </a:rPr>
              <a:t>rogramming languages that are used in this model such as </a:t>
            </a:r>
            <a:r>
              <a:rPr lang="en-US" sz="2400" b="1" i="0" dirty="0">
                <a:solidFill>
                  <a:schemeClr val="tx1"/>
                </a:solidFill>
                <a:effectLst/>
                <a:latin typeface="Söhne"/>
              </a:rPr>
              <a:t>Python or R.</a:t>
            </a:r>
          </a:p>
          <a:p>
            <a:endParaRPr lang="en-US" sz="2400" dirty="0">
              <a:solidFill>
                <a:schemeClr val="tx1"/>
              </a:solidFill>
              <a:latin typeface="Söhne"/>
            </a:endParaRPr>
          </a:p>
          <a:p>
            <a:r>
              <a:rPr lang="en-US" sz="2400" dirty="0">
                <a:solidFill>
                  <a:schemeClr val="tx1"/>
                </a:solidFill>
                <a:latin typeface="Söhne"/>
              </a:rPr>
              <a:t>Machine Learning libraries such as </a:t>
            </a:r>
            <a:r>
              <a:rPr lang="en-US" sz="2400" b="1" dirty="0">
                <a:solidFill>
                  <a:schemeClr val="tx1"/>
                </a:solidFill>
                <a:latin typeface="Söhne"/>
              </a:rPr>
              <a:t>Scikit-learn , NumPy, Pandas, Matplotlib or TensorFlow, </a:t>
            </a:r>
            <a:r>
              <a:rPr lang="en-US" sz="2400" b="1">
                <a:solidFill>
                  <a:schemeClr val="tx1"/>
                </a:solidFill>
                <a:latin typeface="Söhne"/>
              </a:rPr>
              <a:t>Machine Learning</a:t>
            </a:r>
            <a:endParaRPr lang="en-US" sz="2400" b="1" dirty="0">
              <a:solidFill>
                <a:schemeClr val="tx1"/>
              </a:solidFill>
              <a:latin typeface="Söhne"/>
            </a:endParaRPr>
          </a:p>
          <a:p>
            <a:endParaRPr lang="en-US" sz="2400" dirty="0">
              <a:solidFill>
                <a:schemeClr val="tx1"/>
              </a:solidFill>
              <a:latin typeface="Söhne"/>
            </a:endParaRPr>
          </a:p>
          <a:p>
            <a:r>
              <a:rPr lang="en-US" sz="2400" dirty="0">
                <a:solidFill>
                  <a:schemeClr val="tx1"/>
                </a:solidFill>
                <a:latin typeface="Söhne"/>
              </a:rPr>
              <a:t>Statistical modelling techniques such as </a:t>
            </a:r>
            <a:r>
              <a:rPr lang="en-US" sz="2400" b="1" dirty="0">
                <a:solidFill>
                  <a:schemeClr val="tx1"/>
                </a:solidFill>
                <a:latin typeface="Söhne"/>
              </a:rPr>
              <a:t>logistic regression, decision trees, and random forests.</a:t>
            </a:r>
            <a:endParaRPr lang="en-IN" sz="2400" b="1" dirty="0">
              <a:solidFill>
                <a:schemeClr val="tx1"/>
              </a:solidFill>
            </a:endParaRPr>
          </a:p>
        </p:txBody>
      </p:sp>
    </p:spTree>
    <p:extLst>
      <p:ext uri="{BB962C8B-B14F-4D97-AF65-F5344CB8AC3E}">
        <p14:creationId xmlns:p14="http://schemas.microsoft.com/office/powerpoint/2010/main" val="52665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p:nvPr/>
        </p:nvSpPr>
        <p:spPr>
          <a:xfrm>
            <a:off x="635241" y="1684421"/>
            <a:ext cx="10802781" cy="4557943"/>
          </a:xfrm>
          <a:prstGeom prst="roundRect">
            <a:avLst>
              <a:gd name="adj" fmla="val 16667"/>
            </a:avLst>
          </a:prstGeom>
          <a:solidFill>
            <a:schemeClr val="accent4">
              <a:lumMod val="20000"/>
              <a:lumOff val="80000"/>
            </a:schemeClr>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algn="ctr">
              <a:buSzPts val="2800"/>
            </a:pPr>
            <a:endParaRPr lang="en-US" sz="2800" dirty="0"/>
          </a:p>
          <a:p>
            <a:pPr lvl="0" algn="ctr">
              <a:buSzPts val="2800"/>
            </a:pPr>
            <a:endParaRPr dirty="0"/>
          </a:p>
          <a:p>
            <a:pPr marL="0" marR="0" lvl="0" indent="0" algn="ctr" rtl="0">
              <a:lnSpc>
                <a:spcPct val="100000"/>
              </a:lnSpc>
              <a:spcBef>
                <a:spcPts val="0"/>
              </a:spcBef>
              <a:spcAft>
                <a:spcPts val="0"/>
              </a:spcAft>
              <a:buClr>
                <a:schemeClr val="lt1"/>
              </a:buClr>
              <a:buSzPts val="2800"/>
              <a:buFont typeface="Calibri"/>
              <a:buNone/>
            </a:pPr>
            <a:endParaRPr sz="2800" b="0" i="0" u="none" strike="noStrike" cap="none" dirty="0">
              <a:solidFill>
                <a:srgbClr val="000000"/>
              </a:solidFill>
              <a:latin typeface="Calibri"/>
              <a:ea typeface="Calibri"/>
              <a:cs typeface="Calibri"/>
              <a:sym typeface="Calibri"/>
            </a:endParaRPr>
          </a:p>
        </p:txBody>
      </p:sp>
      <p:pic>
        <p:nvPicPr>
          <p:cNvPr id="99" name="Google Shape;99;p2"/>
          <p:cNvPicPr preferRelativeResize="0"/>
          <p:nvPr/>
        </p:nvPicPr>
        <p:blipFill rotWithShape="1">
          <a:blip r:embed="rId3">
            <a:alphaModFix/>
          </a:blip>
          <a:srcRect/>
          <a:stretch/>
        </p:blipFill>
        <p:spPr>
          <a:xfrm>
            <a:off x="4289582" y="615635"/>
            <a:ext cx="3961893" cy="902736"/>
          </a:xfrm>
          <a:prstGeom prst="rect">
            <a:avLst/>
          </a:prstGeom>
          <a:noFill/>
          <a:ln>
            <a:noFill/>
          </a:ln>
        </p:spPr>
      </p:pic>
      <p:pic>
        <p:nvPicPr>
          <p:cNvPr id="100" name="Google Shape;100;p2"/>
          <p:cNvPicPr preferRelativeResize="0"/>
          <p:nvPr/>
        </p:nvPicPr>
        <p:blipFill rotWithShape="1">
          <a:blip r:embed="rId4">
            <a:alphaModFix/>
          </a:blip>
          <a:srcRect/>
          <a:stretch/>
        </p:blipFill>
        <p:spPr>
          <a:xfrm>
            <a:off x="615635" y="615636"/>
            <a:ext cx="1747319" cy="902735"/>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3133" y="615635"/>
            <a:ext cx="1557196" cy="902736"/>
          </a:xfrm>
          <a:prstGeom prst="rect">
            <a:avLst/>
          </a:prstGeom>
        </p:spPr>
      </p:pic>
      <p:sp>
        <p:nvSpPr>
          <p:cNvPr id="2" name="TextBox 1">
            <a:extLst>
              <a:ext uri="{FF2B5EF4-FFF2-40B4-BE49-F238E27FC236}">
                <a16:creationId xmlns:a16="http://schemas.microsoft.com/office/drawing/2014/main" id="{032F23E4-6927-5623-4F82-36835D7F4646}"/>
              </a:ext>
            </a:extLst>
          </p:cNvPr>
          <p:cNvSpPr txBox="1"/>
          <p:nvPr/>
        </p:nvSpPr>
        <p:spPr>
          <a:xfrm>
            <a:off x="4471878" y="1684421"/>
            <a:ext cx="3779597" cy="954107"/>
          </a:xfrm>
          <a:prstGeom prst="rect">
            <a:avLst/>
          </a:prstGeom>
          <a:noFill/>
        </p:spPr>
        <p:txBody>
          <a:bodyPr wrap="square" rtlCol="0">
            <a:spAutoFit/>
          </a:bodyPr>
          <a:lstStyle/>
          <a:p>
            <a:r>
              <a:rPr lang="en-US" sz="2800" dirty="0"/>
              <a:t>       </a:t>
            </a:r>
            <a:r>
              <a:rPr lang="en-US" sz="2800" b="1" u="sng" dirty="0"/>
              <a:t>Use Case</a:t>
            </a:r>
          </a:p>
          <a:p>
            <a:endParaRPr lang="en-IN" sz="2800" dirty="0"/>
          </a:p>
        </p:txBody>
      </p:sp>
      <p:pic>
        <p:nvPicPr>
          <p:cNvPr id="5" name="Picture 4">
            <a:extLst>
              <a:ext uri="{FF2B5EF4-FFF2-40B4-BE49-F238E27FC236}">
                <a16:creationId xmlns:a16="http://schemas.microsoft.com/office/drawing/2014/main" id="{D6E40063-CFA4-4148-F434-8ADEF4185603}"/>
              </a:ext>
            </a:extLst>
          </p:cNvPr>
          <p:cNvPicPr>
            <a:picLocks noChangeAspect="1"/>
          </p:cNvPicPr>
          <p:nvPr/>
        </p:nvPicPr>
        <p:blipFill rotWithShape="1">
          <a:blip r:embed="rId6"/>
          <a:srcRect l="1497" t="2570" r="1024" b="4070"/>
          <a:stretch/>
        </p:blipFill>
        <p:spPr>
          <a:xfrm>
            <a:off x="992777" y="2447109"/>
            <a:ext cx="10136777" cy="3396342"/>
          </a:xfrm>
          <a:prstGeom prst="rect">
            <a:avLst/>
          </a:prstGeom>
        </p:spPr>
      </p:pic>
    </p:spTree>
    <p:extLst>
      <p:ext uri="{BB962C8B-B14F-4D97-AF65-F5344CB8AC3E}">
        <p14:creationId xmlns:p14="http://schemas.microsoft.com/office/powerpoint/2010/main" val="69481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p:nvPr/>
        </p:nvSpPr>
        <p:spPr>
          <a:xfrm>
            <a:off x="1294061" y="1649000"/>
            <a:ext cx="10276268" cy="4411649"/>
          </a:xfrm>
          <a:prstGeom prst="roundRect">
            <a:avLst>
              <a:gd name="adj" fmla="val 16667"/>
            </a:avLst>
          </a:prstGeom>
          <a:solidFill>
            <a:schemeClr val="accent4">
              <a:lumMod val="20000"/>
              <a:lumOff val="80000"/>
            </a:schemeClr>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lvl="0" algn="ctr">
              <a:buSzPts val="2800"/>
            </a:pPr>
            <a:endParaRPr lang="en-US" sz="2800" dirty="0"/>
          </a:p>
          <a:p>
            <a:pPr lvl="0" algn="ctr">
              <a:buSzPts val="2800"/>
            </a:pPr>
            <a:endParaRPr dirty="0"/>
          </a:p>
          <a:p>
            <a:pPr marL="0" marR="0" lvl="0" indent="0" algn="ctr" rtl="0">
              <a:lnSpc>
                <a:spcPct val="100000"/>
              </a:lnSpc>
              <a:spcBef>
                <a:spcPts val="0"/>
              </a:spcBef>
              <a:spcAft>
                <a:spcPts val="0"/>
              </a:spcAft>
              <a:buClr>
                <a:schemeClr val="lt1"/>
              </a:buClr>
              <a:buSzPts val="2800"/>
              <a:buFont typeface="Calibri"/>
              <a:buNone/>
            </a:pPr>
            <a:endParaRPr sz="2800" b="0" i="0" u="none" strike="noStrike" cap="none" dirty="0">
              <a:solidFill>
                <a:srgbClr val="000000"/>
              </a:solidFill>
              <a:latin typeface="Calibri"/>
              <a:ea typeface="Calibri"/>
              <a:cs typeface="Calibri"/>
              <a:sym typeface="Calibri"/>
            </a:endParaRPr>
          </a:p>
        </p:txBody>
      </p:sp>
      <p:pic>
        <p:nvPicPr>
          <p:cNvPr id="99" name="Google Shape;99;p2"/>
          <p:cNvPicPr preferRelativeResize="0"/>
          <p:nvPr/>
        </p:nvPicPr>
        <p:blipFill rotWithShape="1">
          <a:blip r:embed="rId3">
            <a:alphaModFix/>
          </a:blip>
          <a:srcRect/>
          <a:stretch/>
        </p:blipFill>
        <p:spPr>
          <a:xfrm>
            <a:off x="4289582" y="615635"/>
            <a:ext cx="3961893" cy="902736"/>
          </a:xfrm>
          <a:prstGeom prst="rect">
            <a:avLst/>
          </a:prstGeom>
          <a:noFill/>
          <a:ln>
            <a:noFill/>
          </a:ln>
        </p:spPr>
      </p:pic>
      <p:pic>
        <p:nvPicPr>
          <p:cNvPr id="100" name="Google Shape;100;p2"/>
          <p:cNvPicPr preferRelativeResize="0"/>
          <p:nvPr/>
        </p:nvPicPr>
        <p:blipFill rotWithShape="1">
          <a:blip r:embed="rId4">
            <a:alphaModFix/>
          </a:blip>
          <a:srcRect/>
          <a:stretch/>
        </p:blipFill>
        <p:spPr>
          <a:xfrm>
            <a:off x="615635" y="615636"/>
            <a:ext cx="1747319" cy="902735"/>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3133" y="615635"/>
            <a:ext cx="1557196" cy="902736"/>
          </a:xfrm>
          <a:prstGeom prst="rect">
            <a:avLst/>
          </a:prstGeom>
        </p:spPr>
      </p:pic>
      <p:sp>
        <p:nvSpPr>
          <p:cNvPr id="2" name="TextBox 1">
            <a:extLst>
              <a:ext uri="{FF2B5EF4-FFF2-40B4-BE49-F238E27FC236}">
                <a16:creationId xmlns:a16="http://schemas.microsoft.com/office/drawing/2014/main" id="{2F8401F7-4B04-087C-E96E-95622C58C9F9}"/>
              </a:ext>
            </a:extLst>
          </p:cNvPr>
          <p:cNvSpPr txBox="1"/>
          <p:nvPr/>
        </p:nvSpPr>
        <p:spPr>
          <a:xfrm>
            <a:off x="1785258" y="1793965"/>
            <a:ext cx="9553302" cy="4278094"/>
          </a:xfrm>
          <a:prstGeom prst="rect">
            <a:avLst/>
          </a:prstGeom>
          <a:noFill/>
        </p:spPr>
        <p:txBody>
          <a:bodyPr wrap="square" rtlCol="0">
            <a:spAutoFit/>
          </a:bodyPr>
          <a:lstStyle/>
          <a:p>
            <a:r>
              <a:rPr lang="en-US" sz="2400" dirty="0">
                <a:latin typeface="Calibri"/>
                <a:ea typeface="Calibri"/>
                <a:cs typeface="Calibri"/>
                <a:sym typeface="Calibri"/>
              </a:rPr>
              <a:t>			Describe</a:t>
            </a:r>
            <a:r>
              <a:rPr lang="en-US" sz="2400" dirty="0">
                <a:solidFill>
                  <a:srgbClr val="FFFFFF"/>
                </a:solidFill>
                <a:latin typeface="Calibri"/>
                <a:ea typeface="Calibri"/>
                <a:cs typeface="Calibri"/>
                <a:sym typeface="Calibri"/>
              </a:rPr>
              <a:t> </a:t>
            </a:r>
            <a:r>
              <a:rPr lang="en-US" sz="2400" dirty="0">
                <a:latin typeface="Calibri"/>
                <a:ea typeface="Calibri"/>
                <a:cs typeface="Calibri"/>
                <a:sym typeface="Calibri"/>
              </a:rPr>
              <a:t>your Dependencies</a:t>
            </a:r>
          </a:p>
          <a:p>
            <a:endParaRPr lang="en-US" sz="2400" dirty="0">
              <a:latin typeface="Calibri"/>
              <a:cs typeface="Calibri"/>
              <a:sym typeface="Calibri"/>
            </a:endParaRPr>
          </a:p>
          <a:p>
            <a:r>
              <a:rPr lang="en-US" dirty="0"/>
              <a:t>Data Analysis Libraries: We would need data analysis libraries like Pandas, NumPy, and SciPy to manipulate and analyze the patient data.</a:t>
            </a:r>
          </a:p>
          <a:p>
            <a:endParaRPr lang="en-US" dirty="0"/>
          </a:p>
          <a:p>
            <a:r>
              <a:rPr lang="en-US" dirty="0"/>
              <a:t>Machine Learning Libraries: We would need machine learning libraries like scikit-learn or TensorFlow to develop and train the predictive model.</a:t>
            </a:r>
          </a:p>
          <a:p>
            <a:endParaRPr lang="en-US" dirty="0"/>
          </a:p>
          <a:p>
            <a:r>
              <a:rPr lang="en-US" dirty="0"/>
              <a:t>Data Visualization Libraries: We would need data visualization libraries like Matplotlib or Seaborn to visualize the patient data and model output.</a:t>
            </a:r>
          </a:p>
          <a:p>
            <a:endParaRPr lang="en-US" dirty="0"/>
          </a:p>
          <a:p>
            <a:r>
              <a:rPr lang="en-US" dirty="0"/>
              <a:t>Data Storage: we would need a database or data storage system to store the patient data and the model output.</a:t>
            </a:r>
          </a:p>
          <a:p>
            <a:endParaRPr lang="en-US" dirty="0"/>
          </a:p>
          <a:p>
            <a:r>
              <a:rPr lang="en-US" dirty="0"/>
              <a:t>Cloud Computing Services: If  plan to build a large-scale model, we may need cloud computing services like Amazon Web Services (AWS) or Microsoft Azure to provide computing power.</a:t>
            </a:r>
          </a:p>
          <a:p>
            <a:endParaRPr lang="en-US" dirty="0"/>
          </a:p>
          <a:p>
            <a:r>
              <a:rPr lang="en-US" dirty="0"/>
              <a:t>Medical Expertise: To understand the patient data and the factors that contribute to hospital readmissions, We may need to consult with medical experts or partner with healthcare providers.</a:t>
            </a:r>
          </a:p>
        </p:txBody>
      </p:sp>
    </p:spTree>
    <p:extLst>
      <p:ext uri="{BB962C8B-B14F-4D97-AF65-F5344CB8AC3E}">
        <p14:creationId xmlns:p14="http://schemas.microsoft.com/office/powerpoint/2010/main" val="25126796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471</TotalTime>
  <Words>694</Words>
  <Application>Microsoft Office PowerPoint</Application>
  <PresentationFormat>Widescreen</PresentationFormat>
  <Paragraphs>52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Garamond</vt:lpstr>
      <vt:lpstr>Arial</vt:lpstr>
      <vt:lpstr>Söhne</vt:lpstr>
      <vt:lpstr>Calibri</vt:lpstr>
      <vt:lpstr>Organic</vt:lpstr>
      <vt:lpstr>                                     College name:    Noida Institute Of Engineering And Technology  Problem Statement :  Building a machine learning model to predict and prevent hospital readmissions by analyzing patient data to identify individuals at high risk and providing targeted interventions.  Team Name :   “INNOVATORS”  Team Leader Name : Komal Bharti  Team Member :  Rajan Kumar, Pratyush Kumar ,Komal Bharti, Manmohan Kumar                                                              Theme : “Healthcare”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College name:     Problem Statement :  Team Name : Team Leader Name :      Theme :</dc:title>
  <dc:creator>Anuja Kanhere</dc:creator>
  <cp:lastModifiedBy>PRATYUSH KUMAR</cp:lastModifiedBy>
  <cp:revision>9</cp:revision>
  <dcterms:created xsi:type="dcterms:W3CDTF">2019-12-18T09:24:53Z</dcterms:created>
  <dcterms:modified xsi:type="dcterms:W3CDTF">2023-02-15T14:49:25Z</dcterms:modified>
</cp:coreProperties>
</file>