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haansoftxlsx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G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296"/>
  </p:normalViewPr>
  <p:slideViewPr>
    <p:cSldViewPr snapToGrid="0">
      <p:cViewPr varScale="1">
        <p:scale>
          <a:sx n="119" d="100"/>
          <a:sy n="119" d="100"/>
        </p:scale>
        <p:origin x="21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688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59BD-A346-ADFB-6528782FA85A}"/>
              </c:ext>
            </c:extLst>
          </c:dPt>
          <c:dPt>
            <c:idx val="1"/>
            <c:bubble3D val="0"/>
            <c:spPr>
              <a:solidFill>
                <a:schemeClr val="accent2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59BD-A346-ADFB-6528782FA85A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9BD-A346-ADFB-6528782FA8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pt-GW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</c:spPr>
          <c:dPt>
            <c:idx val="0"/>
            <c:bubble3D val="0"/>
            <c:spPr>
              <a:solidFill>
                <a:schemeClr val="accent2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59BD-A346-ADFB-6528782FA85A}"/>
              </c:ext>
            </c:extLst>
          </c:dPt>
          <c:dPt>
            <c:idx val="1"/>
            <c:bubble3D val="0"/>
            <c:spPr>
              <a:solidFill>
                <a:schemeClr val="accent2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59BD-A346-ADFB-6528782FA85A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9BD-A346-ADFB-6528782FA8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pt-GW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</c:spPr>
          <c:dPt>
            <c:idx val="0"/>
            <c:bubble3D val="0"/>
            <c:spPr>
              <a:solidFill>
                <a:schemeClr val="accent2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59BD-A346-ADFB-6528782FA85A}"/>
              </c:ext>
            </c:extLst>
          </c:dPt>
          <c:dPt>
            <c:idx val="1"/>
            <c:bubble3D val="0"/>
            <c:spPr>
              <a:solidFill>
                <a:schemeClr val="accent2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59BD-A346-ADFB-6528782FA85A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9BD-A346-ADFB-6528782FA8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pt-GW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</c:spPr>
          <c:dPt>
            <c:idx val="0"/>
            <c:bubble3D val="0"/>
            <c:spPr>
              <a:solidFill>
                <a:schemeClr val="accent2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59BD-A346-ADFB-6528782FA85A}"/>
              </c:ext>
            </c:extLst>
          </c:dPt>
          <c:dPt>
            <c:idx val="1"/>
            <c:bubble3D val="0"/>
            <c:spPr>
              <a:solidFill>
                <a:schemeClr val="accent2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59BD-A346-ADFB-6528782FA85A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9BD-A346-ADFB-6528782FA8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pt-GW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</c:spPr>
          <c:dPt>
            <c:idx val="0"/>
            <c:bubble3D val="0"/>
            <c:spPr>
              <a:solidFill>
                <a:schemeClr val="accent2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59BD-A346-ADFB-6528782FA85A}"/>
              </c:ext>
            </c:extLst>
          </c:dPt>
          <c:dPt>
            <c:idx val="1"/>
            <c:bubble3D val="0"/>
            <c:spPr>
              <a:solidFill>
                <a:schemeClr val="accent2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59BD-A346-ADFB-6528782FA85A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9BD-A346-ADFB-6528782FA8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pt-GW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7962D1A1-4C3B-8082-F6BD-4E61F5BB03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GW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F2432BD2-5DCC-6521-A27D-6B169097387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6C5B1-5C5A-BD45-B160-DBC590495DCF}" type="datetimeFigureOut">
              <a:rPr lang="pt-GW" smtClean="0"/>
              <a:t>15/11/23</a:t>
            </a:fld>
            <a:endParaRPr lang="pt-GW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15B23F1-8258-4E3B-350F-E2936BACD2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GW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D480540-0192-4BE4-B85F-087EB89249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A717DA-582E-2742-B728-31ADBC934FE8}" type="slidenum">
              <a:rPr lang="pt-GW" smtClean="0"/>
              <a:t>‹nº›</a:t>
            </a:fld>
            <a:endParaRPr lang="pt-GW"/>
          </a:p>
        </p:txBody>
      </p:sp>
    </p:spTree>
    <p:extLst>
      <p:ext uri="{BB962C8B-B14F-4D97-AF65-F5344CB8AC3E}">
        <p14:creationId xmlns:p14="http://schemas.microsoft.com/office/powerpoint/2010/main" val="4261888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6DCC27-31C0-5C31-0806-18A2FD5B7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GW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7EEA55-522E-1CD4-B107-3FDA4BA7F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pt-GW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781BCF7-9BD8-D0E1-8113-CFD66DC50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E258-3756-F54A-9963-C827B93D2201}" type="datetimeFigureOut">
              <a:rPr lang="pt-GW" smtClean="0"/>
              <a:t>15/11/23</a:t>
            </a:fld>
            <a:endParaRPr lang="pt-GW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094E292-A76B-4D34-74D6-6D064D108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GW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2C940E3-903C-A046-572E-EFFFEBABE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940A-E11C-4F47-8045-FB618D1EDF60}" type="slidenum">
              <a:rPr lang="pt-GW" smtClean="0"/>
              <a:t>‹nº›</a:t>
            </a:fld>
            <a:endParaRPr lang="pt-GW"/>
          </a:p>
        </p:txBody>
      </p:sp>
    </p:spTree>
    <p:extLst>
      <p:ext uri="{BB962C8B-B14F-4D97-AF65-F5344CB8AC3E}">
        <p14:creationId xmlns:p14="http://schemas.microsoft.com/office/powerpoint/2010/main" val="4292091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CCBA482-6BA8-F93C-D7F8-7E90FBE57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E258-3756-F54A-9963-C827B93D2201}" type="datetimeFigureOut">
              <a:rPr lang="pt-GW" smtClean="0"/>
              <a:t>15/11/23</a:t>
            </a:fld>
            <a:endParaRPr lang="pt-GW"/>
          </a:p>
        </p:txBody>
      </p:sp>
    </p:spTree>
    <p:extLst>
      <p:ext uri="{BB962C8B-B14F-4D97-AF65-F5344CB8AC3E}">
        <p14:creationId xmlns:p14="http://schemas.microsoft.com/office/powerpoint/2010/main" val="1679753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5E953D11-D71E-682D-334E-B4C0B9726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pt-GW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52DC7DB-8560-D658-BBCA-E1F49F611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GW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98EE85A-6ADD-D48C-2484-C99ED0B3E8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BE258-3756-F54A-9963-C827B93D2201}" type="datetimeFigureOut">
              <a:rPr lang="pt-GW" smtClean="0"/>
              <a:t>15/11/23</a:t>
            </a:fld>
            <a:endParaRPr lang="pt-GW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C5165B3-17C7-E179-9434-EBE35A60B9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GW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9C6BD84-C3B4-B551-FBEC-F27E3FE19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5940A-E11C-4F47-8045-FB618D1EDF60}" type="slidenum">
              <a:rPr lang="pt-GW" smtClean="0"/>
              <a:t>‹nº›</a:t>
            </a:fld>
            <a:endParaRPr lang="pt-GW"/>
          </a:p>
        </p:txBody>
      </p:sp>
    </p:spTree>
    <p:extLst>
      <p:ext uri="{BB962C8B-B14F-4D97-AF65-F5344CB8AC3E}">
        <p14:creationId xmlns:p14="http://schemas.microsoft.com/office/powerpoint/2010/main" val="75401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G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hart" Target="../charts/chart2.xml"/><Relationship Id="rId7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BA84880-780E-4A23-F580-A3AB51524F85}"/>
              </a:ext>
            </a:extLst>
          </p:cNvPr>
          <p:cNvSpPr txBox="1">
            <a:spLocks/>
          </p:cNvSpPr>
          <p:nvPr/>
        </p:nvSpPr>
        <p:spPr>
          <a:xfrm>
            <a:off x="1524000" y="3956041"/>
            <a:ext cx="9144000" cy="56844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80000"/>
              </a:lnSpc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/>
                <a:ea typeface="맑은 고딕" pitchFamily="50" charset="-127"/>
                <a:cs typeface="Arial" pitchFamily="34" charset="0"/>
              </a:rPr>
              <a:t>SISTEMA DE INVESTIGAÇÃO AVANÇADA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616D69D-FCDF-6B48-EBC1-317AA21E3E95}"/>
              </a:ext>
            </a:extLst>
          </p:cNvPr>
          <p:cNvSpPr txBox="1">
            <a:spLocks/>
          </p:cNvSpPr>
          <p:nvPr/>
        </p:nvSpPr>
        <p:spPr>
          <a:xfrm>
            <a:off x="3589394" y="5106403"/>
            <a:ext cx="5013212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j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MACHINE LEARNING NA IDENTIFICAÇÃO DE PADRÕES EM DADOS DE SAÚDE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7413B9D-759B-C977-BDD7-A5167736A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936" y="444930"/>
            <a:ext cx="3660934" cy="2941038"/>
          </a:xfrm>
          <a:prstGeom prst="rect">
            <a:avLst/>
          </a:prstGeom>
        </p:spPr>
      </p:pic>
      <p:pic>
        <p:nvPicPr>
          <p:cNvPr id="11" name="Picture 2" descr="E:\002-KIMS BUSINESS\007-02-Fullslidesppt-Contents\20161216\Stethoscope as symbol of medicine PowerPoint Templates\main-item-01.png">
            <a:extLst>
              <a:ext uri="{FF2B5EF4-FFF2-40B4-BE49-F238E27FC236}">
                <a16:creationId xmlns:a16="http://schemas.microsoft.com/office/drawing/2014/main" id="{D1839DEB-F8EF-62F0-F521-4252BDDAD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363" y="538262"/>
            <a:ext cx="3024336" cy="224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09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1FF23342-C33D-00D0-1200-052E14EAA90E}"/>
              </a:ext>
            </a:extLst>
          </p:cNvPr>
          <p:cNvSpPr/>
          <p:nvPr/>
        </p:nvSpPr>
        <p:spPr>
          <a:xfrm flipV="1">
            <a:off x="2861534" y="316642"/>
            <a:ext cx="9273089" cy="5295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7FACBC7-7AE2-EB1D-BAF2-EC9A504057B8}"/>
              </a:ext>
            </a:extLst>
          </p:cNvPr>
          <p:cNvSpPr/>
          <p:nvPr/>
        </p:nvSpPr>
        <p:spPr>
          <a:xfrm flipV="1">
            <a:off x="2861534" y="388112"/>
            <a:ext cx="9273089" cy="52952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0" name="Freeform 1">
            <a:extLst>
              <a:ext uri="{FF2B5EF4-FFF2-40B4-BE49-F238E27FC236}">
                <a16:creationId xmlns:a16="http://schemas.microsoft.com/office/drawing/2014/main" id="{1F7FBD36-E692-F489-55EE-4C7ED920A7F6}"/>
              </a:ext>
            </a:extLst>
          </p:cNvPr>
          <p:cNvSpPr/>
          <p:nvPr/>
        </p:nvSpPr>
        <p:spPr>
          <a:xfrm>
            <a:off x="2405680" y="259080"/>
            <a:ext cx="541915" cy="5927402"/>
          </a:xfrm>
          <a:custGeom>
            <a:avLst/>
            <a:gdLst>
              <a:gd name="connsiteX0" fmla="*/ 0 w 365760"/>
              <a:gd name="connsiteY0" fmla="*/ 0 h 5013960"/>
              <a:gd name="connsiteX1" fmla="*/ 0 w 365760"/>
              <a:gd name="connsiteY1" fmla="*/ 502920 h 5013960"/>
              <a:gd name="connsiteX2" fmla="*/ 365760 w 365760"/>
              <a:gd name="connsiteY2" fmla="*/ 502920 h 5013960"/>
              <a:gd name="connsiteX3" fmla="*/ 365760 w 365760"/>
              <a:gd name="connsiteY3" fmla="*/ 1249680 h 5013960"/>
              <a:gd name="connsiteX4" fmla="*/ 7620 w 365760"/>
              <a:gd name="connsiteY4" fmla="*/ 1249680 h 5013960"/>
              <a:gd name="connsiteX5" fmla="*/ 7620 w 365760"/>
              <a:gd name="connsiteY5" fmla="*/ 5013960 h 5013960"/>
              <a:gd name="connsiteX0" fmla="*/ 0 w 365760"/>
              <a:gd name="connsiteY0" fmla="*/ 0 h 4762500"/>
              <a:gd name="connsiteX1" fmla="*/ 0 w 365760"/>
              <a:gd name="connsiteY1" fmla="*/ 251460 h 4762500"/>
              <a:gd name="connsiteX2" fmla="*/ 365760 w 365760"/>
              <a:gd name="connsiteY2" fmla="*/ 251460 h 4762500"/>
              <a:gd name="connsiteX3" fmla="*/ 365760 w 365760"/>
              <a:gd name="connsiteY3" fmla="*/ 998220 h 4762500"/>
              <a:gd name="connsiteX4" fmla="*/ 7620 w 365760"/>
              <a:gd name="connsiteY4" fmla="*/ 998220 h 4762500"/>
              <a:gd name="connsiteX5" fmla="*/ 7620 w 365760"/>
              <a:gd name="connsiteY5" fmla="*/ 4762500 h 4762500"/>
              <a:gd name="connsiteX0" fmla="*/ 0 w 365760"/>
              <a:gd name="connsiteY0" fmla="*/ 0 h 4610100"/>
              <a:gd name="connsiteX1" fmla="*/ 0 w 365760"/>
              <a:gd name="connsiteY1" fmla="*/ 251460 h 4610100"/>
              <a:gd name="connsiteX2" fmla="*/ 365760 w 365760"/>
              <a:gd name="connsiteY2" fmla="*/ 251460 h 4610100"/>
              <a:gd name="connsiteX3" fmla="*/ 365760 w 365760"/>
              <a:gd name="connsiteY3" fmla="*/ 998220 h 4610100"/>
              <a:gd name="connsiteX4" fmla="*/ 7620 w 365760"/>
              <a:gd name="connsiteY4" fmla="*/ 998220 h 4610100"/>
              <a:gd name="connsiteX5" fmla="*/ 7620 w 365760"/>
              <a:gd name="connsiteY5" fmla="*/ 4610100 h 461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5760" h="4610100">
                <a:moveTo>
                  <a:pt x="0" y="0"/>
                </a:moveTo>
                <a:lnTo>
                  <a:pt x="0" y="251460"/>
                </a:lnTo>
                <a:lnTo>
                  <a:pt x="365760" y="251460"/>
                </a:lnTo>
                <a:lnTo>
                  <a:pt x="365760" y="998220"/>
                </a:lnTo>
                <a:lnTo>
                  <a:pt x="7620" y="998220"/>
                </a:lnTo>
                <a:lnTo>
                  <a:pt x="7620" y="4610100"/>
                </a:lnTo>
              </a:path>
            </a:pathLst>
          </a:custGeom>
          <a:noFill/>
          <a:ln w="3492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headEnd type="oval"/>
            <a:tailEnd type="oval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1E8D68F9-CE45-14E1-AEB3-8F066B214565}"/>
              </a:ext>
            </a:extLst>
          </p:cNvPr>
          <p:cNvSpPr txBox="1"/>
          <p:nvPr/>
        </p:nvSpPr>
        <p:spPr>
          <a:xfrm>
            <a:off x="3421426" y="1939076"/>
            <a:ext cx="86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en-US" altLang="ko-KR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rPr>
              <a:t>01</a:t>
            </a:r>
            <a:endParaRPr lang="ko-KR" altLang="en-US" sz="3600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1B5C9F19-3520-3DC6-9C1E-EE0BB66BD32B}"/>
              </a:ext>
            </a:extLst>
          </p:cNvPr>
          <p:cNvSpPr txBox="1"/>
          <p:nvPr/>
        </p:nvSpPr>
        <p:spPr>
          <a:xfrm>
            <a:off x="3421426" y="2587148"/>
            <a:ext cx="86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en-US" altLang="ko-KR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rPr>
              <a:t>02</a:t>
            </a:r>
            <a:endParaRPr lang="ko-KR" altLang="en-US" sz="3600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50F7B113-76B6-2AC5-6AD6-E91BF293FE47}"/>
              </a:ext>
            </a:extLst>
          </p:cNvPr>
          <p:cNvSpPr txBox="1"/>
          <p:nvPr/>
        </p:nvSpPr>
        <p:spPr>
          <a:xfrm>
            <a:off x="3421426" y="3235220"/>
            <a:ext cx="86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en-US" altLang="ko-KR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rPr>
              <a:t>03</a:t>
            </a:r>
            <a:endParaRPr lang="ko-KR" altLang="en-US" sz="3600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5DF5CCAA-58A7-3D0C-F8FB-3FD439E2F28D}"/>
              </a:ext>
            </a:extLst>
          </p:cNvPr>
          <p:cNvSpPr txBox="1"/>
          <p:nvPr/>
        </p:nvSpPr>
        <p:spPr>
          <a:xfrm>
            <a:off x="4213514" y="2095166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rPr>
              <a:t>Introdução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16" name="TextBox 12">
            <a:extLst>
              <a:ext uri="{FF2B5EF4-FFF2-40B4-BE49-F238E27FC236}">
                <a16:creationId xmlns:a16="http://schemas.microsoft.com/office/drawing/2014/main" id="{E36C5D23-4C77-ABE5-A73D-A0573895A053}"/>
              </a:ext>
            </a:extLst>
          </p:cNvPr>
          <p:cNvSpPr txBox="1"/>
          <p:nvPr/>
        </p:nvSpPr>
        <p:spPr>
          <a:xfrm>
            <a:off x="4213514" y="2738840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rPr>
              <a:t>Diagrama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rPr>
              <a:t> de </a:t>
            </a:r>
            <a:r>
              <a:rPr lang="en-US" altLang="ko-KR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rPr>
              <a:t>fluxo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rPr>
              <a:t> de </a:t>
            </a:r>
            <a:r>
              <a:rPr lang="en-US" altLang="ko-KR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rPr>
              <a:t>investigação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17" name="TextBox 13">
            <a:extLst>
              <a:ext uri="{FF2B5EF4-FFF2-40B4-BE49-F238E27FC236}">
                <a16:creationId xmlns:a16="http://schemas.microsoft.com/office/drawing/2014/main" id="{FC8B7393-B7C4-8546-08DF-90CFCC9738B3}"/>
              </a:ext>
            </a:extLst>
          </p:cNvPr>
          <p:cNvSpPr txBox="1"/>
          <p:nvPr/>
        </p:nvSpPr>
        <p:spPr>
          <a:xfrm>
            <a:off x="4213514" y="3382514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rPr>
              <a:t>Processo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rPr>
              <a:t> de </a:t>
            </a:r>
            <a:r>
              <a:rPr lang="en-US" altLang="ko-KR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rPr>
              <a:t>recolha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rPr>
              <a:t> de dados</a:t>
            </a:r>
            <a:endParaRPr lang="en-US" altLang="ko-KR" dirty="0">
              <a:solidFill>
                <a:srgbClr val="FD2906"/>
              </a:solidFill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414DD97E-4B07-8AF4-5594-B65F79D6F90F}"/>
              </a:ext>
            </a:extLst>
          </p:cNvPr>
          <p:cNvSpPr txBox="1">
            <a:spLocks/>
          </p:cNvSpPr>
          <p:nvPr/>
        </p:nvSpPr>
        <p:spPr>
          <a:xfrm>
            <a:off x="3330329" y="796973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>
                <a:solidFill>
                  <a:srgbClr val="FD2906"/>
                </a:solidFill>
                <a:latin typeface="Arial"/>
                <a:ea typeface="Arial Unicode MS"/>
                <a:cs typeface="Arial" pitchFamily="34" charset="0"/>
              </a:rPr>
              <a:t>Sumário</a:t>
            </a:r>
            <a:endParaRPr lang="en-US" sz="3600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ea typeface="Arial Unicode MS"/>
              <a:cs typeface="Arial" pitchFamily="34" charset="0"/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B01C997-A64A-4F83-DBE5-64FB29DF5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7" y="439148"/>
            <a:ext cx="2060167" cy="1655050"/>
          </a:xfrm>
          <a:prstGeom prst="rect">
            <a:avLst/>
          </a:prstGeom>
        </p:spPr>
      </p:pic>
      <p:pic>
        <p:nvPicPr>
          <p:cNvPr id="21" name="Picture 2" descr="E:\002-KIMS BUSINESS\007-02-Fullslidesppt-Contents\20161216\Stethoscope as symbol of medicine PowerPoint Templates\main-item-01.png">
            <a:extLst>
              <a:ext uri="{FF2B5EF4-FFF2-40B4-BE49-F238E27FC236}">
                <a16:creationId xmlns:a16="http://schemas.microsoft.com/office/drawing/2014/main" id="{79531E71-C32D-07FD-4FD4-A365FE0F8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64" y="380197"/>
            <a:ext cx="2060167" cy="152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8">
            <a:extLst>
              <a:ext uri="{FF2B5EF4-FFF2-40B4-BE49-F238E27FC236}">
                <a16:creationId xmlns:a16="http://schemas.microsoft.com/office/drawing/2014/main" id="{6EE49AEC-DE04-FD85-9132-FFE20362F595}"/>
              </a:ext>
            </a:extLst>
          </p:cNvPr>
          <p:cNvSpPr txBox="1"/>
          <p:nvPr/>
        </p:nvSpPr>
        <p:spPr>
          <a:xfrm>
            <a:off x="3412460" y="3817929"/>
            <a:ext cx="86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en-US" altLang="ko-KR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rPr>
              <a:t>03</a:t>
            </a:r>
            <a:endParaRPr lang="ko-KR" altLang="en-US" sz="3600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23" name="TextBox 13">
            <a:extLst>
              <a:ext uri="{FF2B5EF4-FFF2-40B4-BE49-F238E27FC236}">
                <a16:creationId xmlns:a16="http://schemas.microsoft.com/office/drawing/2014/main" id="{4A91D2F0-2A8B-9631-3BDA-D235D00E8CAF}"/>
              </a:ext>
            </a:extLst>
          </p:cNvPr>
          <p:cNvSpPr txBox="1"/>
          <p:nvPr/>
        </p:nvSpPr>
        <p:spPr>
          <a:xfrm>
            <a:off x="4204548" y="3965223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Arial"/>
                <a:ea typeface="Arial Unicode MS"/>
                <a:cs typeface="Arial" pitchFamily="34" charset="0"/>
              </a:rPr>
              <a:t>Literaturas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Arial"/>
                <a:ea typeface="Arial Unicode MS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Arial"/>
                <a:ea typeface="Arial Unicode MS"/>
                <a:cs typeface="Arial" pitchFamily="34" charset="0"/>
              </a:rPr>
              <a:t>Obtidas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Arial"/>
                <a:ea typeface="Arial Unicode MS"/>
                <a:cs typeface="Arial" pitchFamily="34" charset="0"/>
              </a:rPr>
              <a:t> e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Arial"/>
                <a:ea typeface="Arial Unicode MS"/>
                <a:cs typeface="Arial" pitchFamily="34" charset="0"/>
              </a:rPr>
              <a:t>Critérios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Arial"/>
                <a:ea typeface="Arial Unicode MS"/>
                <a:cs typeface="Arial" pitchFamily="34" charset="0"/>
              </a:rPr>
              <a:t> de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Arial"/>
                <a:ea typeface="Arial Unicode MS"/>
                <a:cs typeface="Arial" pitchFamily="34" charset="0"/>
              </a:rPr>
              <a:t>Elegibilidade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24" name="TextBox 8">
            <a:extLst>
              <a:ext uri="{FF2B5EF4-FFF2-40B4-BE49-F238E27FC236}">
                <a16:creationId xmlns:a16="http://schemas.microsoft.com/office/drawing/2014/main" id="{357CA388-E1B4-7154-A471-0C15289BD0FF}"/>
              </a:ext>
            </a:extLst>
          </p:cNvPr>
          <p:cNvSpPr txBox="1"/>
          <p:nvPr/>
        </p:nvSpPr>
        <p:spPr>
          <a:xfrm>
            <a:off x="3414252" y="4508218"/>
            <a:ext cx="86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en-US" altLang="ko-KR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rPr>
              <a:t>03</a:t>
            </a:r>
            <a:endParaRPr lang="ko-KR" altLang="en-US" sz="3600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25" name="TextBox 13">
            <a:extLst>
              <a:ext uri="{FF2B5EF4-FFF2-40B4-BE49-F238E27FC236}">
                <a16:creationId xmlns:a16="http://schemas.microsoft.com/office/drawing/2014/main" id="{EAB6DEE0-30B4-24C1-7F31-B2D8FAA36CA4}"/>
              </a:ext>
            </a:extLst>
          </p:cNvPr>
          <p:cNvSpPr txBox="1"/>
          <p:nvPr/>
        </p:nvSpPr>
        <p:spPr>
          <a:xfrm>
            <a:off x="4206340" y="4655512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Arial"/>
                <a:ea typeface="Arial Unicode MS"/>
                <a:cs typeface="Arial" pitchFamily="34" charset="0"/>
              </a:rPr>
              <a:t>Conclusão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Arial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274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3">
            <a:extLst>
              <a:ext uri="{FF2B5EF4-FFF2-40B4-BE49-F238E27FC236}">
                <a16:creationId xmlns:a16="http://schemas.microsoft.com/office/drawing/2014/main" id="{BC8D9072-BEEF-C5BE-CC81-A5E1D175B146}"/>
              </a:ext>
            </a:extLst>
          </p:cNvPr>
          <p:cNvGrpSpPr/>
          <p:nvPr/>
        </p:nvGrpSpPr>
        <p:grpSpPr>
          <a:xfrm>
            <a:off x="1841412" y="806506"/>
            <a:ext cx="9025801" cy="5594291"/>
            <a:chOff x="1475656" y="817270"/>
            <a:chExt cx="7056784" cy="3914720"/>
          </a:xfrm>
        </p:grpSpPr>
        <p:cxnSp>
          <p:nvCxnSpPr>
            <p:cNvPr id="14" name="Straight Connector 3">
              <a:extLst>
                <a:ext uri="{FF2B5EF4-FFF2-40B4-BE49-F238E27FC236}">
                  <a16:creationId xmlns:a16="http://schemas.microsoft.com/office/drawing/2014/main" id="{15C697ED-D122-5E89-361B-E2C9C455EE99}"/>
                </a:ext>
              </a:extLst>
            </p:cNvPr>
            <p:cNvCxnSpPr/>
            <p:nvPr/>
          </p:nvCxnSpPr>
          <p:spPr>
            <a:xfrm>
              <a:off x="2123728" y="817270"/>
              <a:ext cx="6408712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4">
              <a:extLst>
                <a:ext uri="{FF2B5EF4-FFF2-40B4-BE49-F238E27FC236}">
                  <a16:creationId xmlns:a16="http://schemas.microsoft.com/office/drawing/2014/main" id="{F1F9A4FB-E6B6-0FB6-6000-9DDE625117F4}"/>
                </a:ext>
              </a:extLst>
            </p:cNvPr>
            <p:cNvCxnSpPr/>
            <p:nvPr/>
          </p:nvCxnSpPr>
          <p:spPr>
            <a:xfrm>
              <a:off x="8532440" y="817270"/>
              <a:ext cx="0" cy="391472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5">
              <a:extLst>
                <a:ext uri="{FF2B5EF4-FFF2-40B4-BE49-F238E27FC236}">
                  <a16:creationId xmlns:a16="http://schemas.microsoft.com/office/drawing/2014/main" id="{B2FF22DF-3C99-7282-4B68-627467A187DD}"/>
                </a:ext>
              </a:extLst>
            </p:cNvPr>
            <p:cNvCxnSpPr/>
            <p:nvPr/>
          </p:nvCxnSpPr>
          <p:spPr>
            <a:xfrm>
              <a:off x="1475656" y="4731990"/>
              <a:ext cx="7056784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7">
              <a:extLst>
                <a:ext uri="{FF2B5EF4-FFF2-40B4-BE49-F238E27FC236}">
                  <a16:creationId xmlns:a16="http://schemas.microsoft.com/office/drawing/2014/main" id="{474CAE90-9027-0454-E0CA-BD4667B92019}"/>
                </a:ext>
              </a:extLst>
            </p:cNvPr>
            <p:cNvCxnSpPr/>
            <p:nvPr/>
          </p:nvCxnSpPr>
          <p:spPr>
            <a:xfrm>
              <a:off x="2129388" y="817270"/>
              <a:ext cx="0" cy="1466448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0C0AA26-8D15-EA81-977F-4E16D21B9DA2}"/>
                </a:ext>
              </a:extLst>
            </p:cNvPr>
            <p:cNvSpPr/>
            <p:nvPr/>
          </p:nvSpPr>
          <p:spPr>
            <a:xfrm>
              <a:off x="2057380" y="2283718"/>
              <a:ext cx="144016" cy="144016"/>
            </a:xfrm>
            <a:prstGeom prst="ellipse">
              <a:avLst/>
            </a:prstGeom>
            <a:solidFill>
              <a:srgbClr val="FD29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37C053-4ABC-E338-C34C-050FBBC41ACC}"/>
                </a:ext>
              </a:extLst>
            </p:cNvPr>
            <p:cNvSpPr/>
            <p:nvPr/>
          </p:nvSpPr>
          <p:spPr>
            <a:xfrm>
              <a:off x="1992394" y="2226352"/>
              <a:ext cx="273988" cy="2739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4">
            <a:extLst>
              <a:ext uri="{FF2B5EF4-FFF2-40B4-BE49-F238E27FC236}">
                <a16:creationId xmlns:a16="http://schemas.microsoft.com/office/drawing/2014/main" id="{91EA1403-3F68-6BDB-9DD1-A334BD809669}"/>
              </a:ext>
            </a:extLst>
          </p:cNvPr>
          <p:cNvGrpSpPr/>
          <p:nvPr/>
        </p:nvGrpSpPr>
        <p:grpSpPr>
          <a:xfrm>
            <a:off x="3485033" y="1228088"/>
            <a:ext cx="6504377" cy="4858048"/>
            <a:chOff x="2272433" y="1367989"/>
            <a:chExt cx="2659607" cy="4082521"/>
          </a:xfrm>
        </p:grpSpPr>
        <p:sp>
          <p:nvSpPr>
            <p:cNvPr id="21" name="TextBox 15">
              <a:extLst>
                <a:ext uri="{FF2B5EF4-FFF2-40B4-BE49-F238E27FC236}">
                  <a16:creationId xmlns:a16="http://schemas.microsoft.com/office/drawing/2014/main" id="{93B96140-449C-C3DA-9019-E1525EB89BA3}"/>
                </a:ext>
              </a:extLst>
            </p:cNvPr>
            <p:cNvSpPr txBox="1"/>
            <p:nvPr/>
          </p:nvSpPr>
          <p:spPr>
            <a:xfrm>
              <a:off x="2272433" y="1367989"/>
              <a:ext cx="2659607" cy="258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INTRODUÇÃO</a:t>
              </a:r>
              <a:endParaRPr lang="ko-KR" altLang="en-US" sz="1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16">
              <a:extLst>
                <a:ext uri="{FF2B5EF4-FFF2-40B4-BE49-F238E27FC236}">
                  <a16:creationId xmlns:a16="http://schemas.microsoft.com/office/drawing/2014/main" id="{957733F1-9815-C06B-69FE-42045734E728}"/>
                </a:ext>
              </a:extLst>
            </p:cNvPr>
            <p:cNvSpPr txBox="1"/>
            <p:nvPr/>
          </p:nvSpPr>
          <p:spPr>
            <a:xfrm>
              <a:off x="2272433" y="1677220"/>
              <a:ext cx="2659607" cy="3773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pt-PT" sz="1200" dirty="0">
                  <a:solidFill>
                    <a:schemeClr val="bg2">
                      <a:lumMod val="25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A explosão da disponibilidade de dados de saúde, impulsionada pela digitalização generalizada dos registos médicos e pelos avanços na tecnologia de monitorização, cria uma necessidade urgente de extrair conhecimentos significativos do vasto conjunto de informações. Neste contexto, as técnicas de Machine Learning tornam-se uma ferramenta essencial, proporcionando uma capacidade única de análise de grandes quantidades de dados de saúde e identificação de padrões complexos</a:t>
              </a:r>
              <a:r>
                <a:rPr lang="en-US" altLang="ko-KR" sz="12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  </a:t>
              </a:r>
            </a:p>
            <a:p>
              <a:pPr algn="just">
                <a:lnSpc>
                  <a:spcPct val="150000"/>
                </a:lnSpc>
              </a:pPr>
              <a:endParaRPr lang="en-US" altLang="ko-KR" sz="1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pt-PT" sz="1200" dirty="0">
                  <a:solidFill>
                    <a:schemeClr val="bg2">
                      <a:lumMod val="25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Esta investigação centra-se na aplicação de algoritmos de Machine Learning para identificar padrões em dados de saúde, explorando potenciais contribuições para a prática clínica. </a:t>
              </a:r>
              <a:r>
                <a:rPr lang="pt-PT" sz="1200" b="0" i="0" u="none" strike="noStrike" dirty="0">
                  <a:solidFill>
                    <a:schemeClr val="bg2">
                      <a:lumMod val="2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Destaca-se a capacidade dessas técnicas em influenciar positivamente as decisões dos profissionais de saúde, levando a diagnósticos mais precisos e tratamentos mais eficazes. Além disso, a pesquisa explora a interseção entre inovação tecnológica e cuidados de saúde, destacando o potencial revolucionário na compreensão das condições de saúde. O trabalho também aponta questões de pesquisa sobre o </a:t>
              </a:r>
              <a:r>
                <a:rPr lang="pt-PT" sz="1200" b="1" i="0" u="none" strike="noStrike" dirty="0">
                  <a:solidFill>
                    <a:schemeClr val="bg2">
                      <a:lumMod val="2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desempenho</a:t>
              </a:r>
              <a:r>
                <a:rPr lang="pt-PT" sz="1200" b="0" i="0" u="none" strike="noStrike" dirty="0">
                  <a:solidFill>
                    <a:schemeClr val="bg2">
                      <a:lumMod val="2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pt-PT" sz="1200" b="1" i="0" u="none" strike="noStrike" dirty="0">
                  <a:solidFill>
                    <a:schemeClr val="bg2">
                      <a:lumMod val="2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técnicas</a:t>
              </a:r>
              <a:r>
                <a:rPr lang="pt-PT" sz="1200" b="0" i="0" u="none" strike="noStrike" dirty="0">
                  <a:solidFill>
                    <a:schemeClr val="bg2">
                      <a:lumMod val="2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PT" sz="1200" b="1" i="0" u="none" strike="noStrike" dirty="0">
                  <a:solidFill>
                    <a:schemeClr val="bg2">
                      <a:lumMod val="2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utilizadas</a:t>
              </a:r>
              <a:r>
                <a:rPr lang="pt-PT" sz="1200" b="0" i="0" u="none" strike="noStrike" dirty="0">
                  <a:solidFill>
                    <a:schemeClr val="bg2">
                      <a:lumMod val="2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e </a:t>
              </a:r>
              <a:r>
                <a:rPr lang="pt-PT" sz="1200" b="1" i="0" u="none" strike="noStrike" dirty="0">
                  <a:solidFill>
                    <a:schemeClr val="bg2">
                      <a:lumMod val="2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implicações ético-morais </a:t>
              </a:r>
              <a:r>
                <a:rPr lang="pt-PT" sz="1200" b="0" i="0" u="none" strike="noStrike" dirty="0">
                  <a:solidFill>
                    <a:schemeClr val="bg2">
                      <a:lumMod val="2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do Machine Learning na saúde, utilizando uma metodologia descritiva com pesquisa em bases de dados acadêmicas.</a:t>
              </a:r>
              <a:endParaRPr lang="en-US" altLang="ko-KR" sz="1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6703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36575E46-71BD-5B89-EAD4-442179EB66F8}"/>
              </a:ext>
            </a:extLst>
          </p:cNvPr>
          <p:cNvSpPr txBox="1">
            <a:spLocks/>
          </p:cNvSpPr>
          <p:nvPr/>
        </p:nvSpPr>
        <p:spPr>
          <a:xfrm>
            <a:off x="974216" y="419547"/>
            <a:ext cx="4899464" cy="484681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40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 DE FLUXO DA INVESTIGAÇÃO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cxnSp>
        <p:nvCxnSpPr>
          <p:cNvPr id="6" name="Straight Connector 4">
            <a:extLst>
              <a:ext uri="{FF2B5EF4-FFF2-40B4-BE49-F238E27FC236}">
                <a16:creationId xmlns:a16="http://schemas.microsoft.com/office/drawing/2014/main" id="{3EA98084-B61F-C4FD-81C8-776CD9921C3F}"/>
              </a:ext>
            </a:extLst>
          </p:cNvPr>
          <p:cNvCxnSpPr>
            <a:cxnSpLocks/>
          </p:cNvCxnSpPr>
          <p:nvPr/>
        </p:nvCxnSpPr>
        <p:spPr>
          <a:xfrm>
            <a:off x="58516" y="957119"/>
            <a:ext cx="8364722" cy="0"/>
          </a:xfrm>
          <a:prstGeom prst="line">
            <a:avLst/>
          </a:prstGeom>
          <a:noFill/>
          <a:ln w="2857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</p:cxnSp>
      <p:graphicFrame>
        <p:nvGraphicFramePr>
          <p:cNvPr id="9" name="Chart 7">
            <a:extLst>
              <a:ext uri="{FF2B5EF4-FFF2-40B4-BE49-F238E27FC236}">
                <a16:creationId xmlns:a16="http://schemas.microsoft.com/office/drawing/2014/main" id="{947C7025-4EA0-7A83-88DC-7721B5FC3B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5468722"/>
              </p:ext>
            </p:extLst>
          </p:nvPr>
        </p:nvGraphicFramePr>
        <p:xfrm>
          <a:off x="1022120" y="2239670"/>
          <a:ext cx="1456611" cy="15096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Oval 14">
            <a:extLst>
              <a:ext uri="{FF2B5EF4-FFF2-40B4-BE49-F238E27FC236}">
                <a16:creationId xmlns:a16="http://schemas.microsoft.com/office/drawing/2014/main" id="{D56D38A7-5921-F765-92C3-C3A36F3289E3}"/>
              </a:ext>
            </a:extLst>
          </p:cNvPr>
          <p:cNvSpPr/>
          <p:nvPr/>
        </p:nvSpPr>
        <p:spPr>
          <a:xfrm>
            <a:off x="1349400" y="2579843"/>
            <a:ext cx="802051" cy="80205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416A86E2-3BA7-F9C3-FC3C-2E7EDBEA5D67}"/>
              </a:ext>
            </a:extLst>
          </p:cNvPr>
          <p:cNvSpPr txBox="1"/>
          <p:nvPr/>
        </p:nvSpPr>
        <p:spPr>
          <a:xfrm>
            <a:off x="1339881" y="2756860"/>
            <a:ext cx="82108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12" name="Chart 7">
            <a:extLst>
              <a:ext uri="{FF2B5EF4-FFF2-40B4-BE49-F238E27FC236}">
                <a16:creationId xmlns:a16="http://schemas.microsoft.com/office/drawing/2014/main" id="{BED80F5A-9C9C-204F-1A75-40967BF8F7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8224074"/>
              </p:ext>
            </p:extLst>
          </p:nvPr>
        </p:nvGraphicFramePr>
        <p:xfrm>
          <a:off x="2906511" y="2230700"/>
          <a:ext cx="1456611" cy="15096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Oval 14">
            <a:extLst>
              <a:ext uri="{FF2B5EF4-FFF2-40B4-BE49-F238E27FC236}">
                <a16:creationId xmlns:a16="http://schemas.microsoft.com/office/drawing/2014/main" id="{4BE59770-FCC2-AADB-C056-74192A0CD73D}"/>
              </a:ext>
            </a:extLst>
          </p:cNvPr>
          <p:cNvSpPr/>
          <p:nvPr/>
        </p:nvSpPr>
        <p:spPr>
          <a:xfrm>
            <a:off x="3233791" y="2570873"/>
            <a:ext cx="802051" cy="80205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B02B11AD-194E-56E0-DFCE-63060497B3D3}"/>
              </a:ext>
            </a:extLst>
          </p:cNvPr>
          <p:cNvSpPr txBox="1"/>
          <p:nvPr/>
        </p:nvSpPr>
        <p:spPr>
          <a:xfrm>
            <a:off x="3224272" y="2747890"/>
            <a:ext cx="82108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15" name="Chart 7">
            <a:extLst>
              <a:ext uri="{FF2B5EF4-FFF2-40B4-BE49-F238E27FC236}">
                <a16:creationId xmlns:a16="http://schemas.microsoft.com/office/drawing/2014/main" id="{1FBD8D1C-CF82-02B3-010A-F3E2074A1E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9773369"/>
              </p:ext>
            </p:extLst>
          </p:nvPr>
        </p:nvGraphicFramePr>
        <p:xfrm>
          <a:off x="4780142" y="2221730"/>
          <a:ext cx="1456611" cy="15096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Oval 14">
            <a:extLst>
              <a:ext uri="{FF2B5EF4-FFF2-40B4-BE49-F238E27FC236}">
                <a16:creationId xmlns:a16="http://schemas.microsoft.com/office/drawing/2014/main" id="{D674FE77-29FF-5170-E353-F64EF4238E09}"/>
              </a:ext>
            </a:extLst>
          </p:cNvPr>
          <p:cNvSpPr/>
          <p:nvPr/>
        </p:nvSpPr>
        <p:spPr>
          <a:xfrm>
            <a:off x="5107422" y="2561903"/>
            <a:ext cx="802051" cy="80205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0DE1FBEE-09DE-1CCB-62AD-D2CD0A601219}"/>
              </a:ext>
            </a:extLst>
          </p:cNvPr>
          <p:cNvSpPr txBox="1"/>
          <p:nvPr/>
        </p:nvSpPr>
        <p:spPr>
          <a:xfrm>
            <a:off x="5097903" y="2738920"/>
            <a:ext cx="82108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18" name="Chart 7">
            <a:extLst>
              <a:ext uri="{FF2B5EF4-FFF2-40B4-BE49-F238E27FC236}">
                <a16:creationId xmlns:a16="http://schemas.microsoft.com/office/drawing/2014/main" id="{B759DEEE-D39F-B8EE-6CEB-0D3C787402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9367421"/>
              </p:ext>
            </p:extLst>
          </p:nvPr>
        </p:nvGraphicFramePr>
        <p:xfrm>
          <a:off x="6696804" y="2212760"/>
          <a:ext cx="1456611" cy="15096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9" name="Oval 14">
            <a:extLst>
              <a:ext uri="{FF2B5EF4-FFF2-40B4-BE49-F238E27FC236}">
                <a16:creationId xmlns:a16="http://schemas.microsoft.com/office/drawing/2014/main" id="{1C50D436-3DD3-3F1F-EC82-C4BB71986834}"/>
              </a:ext>
            </a:extLst>
          </p:cNvPr>
          <p:cNvSpPr/>
          <p:nvPr/>
        </p:nvSpPr>
        <p:spPr>
          <a:xfrm>
            <a:off x="7024084" y="2552933"/>
            <a:ext cx="802051" cy="80205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DB8A08BA-2492-A48C-A7EE-D5B4B467743A}"/>
              </a:ext>
            </a:extLst>
          </p:cNvPr>
          <p:cNvSpPr txBox="1"/>
          <p:nvPr/>
        </p:nvSpPr>
        <p:spPr>
          <a:xfrm>
            <a:off x="7014565" y="2729950"/>
            <a:ext cx="82108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21" name="Chart 7">
            <a:extLst>
              <a:ext uri="{FF2B5EF4-FFF2-40B4-BE49-F238E27FC236}">
                <a16:creationId xmlns:a16="http://schemas.microsoft.com/office/drawing/2014/main" id="{435BAF3F-901E-95B3-9F13-699D223EED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3488438"/>
              </p:ext>
            </p:extLst>
          </p:nvPr>
        </p:nvGraphicFramePr>
        <p:xfrm>
          <a:off x="8613470" y="2203790"/>
          <a:ext cx="1456611" cy="15096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2" name="Oval 14">
            <a:extLst>
              <a:ext uri="{FF2B5EF4-FFF2-40B4-BE49-F238E27FC236}">
                <a16:creationId xmlns:a16="http://schemas.microsoft.com/office/drawing/2014/main" id="{9A0736CE-088E-D901-0DA6-FFF0EB4A6708}"/>
              </a:ext>
            </a:extLst>
          </p:cNvPr>
          <p:cNvSpPr/>
          <p:nvPr/>
        </p:nvSpPr>
        <p:spPr>
          <a:xfrm>
            <a:off x="8940750" y="2543963"/>
            <a:ext cx="802051" cy="80205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893A6AB-536D-9EA2-29C1-88E78164C60A}"/>
              </a:ext>
            </a:extLst>
          </p:cNvPr>
          <p:cNvSpPr txBox="1"/>
          <p:nvPr/>
        </p:nvSpPr>
        <p:spPr>
          <a:xfrm>
            <a:off x="8931231" y="2720980"/>
            <a:ext cx="82108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5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33">
            <a:extLst>
              <a:ext uri="{FF2B5EF4-FFF2-40B4-BE49-F238E27FC236}">
                <a16:creationId xmlns:a16="http://schemas.microsoft.com/office/drawing/2014/main" id="{76E950C1-D540-5E38-6C6C-B2EA416FB8AD}"/>
              </a:ext>
            </a:extLst>
          </p:cNvPr>
          <p:cNvSpPr txBox="1"/>
          <p:nvPr/>
        </p:nvSpPr>
        <p:spPr>
          <a:xfrm>
            <a:off x="901517" y="4023596"/>
            <a:ext cx="1699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Psquisas</a:t>
            </a:r>
            <a:r>
              <a:rPr lang="pt-PT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/ consultas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4">
            <a:extLst>
              <a:ext uri="{FF2B5EF4-FFF2-40B4-BE49-F238E27FC236}">
                <a16:creationId xmlns:a16="http://schemas.microsoft.com/office/drawing/2014/main" id="{04F9733F-A527-E9BA-8C2D-B6908F7BDBB9}"/>
              </a:ext>
            </a:extLst>
          </p:cNvPr>
          <p:cNvSpPr txBox="1"/>
          <p:nvPr/>
        </p:nvSpPr>
        <p:spPr>
          <a:xfrm>
            <a:off x="901517" y="3763537"/>
            <a:ext cx="1699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>
                <a:solidFill>
                  <a:schemeClr val="accent1"/>
                </a:solidFill>
                <a:cs typeface="Arial" pitchFamily="34" charset="0"/>
              </a:rPr>
              <a:t>Identificação</a:t>
            </a:r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 de </a:t>
            </a:r>
            <a:r>
              <a:rPr lang="en-US" altLang="ko-KR" sz="1200" b="1" dirty="0" err="1">
                <a:solidFill>
                  <a:schemeClr val="accent1"/>
                </a:solidFill>
                <a:cs typeface="Arial" pitchFamily="34" charset="0"/>
              </a:rPr>
              <a:t>Artigos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2" name="TextBox 33">
            <a:extLst>
              <a:ext uri="{FF2B5EF4-FFF2-40B4-BE49-F238E27FC236}">
                <a16:creationId xmlns:a16="http://schemas.microsoft.com/office/drawing/2014/main" id="{F859C17A-96B2-D664-D2C7-DAB4D670611C}"/>
              </a:ext>
            </a:extLst>
          </p:cNvPr>
          <p:cNvSpPr txBox="1"/>
          <p:nvPr/>
        </p:nvSpPr>
        <p:spPr>
          <a:xfrm>
            <a:off x="2807419" y="4068416"/>
            <a:ext cx="16998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Processo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seleção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onde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as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duplicações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artigos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artigos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inadequados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foram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excluídos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4">
            <a:extLst>
              <a:ext uri="{FF2B5EF4-FFF2-40B4-BE49-F238E27FC236}">
                <a16:creationId xmlns:a16="http://schemas.microsoft.com/office/drawing/2014/main" id="{6AB40644-0F30-B23A-62E0-01B0527DA1F2}"/>
              </a:ext>
            </a:extLst>
          </p:cNvPr>
          <p:cNvSpPr txBox="1"/>
          <p:nvPr/>
        </p:nvSpPr>
        <p:spPr>
          <a:xfrm>
            <a:off x="2807419" y="3776083"/>
            <a:ext cx="1699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>
                <a:solidFill>
                  <a:schemeClr val="accent1"/>
                </a:solidFill>
                <a:cs typeface="Arial" pitchFamily="34" charset="0"/>
              </a:rPr>
              <a:t>Seleção</a:t>
            </a:r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 de </a:t>
            </a:r>
            <a:r>
              <a:rPr lang="en-US" altLang="ko-KR" sz="1200" b="1" dirty="0" err="1">
                <a:solidFill>
                  <a:schemeClr val="accent1"/>
                </a:solidFill>
                <a:cs typeface="Arial" pitchFamily="34" charset="0"/>
              </a:rPr>
              <a:t>Artigos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8AE144-AB12-760C-4309-3E8F06C5A15E}"/>
              </a:ext>
            </a:extLst>
          </p:cNvPr>
          <p:cNvSpPr txBox="1"/>
          <p:nvPr/>
        </p:nvSpPr>
        <p:spPr>
          <a:xfrm>
            <a:off x="4702561" y="4091720"/>
            <a:ext cx="16998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Analise dos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artigos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 modo a determiner 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elegibilidade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para posterior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revisão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   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2794CFC-1339-6E8F-F435-8EA7B0CFED68}"/>
              </a:ext>
            </a:extLst>
          </p:cNvPr>
          <p:cNvSpPr txBox="1"/>
          <p:nvPr/>
        </p:nvSpPr>
        <p:spPr>
          <a:xfrm>
            <a:off x="4702561" y="3777871"/>
            <a:ext cx="1699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Analise e </a:t>
            </a:r>
            <a:r>
              <a:rPr lang="en-US" altLang="ko-KR" sz="1200" b="1" dirty="0" err="1">
                <a:solidFill>
                  <a:schemeClr val="accent1"/>
                </a:solidFill>
                <a:cs typeface="Arial" pitchFamily="34" charset="0"/>
              </a:rPr>
              <a:t>Elegibilidade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" name="TextBox 33">
            <a:extLst>
              <a:ext uri="{FF2B5EF4-FFF2-40B4-BE49-F238E27FC236}">
                <a16:creationId xmlns:a16="http://schemas.microsoft.com/office/drawing/2014/main" id="{00E8F775-FF89-50B9-9F05-6F4ECE6D722F}"/>
              </a:ext>
            </a:extLst>
          </p:cNvPr>
          <p:cNvSpPr txBox="1"/>
          <p:nvPr/>
        </p:nvSpPr>
        <p:spPr>
          <a:xfrm>
            <a:off x="6640734" y="4233360"/>
            <a:ext cx="1699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Esta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secção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inclui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analise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exaustiva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dos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artigos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xtBox 34">
            <a:extLst>
              <a:ext uri="{FF2B5EF4-FFF2-40B4-BE49-F238E27FC236}">
                <a16:creationId xmlns:a16="http://schemas.microsoft.com/office/drawing/2014/main" id="{44D24869-DC2B-BB5F-33FE-82D58308CD62}"/>
              </a:ext>
            </a:extLst>
          </p:cNvPr>
          <p:cNvSpPr txBox="1"/>
          <p:nvPr/>
        </p:nvSpPr>
        <p:spPr>
          <a:xfrm>
            <a:off x="6640734" y="3801176"/>
            <a:ext cx="1699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Analise </a:t>
            </a:r>
            <a:r>
              <a:rPr lang="en-US" altLang="ko-KR" sz="1200" b="1" dirty="0" err="1">
                <a:solidFill>
                  <a:schemeClr val="accent1"/>
                </a:solidFill>
                <a:cs typeface="Arial" pitchFamily="34" charset="0"/>
              </a:rPr>
              <a:t>exaustiva</a:t>
            </a:r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 de </a:t>
            </a:r>
            <a:r>
              <a:rPr lang="en-US" altLang="ko-KR" sz="1200" b="1" dirty="0" err="1">
                <a:solidFill>
                  <a:schemeClr val="accent1"/>
                </a:solidFill>
                <a:cs typeface="Arial" pitchFamily="34" charset="0"/>
              </a:rPr>
              <a:t>Estudos</a:t>
            </a:r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/</a:t>
            </a:r>
            <a:r>
              <a:rPr lang="en-US" altLang="ko-KR" sz="1200" b="1" dirty="0" err="1">
                <a:solidFill>
                  <a:schemeClr val="accent1"/>
                </a:solidFill>
                <a:cs typeface="Arial" pitchFamily="34" charset="0"/>
              </a:rPr>
              <a:t>Artigos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8" name="TextBox 33">
            <a:extLst>
              <a:ext uri="{FF2B5EF4-FFF2-40B4-BE49-F238E27FC236}">
                <a16:creationId xmlns:a16="http://schemas.microsoft.com/office/drawing/2014/main" id="{41105F7C-21E0-BD2B-4EFC-1DDEAB9DC994}"/>
              </a:ext>
            </a:extLst>
          </p:cNvPr>
          <p:cNvSpPr txBox="1"/>
          <p:nvPr/>
        </p:nvSpPr>
        <p:spPr>
          <a:xfrm>
            <a:off x="8578911" y="4288939"/>
            <a:ext cx="16998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Resultado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conclusãoes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retirados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todo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proceso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que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realizado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durante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as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quatro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etapas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anteriores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   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34">
            <a:extLst>
              <a:ext uri="{FF2B5EF4-FFF2-40B4-BE49-F238E27FC236}">
                <a16:creationId xmlns:a16="http://schemas.microsoft.com/office/drawing/2014/main" id="{E6145D6B-C8E0-4C27-2BCA-EE37111BC33A}"/>
              </a:ext>
            </a:extLst>
          </p:cNvPr>
          <p:cNvSpPr txBox="1"/>
          <p:nvPr/>
        </p:nvSpPr>
        <p:spPr>
          <a:xfrm>
            <a:off x="8578911" y="3835237"/>
            <a:ext cx="1699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altLang="ko-KR" sz="1200" b="1" dirty="0">
                <a:solidFill>
                  <a:schemeClr val="accent1"/>
                </a:solidFill>
                <a:cs typeface="Arial" pitchFamily="34" charset="0"/>
              </a:rPr>
              <a:t>Resultados e conclusões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2" name="Right Arrow 2">
            <a:extLst>
              <a:ext uri="{FF2B5EF4-FFF2-40B4-BE49-F238E27FC236}">
                <a16:creationId xmlns:a16="http://schemas.microsoft.com/office/drawing/2014/main" id="{2C641EB7-70AC-CC3D-CACD-643DF9CE4607}"/>
              </a:ext>
            </a:extLst>
          </p:cNvPr>
          <p:cNvSpPr/>
          <p:nvPr/>
        </p:nvSpPr>
        <p:spPr>
          <a:xfrm>
            <a:off x="2519834" y="2979870"/>
            <a:ext cx="330446" cy="123535"/>
          </a:xfrm>
          <a:prstGeom prst="rightArrow">
            <a:avLst>
              <a:gd name="adj1" fmla="val 78163"/>
              <a:gd name="adj2" fmla="val 43898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Right Arrow 2">
            <a:extLst>
              <a:ext uri="{FF2B5EF4-FFF2-40B4-BE49-F238E27FC236}">
                <a16:creationId xmlns:a16="http://schemas.microsoft.com/office/drawing/2014/main" id="{66EF15A5-2C20-C8A4-5EDE-5AE1B813D02B}"/>
              </a:ext>
            </a:extLst>
          </p:cNvPr>
          <p:cNvSpPr/>
          <p:nvPr/>
        </p:nvSpPr>
        <p:spPr>
          <a:xfrm>
            <a:off x="4404221" y="2949388"/>
            <a:ext cx="330446" cy="123535"/>
          </a:xfrm>
          <a:prstGeom prst="rightArrow">
            <a:avLst>
              <a:gd name="adj1" fmla="val 78163"/>
              <a:gd name="adj2" fmla="val 43898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Right Arrow 2">
            <a:extLst>
              <a:ext uri="{FF2B5EF4-FFF2-40B4-BE49-F238E27FC236}">
                <a16:creationId xmlns:a16="http://schemas.microsoft.com/office/drawing/2014/main" id="{43E8E12D-A670-BDB0-DCF6-4D8273E73F91}"/>
              </a:ext>
            </a:extLst>
          </p:cNvPr>
          <p:cNvSpPr/>
          <p:nvPr/>
        </p:nvSpPr>
        <p:spPr>
          <a:xfrm>
            <a:off x="6288608" y="2918906"/>
            <a:ext cx="330446" cy="123535"/>
          </a:xfrm>
          <a:prstGeom prst="rightArrow">
            <a:avLst>
              <a:gd name="adj1" fmla="val 78163"/>
              <a:gd name="adj2" fmla="val 43898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Right Arrow 2">
            <a:extLst>
              <a:ext uri="{FF2B5EF4-FFF2-40B4-BE49-F238E27FC236}">
                <a16:creationId xmlns:a16="http://schemas.microsoft.com/office/drawing/2014/main" id="{F75BDBD1-8859-D318-953B-9AD77118B90F}"/>
              </a:ext>
            </a:extLst>
          </p:cNvPr>
          <p:cNvSpPr/>
          <p:nvPr/>
        </p:nvSpPr>
        <p:spPr>
          <a:xfrm>
            <a:off x="8216027" y="2888424"/>
            <a:ext cx="330446" cy="123535"/>
          </a:xfrm>
          <a:prstGeom prst="rightArrow">
            <a:avLst>
              <a:gd name="adj1" fmla="val 78163"/>
              <a:gd name="adj2" fmla="val 43898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0" name="Imagem 49">
            <a:extLst>
              <a:ext uri="{FF2B5EF4-FFF2-40B4-BE49-F238E27FC236}">
                <a16:creationId xmlns:a16="http://schemas.microsoft.com/office/drawing/2014/main" id="{8B7F6521-AD35-F0DB-8C55-64144191420B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85000"/>
          </a:blip>
          <a:stretch>
            <a:fillRect/>
          </a:stretch>
        </p:blipFill>
        <p:spPr>
          <a:xfrm>
            <a:off x="10032941" y="234501"/>
            <a:ext cx="1667320" cy="1339454"/>
          </a:xfrm>
          <a:prstGeom prst="rect">
            <a:avLst/>
          </a:prstGeom>
        </p:spPr>
      </p:pic>
      <p:pic>
        <p:nvPicPr>
          <p:cNvPr id="51" name="Picture 2" descr="E:\002-KIMS BUSINESS\007-02-Fullslidesppt-Contents\20161216\Stethoscope as symbol of medicine PowerPoint Templates\main-item-01.png">
            <a:extLst>
              <a:ext uri="{FF2B5EF4-FFF2-40B4-BE49-F238E27FC236}">
                <a16:creationId xmlns:a16="http://schemas.microsoft.com/office/drawing/2014/main" id="{9B955D83-EC9C-DC29-EF73-72B9A614F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966" y="355675"/>
            <a:ext cx="1364959" cy="101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888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4">
            <a:extLst>
              <a:ext uri="{FF2B5EF4-FFF2-40B4-BE49-F238E27FC236}">
                <a16:creationId xmlns:a16="http://schemas.microsoft.com/office/drawing/2014/main" id="{586FEC77-3507-26F9-40E9-AE4D8C8EB9AF}"/>
              </a:ext>
            </a:extLst>
          </p:cNvPr>
          <p:cNvCxnSpPr>
            <a:cxnSpLocks/>
          </p:cNvCxnSpPr>
          <p:nvPr/>
        </p:nvCxnSpPr>
        <p:spPr>
          <a:xfrm>
            <a:off x="58516" y="935606"/>
            <a:ext cx="9956853" cy="0"/>
          </a:xfrm>
          <a:prstGeom prst="line">
            <a:avLst/>
          </a:prstGeom>
          <a:noFill/>
          <a:ln w="2857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</p:cxnSp>
      <p:sp>
        <p:nvSpPr>
          <p:cNvPr id="39" name="Rectangle 1">
            <a:extLst>
              <a:ext uri="{FF2B5EF4-FFF2-40B4-BE49-F238E27FC236}">
                <a16:creationId xmlns:a16="http://schemas.microsoft.com/office/drawing/2014/main" id="{649D2980-E5A2-3C21-B235-36197DA9C864}"/>
              </a:ext>
            </a:extLst>
          </p:cNvPr>
          <p:cNvSpPr/>
          <p:nvPr/>
        </p:nvSpPr>
        <p:spPr>
          <a:xfrm>
            <a:off x="4679576" y="0"/>
            <a:ext cx="3682551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F7DC86AA-2CFD-05BE-9D63-264BB1AB0EBF}"/>
              </a:ext>
            </a:extLst>
          </p:cNvPr>
          <p:cNvSpPr txBox="1">
            <a:spLocks/>
          </p:cNvSpPr>
          <p:nvPr/>
        </p:nvSpPr>
        <p:spPr>
          <a:xfrm>
            <a:off x="155338" y="504706"/>
            <a:ext cx="4319846" cy="35558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40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>
                <a:ln>
                  <a:noFill/>
                </a:ln>
                <a:solidFill>
                  <a:srgbClr val="FD2906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PROCESSO DE RECOLHA DE DADOS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srgbClr val="FD2906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40" name="TextBox 10">
            <a:extLst>
              <a:ext uri="{FF2B5EF4-FFF2-40B4-BE49-F238E27FC236}">
                <a16:creationId xmlns:a16="http://schemas.microsoft.com/office/drawing/2014/main" id="{363F719D-D1F5-5EF2-4C01-FA47C671E236}"/>
              </a:ext>
            </a:extLst>
          </p:cNvPr>
          <p:cNvSpPr txBox="1"/>
          <p:nvPr/>
        </p:nvSpPr>
        <p:spPr>
          <a:xfrm>
            <a:off x="2243619" y="2410019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sz="2800" b="1" dirty="0">
                <a:solidFill>
                  <a:srgbClr val="FD2906"/>
                </a:solidFill>
                <a:latin typeface="Arial"/>
                <a:ea typeface="Arial Unicode MS"/>
                <a:cs typeface="Arial" pitchFamily="34" charset="0"/>
              </a:rPr>
              <a:t>01</a:t>
            </a:r>
            <a:endParaRPr lang="ko-KR" altLang="en-US" sz="2800" b="1" dirty="0">
              <a:solidFill>
                <a:srgbClr val="FD2906"/>
              </a:solidFill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41" name="TextBox 11">
            <a:extLst>
              <a:ext uri="{FF2B5EF4-FFF2-40B4-BE49-F238E27FC236}">
                <a16:creationId xmlns:a16="http://schemas.microsoft.com/office/drawing/2014/main" id="{203A0923-3E52-50F9-2047-C56C5EBC8981}"/>
              </a:ext>
            </a:extLst>
          </p:cNvPr>
          <p:cNvSpPr txBox="1"/>
          <p:nvPr/>
        </p:nvSpPr>
        <p:spPr>
          <a:xfrm>
            <a:off x="2809309" y="4354235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sz="2800" b="1" dirty="0">
                <a:solidFill>
                  <a:srgbClr val="FD2906"/>
                </a:solidFill>
                <a:latin typeface="Arial"/>
                <a:ea typeface="Arial Unicode MS"/>
                <a:cs typeface="Arial" pitchFamily="34" charset="0"/>
              </a:rPr>
              <a:t>02</a:t>
            </a:r>
            <a:endParaRPr lang="ko-KR" altLang="en-US" sz="2800" b="1" dirty="0">
              <a:solidFill>
                <a:srgbClr val="FD2906"/>
              </a:solidFill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42" name="TextBox 12">
            <a:extLst>
              <a:ext uri="{FF2B5EF4-FFF2-40B4-BE49-F238E27FC236}">
                <a16:creationId xmlns:a16="http://schemas.microsoft.com/office/drawing/2014/main" id="{498DD217-677A-E838-1F95-50EFB7D64C78}"/>
              </a:ext>
            </a:extLst>
          </p:cNvPr>
          <p:cNvSpPr txBox="1"/>
          <p:nvPr/>
        </p:nvSpPr>
        <p:spPr>
          <a:xfrm>
            <a:off x="6991974" y="2614419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sz="2800" b="1" dirty="0">
                <a:solidFill>
                  <a:prstClr val="white"/>
                </a:solidFill>
                <a:latin typeface="Arial"/>
                <a:ea typeface="Arial Unicode MS"/>
                <a:cs typeface="Arial" pitchFamily="34" charset="0"/>
              </a:rPr>
              <a:t>03</a:t>
            </a:r>
            <a:endParaRPr lang="ko-KR" altLang="en-US" sz="2800" b="1" dirty="0">
              <a:solidFill>
                <a:prstClr val="white"/>
              </a:solidFill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43" name="TextBox 13">
            <a:extLst>
              <a:ext uri="{FF2B5EF4-FFF2-40B4-BE49-F238E27FC236}">
                <a16:creationId xmlns:a16="http://schemas.microsoft.com/office/drawing/2014/main" id="{B3B16E34-0167-532A-BC67-E2A4ECA433CE}"/>
              </a:ext>
            </a:extLst>
          </p:cNvPr>
          <p:cNvSpPr txBox="1"/>
          <p:nvPr/>
        </p:nvSpPr>
        <p:spPr>
          <a:xfrm>
            <a:off x="8379037" y="4601663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sz="2800" b="1" dirty="0">
                <a:solidFill>
                  <a:srgbClr val="FD2906"/>
                </a:solidFill>
                <a:latin typeface="Arial"/>
                <a:ea typeface="Arial Unicode MS"/>
                <a:cs typeface="Arial" pitchFamily="34" charset="0"/>
              </a:rPr>
              <a:t>04</a:t>
            </a:r>
            <a:endParaRPr lang="ko-KR" altLang="en-US" sz="2800" b="1" dirty="0">
              <a:solidFill>
                <a:srgbClr val="FD2906"/>
              </a:solidFill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45" name="TextBox 15">
            <a:extLst>
              <a:ext uri="{FF2B5EF4-FFF2-40B4-BE49-F238E27FC236}">
                <a16:creationId xmlns:a16="http://schemas.microsoft.com/office/drawing/2014/main" id="{F13619B0-7BC2-76CD-DF82-8BBC121620E4}"/>
              </a:ext>
            </a:extLst>
          </p:cNvPr>
          <p:cNvSpPr txBox="1"/>
          <p:nvPr/>
        </p:nvSpPr>
        <p:spPr>
          <a:xfrm>
            <a:off x="2536327" y="4876033"/>
            <a:ext cx="2110320" cy="8309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pt-PT" sz="120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Análise da literatura e exclusão dos artigos que não se enquadram nos critérios de elegibilidade</a:t>
            </a:r>
            <a:r>
              <a:rPr lang="pt-GW" sz="120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Arial Unicode MS"/>
              <a:cs typeface="Arial" panose="020B0604020202020204" pitchFamily="34" charset="0"/>
            </a:endParaRPr>
          </a:p>
        </p:txBody>
      </p:sp>
      <p:sp>
        <p:nvSpPr>
          <p:cNvPr id="48" name="TextBox 18">
            <a:extLst>
              <a:ext uri="{FF2B5EF4-FFF2-40B4-BE49-F238E27FC236}">
                <a16:creationId xmlns:a16="http://schemas.microsoft.com/office/drawing/2014/main" id="{5F4E8577-FAF1-FB71-A2E1-DCF69DB9278D}"/>
              </a:ext>
            </a:extLst>
          </p:cNvPr>
          <p:cNvSpPr txBox="1"/>
          <p:nvPr/>
        </p:nvSpPr>
        <p:spPr>
          <a:xfrm>
            <a:off x="8379036" y="5141368"/>
            <a:ext cx="2948765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pt-PT" sz="120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Dados qualitativos obtidos e notas tomadas a fim de apresentar concisamente os resultados no presente artigo.</a:t>
            </a:r>
            <a:r>
              <a:rPr lang="pt-GW" sz="120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Arial Unicode MS"/>
              <a:cs typeface="Arial" panose="020B0604020202020204" pitchFamily="34" charset="0"/>
            </a:endParaRPr>
          </a:p>
        </p:txBody>
      </p:sp>
      <p:sp>
        <p:nvSpPr>
          <p:cNvPr id="51" name="TextBox 21">
            <a:extLst>
              <a:ext uri="{FF2B5EF4-FFF2-40B4-BE49-F238E27FC236}">
                <a16:creationId xmlns:a16="http://schemas.microsoft.com/office/drawing/2014/main" id="{5A9B3D6F-0808-88C8-A4AD-EB77079D237A}"/>
              </a:ext>
            </a:extLst>
          </p:cNvPr>
          <p:cNvSpPr txBox="1"/>
          <p:nvPr/>
        </p:nvSpPr>
        <p:spPr>
          <a:xfrm>
            <a:off x="5443347" y="3192350"/>
            <a:ext cx="2398978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pt-PT" sz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Análise minuciosa dos artigos elegíveis realizados e dos dados qualitativos classificados de acordo com o objetivo da revisão</a:t>
            </a:r>
            <a:r>
              <a:rPr lang="en-US" sz="1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.</a:t>
            </a:r>
            <a:r>
              <a:rPr lang="en-US" altLang="ko-KR" sz="1200" dirty="0">
                <a:solidFill>
                  <a:schemeClr val="bg2"/>
                </a:solidFill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    </a:t>
            </a:r>
            <a:endParaRPr lang="ko-KR" altLang="en-US" sz="1200" dirty="0">
              <a:solidFill>
                <a:schemeClr val="bg2"/>
              </a:solidFill>
              <a:latin typeface="Arial" panose="020B0604020202020204" pitchFamily="34" charset="0"/>
              <a:ea typeface="Arial Unicode MS"/>
              <a:cs typeface="Arial" panose="020B0604020202020204" pitchFamily="34" charset="0"/>
            </a:endParaRPr>
          </a:p>
        </p:txBody>
      </p:sp>
      <p:sp>
        <p:nvSpPr>
          <p:cNvPr id="54" name="TextBox 24">
            <a:extLst>
              <a:ext uri="{FF2B5EF4-FFF2-40B4-BE49-F238E27FC236}">
                <a16:creationId xmlns:a16="http://schemas.microsoft.com/office/drawing/2014/main" id="{57D31060-6A55-67FF-3AFF-D7E3E8CF8436}"/>
              </a:ext>
            </a:extLst>
          </p:cNvPr>
          <p:cNvSpPr txBox="1"/>
          <p:nvPr/>
        </p:nvSpPr>
        <p:spPr>
          <a:xfrm>
            <a:off x="1520779" y="2893749"/>
            <a:ext cx="2577059" cy="4616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pt-PT" sz="120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Pesquisa de artigos em periódicos credíveis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.    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Arial Unicode MS"/>
              <a:cs typeface="Arial" panose="020B0604020202020204" pitchFamily="34" charset="0"/>
            </a:endParaRPr>
          </a:p>
        </p:txBody>
      </p:sp>
      <p:sp>
        <p:nvSpPr>
          <p:cNvPr id="72" name="TextBox 9">
            <a:extLst>
              <a:ext uri="{FF2B5EF4-FFF2-40B4-BE49-F238E27FC236}">
                <a16:creationId xmlns:a16="http://schemas.microsoft.com/office/drawing/2014/main" id="{4D5E5CB0-7A5F-58C6-F5FA-1E2DC6DFFF1B}"/>
              </a:ext>
            </a:extLst>
          </p:cNvPr>
          <p:cNvSpPr txBox="1"/>
          <p:nvPr/>
        </p:nvSpPr>
        <p:spPr>
          <a:xfrm>
            <a:off x="67342" y="1150970"/>
            <a:ext cx="43110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 processo de recolha de dados envolve extensa investigação de artigos relacionados à aplicação de técnicas de Machine Learning na identificação de padrões em dados de saúde.</a:t>
            </a:r>
          </a:p>
          <a:p>
            <a:r>
              <a:rPr lang="pt-PT" sz="120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recolha de dados foi conduzido em quatro fases principais:</a:t>
            </a:r>
            <a:r>
              <a:rPr lang="pt-GW" sz="1200" dirty="0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  <a:cs typeface="Arial" pitchFamily="34" charset="0"/>
            </a:endParaRPr>
          </a:p>
        </p:txBody>
      </p:sp>
      <p:pic>
        <p:nvPicPr>
          <p:cNvPr id="74" name="Imagem 73">
            <a:extLst>
              <a:ext uri="{FF2B5EF4-FFF2-40B4-BE49-F238E27FC236}">
                <a16:creationId xmlns:a16="http://schemas.microsoft.com/office/drawing/2014/main" id="{5A4A5B77-4389-2421-D26B-567CB663842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10194306" y="234501"/>
            <a:ext cx="1667320" cy="1339454"/>
          </a:xfrm>
          <a:prstGeom prst="rect">
            <a:avLst/>
          </a:prstGeom>
        </p:spPr>
      </p:pic>
      <p:pic>
        <p:nvPicPr>
          <p:cNvPr id="75" name="Picture 2" descr="E:\002-KIMS BUSINESS\007-02-Fullslidesppt-Contents\20161216\Stethoscope as symbol of medicine PowerPoint Templates\main-item-01.png">
            <a:extLst>
              <a:ext uri="{FF2B5EF4-FFF2-40B4-BE49-F238E27FC236}">
                <a16:creationId xmlns:a16="http://schemas.microsoft.com/office/drawing/2014/main" id="{6F0DFF11-1530-F3ED-6F3B-800D1282A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6331" y="355675"/>
            <a:ext cx="1364959" cy="101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071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21161DF7-59F7-2CB8-DD5A-6D09B2E577E6}"/>
              </a:ext>
            </a:extLst>
          </p:cNvPr>
          <p:cNvSpPr txBox="1">
            <a:spLocks/>
          </p:cNvSpPr>
          <p:nvPr/>
        </p:nvSpPr>
        <p:spPr>
          <a:xfrm>
            <a:off x="70563" y="279700"/>
            <a:ext cx="4845682" cy="37650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40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400" dirty="0">
                <a:solidFill>
                  <a:srgbClr val="FD2906"/>
                </a:solidFill>
                <a:latin typeface="Arial"/>
                <a:ea typeface="Arial Unicode MS"/>
              </a:rPr>
              <a:t>LITERATURA OBTIDA E CRITERIOS DE ELIGIBILIDADE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srgbClr val="FD2906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cxnSp>
        <p:nvCxnSpPr>
          <p:cNvPr id="4" name="Straight Connector 4">
            <a:extLst>
              <a:ext uri="{FF2B5EF4-FFF2-40B4-BE49-F238E27FC236}">
                <a16:creationId xmlns:a16="http://schemas.microsoft.com/office/drawing/2014/main" id="{16D9D637-85AD-8656-82FB-8896D7C2F115}"/>
              </a:ext>
            </a:extLst>
          </p:cNvPr>
          <p:cNvCxnSpPr>
            <a:cxnSpLocks/>
          </p:cNvCxnSpPr>
          <p:nvPr/>
        </p:nvCxnSpPr>
        <p:spPr>
          <a:xfrm>
            <a:off x="47756" y="752721"/>
            <a:ext cx="9462004" cy="0"/>
          </a:xfrm>
          <a:prstGeom prst="line">
            <a:avLst/>
          </a:prstGeom>
          <a:noFill/>
          <a:ln w="2857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</p:cxnSp>
      <p:sp>
        <p:nvSpPr>
          <p:cNvPr id="46" name="TextBox 7">
            <a:extLst>
              <a:ext uri="{FF2B5EF4-FFF2-40B4-BE49-F238E27FC236}">
                <a16:creationId xmlns:a16="http://schemas.microsoft.com/office/drawing/2014/main" id="{03ABC9F2-1053-A5A3-FE85-B7E4EBB220CB}"/>
              </a:ext>
            </a:extLst>
          </p:cNvPr>
          <p:cNvSpPr txBox="1"/>
          <p:nvPr/>
        </p:nvSpPr>
        <p:spPr>
          <a:xfrm>
            <a:off x="1615544" y="2300291"/>
            <a:ext cx="292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Machine Learning</a:t>
            </a:r>
            <a:r>
              <a:rPr lang="pt-GW" sz="1200" b="1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10">
            <a:extLst>
              <a:ext uri="{FF2B5EF4-FFF2-40B4-BE49-F238E27FC236}">
                <a16:creationId xmlns:a16="http://schemas.microsoft.com/office/drawing/2014/main" id="{4452D19E-A49E-202B-CC99-2E9C7D94522E}"/>
              </a:ext>
            </a:extLst>
          </p:cNvPr>
          <p:cNvSpPr txBox="1"/>
          <p:nvPr/>
        </p:nvSpPr>
        <p:spPr>
          <a:xfrm>
            <a:off x="1615544" y="2976745"/>
            <a:ext cx="292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Health</a:t>
            </a:r>
            <a:r>
              <a:rPr lang="pt-GW" sz="120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13">
            <a:extLst>
              <a:ext uri="{FF2B5EF4-FFF2-40B4-BE49-F238E27FC236}">
                <a16:creationId xmlns:a16="http://schemas.microsoft.com/office/drawing/2014/main" id="{76E0946E-6757-AAC3-5972-D8F816E5E8AC}"/>
              </a:ext>
            </a:extLst>
          </p:cNvPr>
          <p:cNvSpPr txBox="1"/>
          <p:nvPr/>
        </p:nvSpPr>
        <p:spPr>
          <a:xfrm>
            <a:off x="1615544" y="3639309"/>
            <a:ext cx="292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Artificial </a:t>
            </a:r>
            <a:r>
              <a:rPr lang="pt-PT" sz="1200" b="1" dirty="0" err="1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Intelligence</a:t>
            </a:r>
            <a:r>
              <a:rPr lang="pt-GW" sz="1200" b="1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3A91C8E-8627-5C74-ECCE-B1BA9F23DC30}"/>
              </a:ext>
            </a:extLst>
          </p:cNvPr>
          <p:cNvSpPr/>
          <p:nvPr/>
        </p:nvSpPr>
        <p:spPr>
          <a:xfrm>
            <a:off x="1041632" y="3515076"/>
            <a:ext cx="485364" cy="4853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847FA69-4D22-0950-DB10-5764DB097EFA}"/>
              </a:ext>
            </a:extLst>
          </p:cNvPr>
          <p:cNvSpPr/>
          <p:nvPr/>
        </p:nvSpPr>
        <p:spPr>
          <a:xfrm>
            <a:off x="1041632" y="2230050"/>
            <a:ext cx="485364" cy="4853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2FE9EF2-6166-ACA9-F0BD-C9F70A32964A}"/>
              </a:ext>
            </a:extLst>
          </p:cNvPr>
          <p:cNvSpPr/>
          <p:nvPr/>
        </p:nvSpPr>
        <p:spPr>
          <a:xfrm>
            <a:off x="1041632" y="4136073"/>
            <a:ext cx="485364" cy="4853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E6BEC6B-4822-A2C4-4C8B-C0ADDC45D010}"/>
              </a:ext>
            </a:extLst>
          </p:cNvPr>
          <p:cNvSpPr/>
          <p:nvPr/>
        </p:nvSpPr>
        <p:spPr>
          <a:xfrm>
            <a:off x="1041632" y="2872563"/>
            <a:ext cx="485364" cy="4853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TextBox 27">
            <a:extLst>
              <a:ext uri="{FF2B5EF4-FFF2-40B4-BE49-F238E27FC236}">
                <a16:creationId xmlns:a16="http://schemas.microsoft.com/office/drawing/2014/main" id="{9D475174-A6D9-723F-22EC-B81A81D32D9C}"/>
              </a:ext>
            </a:extLst>
          </p:cNvPr>
          <p:cNvSpPr txBox="1"/>
          <p:nvPr/>
        </p:nvSpPr>
        <p:spPr>
          <a:xfrm>
            <a:off x="1615544" y="4240255"/>
            <a:ext cx="292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Pattern</a:t>
            </a:r>
            <a:r>
              <a:rPr lang="pt-PT" sz="1200" b="1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PT" sz="1200" b="1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Recognition</a:t>
            </a:r>
            <a:r>
              <a:rPr lang="pt-GW" sz="1200" b="1" dirty="0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cs typeface="Arial" pitchFamily="34" charset="0"/>
            </a:endParaRPr>
          </a:p>
        </p:txBody>
      </p:sp>
      <p:sp>
        <p:nvSpPr>
          <p:cNvPr id="64" name="TextBox 9">
            <a:extLst>
              <a:ext uri="{FF2B5EF4-FFF2-40B4-BE49-F238E27FC236}">
                <a16:creationId xmlns:a16="http://schemas.microsoft.com/office/drawing/2014/main" id="{363F9F1B-014F-A02B-2781-00EB8EEC2495}"/>
              </a:ext>
            </a:extLst>
          </p:cNvPr>
          <p:cNvSpPr txBox="1"/>
          <p:nvPr/>
        </p:nvSpPr>
        <p:spPr>
          <a:xfrm>
            <a:off x="540680" y="1027414"/>
            <a:ext cx="7108009" cy="612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20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Quanto às literaturas necessárias para esta revisão sistemática foram utilizadas as seguintes palavras-chave no motor de busca:</a:t>
            </a:r>
            <a:endParaRPr lang="pt-GW" sz="1200" dirty="0">
              <a:solidFill>
                <a:schemeClr val="bg2">
                  <a:lumMod val="25000"/>
                </a:schemeClr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5" name="Rounded Rectangle 51">
            <a:extLst>
              <a:ext uri="{FF2B5EF4-FFF2-40B4-BE49-F238E27FC236}">
                <a16:creationId xmlns:a16="http://schemas.microsoft.com/office/drawing/2014/main" id="{31434EA2-6800-DB8C-4530-82F77FC9DB5E}"/>
              </a:ext>
            </a:extLst>
          </p:cNvPr>
          <p:cNvSpPr/>
          <p:nvPr/>
        </p:nvSpPr>
        <p:spPr>
          <a:xfrm rot="16200000" flipH="1">
            <a:off x="1100320" y="2285297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Rounded Rectangle 51">
            <a:extLst>
              <a:ext uri="{FF2B5EF4-FFF2-40B4-BE49-F238E27FC236}">
                <a16:creationId xmlns:a16="http://schemas.microsoft.com/office/drawing/2014/main" id="{F53BC66F-A0DF-6DF8-47B4-116C20A21C89}"/>
              </a:ext>
            </a:extLst>
          </p:cNvPr>
          <p:cNvSpPr/>
          <p:nvPr/>
        </p:nvSpPr>
        <p:spPr>
          <a:xfrm rot="16200000" flipH="1">
            <a:off x="1100321" y="2941967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Rounded Rectangle 51">
            <a:extLst>
              <a:ext uri="{FF2B5EF4-FFF2-40B4-BE49-F238E27FC236}">
                <a16:creationId xmlns:a16="http://schemas.microsoft.com/office/drawing/2014/main" id="{73F30D46-4F39-C738-C9E3-1F780F796070}"/>
              </a:ext>
            </a:extLst>
          </p:cNvPr>
          <p:cNvSpPr/>
          <p:nvPr/>
        </p:nvSpPr>
        <p:spPr>
          <a:xfrm rot="16200000" flipH="1">
            <a:off x="1102114" y="3546192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Rounded Rectangle 51">
            <a:extLst>
              <a:ext uri="{FF2B5EF4-FFF2-40B4-BE49-F238E27FC236}">
                <a16:creationId xmlns:a16="http://schemas.microsoft.com/office/drawing/2014/main" id="{DA10C328-1109-FC23-5988-080F34BE7AD6}"/>
              </a:ext>
            </a:extLst>
          </p:cNvPr>
          <p:cNvSpPr/>
          <p:nvPr/>
        </p:nvSpPr>
        <p:spPr>
          <a:xfrm rot="16200000" flipH="1">
            <a:off x="1103907" y="4182691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TextBox 9">
            <a:extLst>
              <a:ext uri="{FF2B5EF4-FFF2-40B4-BE49-F238E27FC236}">
                <a16:creationId xmlns:a16="http://schemas.microsoft.com/office/drawing/2014/main" id="{8CA5FEF6-6C78-E860-0EB3-A3A029742677}"/>
              </a:ext>
            </a:extLst>
          </p:cNvPr>
          <p:cNvSpPr txBox="1"/>
          <p:nvPr/>
        </p:nvSpPr>
        <p:spPr>
          <a:xfrm>
            <a:off x="3693983" y="2686365"/>
            <a:ext cx="7507109" cy="1166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44145" algn="just" hangingPunct="0">
              <a:lnSpc>
                <a:spcPct val="150000"/>
              </a:lnSpc>
            </a:pPr>
            <a:r>
              <a:rPr lang="pt-PT" sz="120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 critério de elegibilidade relacionado ao ano de publicação foi estabelecido, limitando a pesquisa até o ano de 2010. A pesquisa foi direcionada a publicações em inglês, focando artigos pertinentes à área de Machine Learning na identificação de padrões em dados de saúde e à organização estrutural no contexto da saúde.</a:t>
            </a:r>
            <a:endParaRPr lang="pt-GW" sz="1200" dirty="0">
              <a:solidFill>
                <a:schemeClr val="bg2">
                  <a:lumMod val="25000"/>
                </a:schemeClr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71" name="Imagem 70">
            <a:extLst>
              <a:ext uri="{FF2B5EF4-FFF2-40B4-BE49-F238E27FC236}">
                <a16:creationId xmlns:a16="http://schemas.microsoft.com/office/drawing/2014/main" id="{DA9E2B7E-752D-9E84-7332-799D14D7151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10032941" y="234501"/>
            <a:ext cx="1667320" cy="1339454"/>
          </a:xfrm>
          <a:prstGeom prst="rect">
            <a:avLst/>
          </a:prstGeom>
        </p:spPr>
      </p:pic>
      <p:pic>
        <p:nvPicPr>
          <p:cNvPr id="72" name="Picture 2" descr="E:\002-KIMS BUSINESS\007-02-Fullslidesppt-Contents\20161216\Stethoscope as symbol of medicine PowerPoint Templates\main-item-01.png">
            <a:extLst>
              <a:ext uri="{FF2B5EF4-FFF2-40B4-BE49-F238E27FC236}">
                <a16:creationId xmlns:a16="http://schemas.microsoft.com/office/drawing/2014/main" id="{ECC814DC-D856-C270-193E-D63342F77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966" y="355675"/>
            <a:ext cx="1364959" cy="101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454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3">
            <a:extLst>
              <a:ext uri="{FF2B5EF4-FFF2-40B4-BE49-F238E27FC236}">
                <a16:creationId xmlns:a16="http://schemas.microsoft.com/office/drawing/2014/main" id="{26626C53-7EAF-3EAA-BDD9-319FB9B594D9}"/>
              </a:ext>
            </a:extLst>
          </p:cNvPr>
          <p:cNvGrpSpPr/>
          <p:nvPr/>
        </p:nvGrpSpPr>
        <p:grpSpPr>
          <a:xfrm>
            <a:off x="1912462" y="548319"/>
            <a:ext cx="8363082" cy="5783064"/>
            <a:chOff x="1993800" y="817270"/>
            <a:chExt cx="6538640" cy="4046819"/>
          </a:xfrm>
        </p:grpSpPr>
        <p:cxnSp>
          <p:nvCxnSpPr>
            <p:cNvPr id="6" name="Straight Connector 3">
              <a:extLst>
                <a:ext uri="{FF2B5EF4-FFF2-40B4-BE49-F238E27FC236}">
                  <a16:creationId xmlns:a16="http://schemas.microsoft.com/office/drawing/2014/main" id="{C3AE6597-A244-B4DC-372A-491AA13282CD}"/>
                </a:ext>
              </a:extLst>
            </p:cNvPr>
            <p:cNvCxnSpPr/>
            <p:nvPr/>
          </p:nvCxnSpPr>
          <p:spPr>
            <a:xfrm>
              <a:off x="2123728" y="817270"/>
              <a:ext cx="6408712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4">
              <a:extLst>
                <a:ext uri="{FF2B5EF4-FFF2-40B4-BE49-F238E27FC236}">
                  <a16:creationId xmlns:a16="http://schemas.microsoft.com/office/drawing/2014/main" id="{123E5D00-EEF7-5197-78AD-C5D7F42D1CDF}"/>
                </a:ext>
              </a:extLst>
            </p:cNvPr>
            <p:cNvCxnSpPr/>
            <p:nvPr/>
          </p:nvCxnSpPr>
          <p:spPr>
            <a:xfrm>
              <a:off x="8532440" y="817270"/>
              <a:ext cx="0" cy="391472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5">
              <a:extLst>
                <a:ext uri="{FF2B5EF4-FFF2-40B4-BE49-F238E27FC236}">
                  <a16:creationId xmlns:a16="http://schemas.microsoft.com/office/drawing/2014/main" id="{1F889013-CC30-AB99-2ABB-77041D678028}"/>
                </a:ext>
              </a:extLst>
            </p:cNvPr>
            <p:cNvCxnSpPr>
              <a:cxnSpLocks/>
            </p:cNvCxnSpPr>
            <p:nvPr/>
          </p:nvCxnSpPr>
          <p:spPr>
            <a:xfrm>
              <a:off x="3248889" y="4731990"/>
              <a:ext cx="5283551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7">
              <a:extLst>
                <a:ext uri="{FF2B5EF4-FFF2-40B4-BE49-F238E27FC236}">
                  <a16:creationId xmlns:a16="http://schemas.microsoft.com/office/drawing/2014/main" id="{1FFC47C0-6C46-119C-37DF-10C0F9C79054}"/>
                </a:ext>
              </a:extLst>
            </p:cNvPr>
            <p:cNvCxnSpPr/>
            <p:nvPr/>
          </p:nvCxnSpPr>
          <p:spPr>
            <a:xfrm>
              <a:off x="2129388" y="817270"/>
              <a:ext cx="0" cy="1466448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45D1789-01B2-F611-6694-8C8C7277C5DD}"/>
                </a:ext>
              </a:extLst>
            </p:cNvPr>
            <p:cNvSpPr/>
            <p:nvPr/>
          </p:nvSpPr>
          <p:spPr>
            <a:xfrm>
              <a:off x="2976462" y="4590101"/>
              <a:ext cx="273988" cy="2739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BB3732D-19F1-BEAD-6DAA-905859BC0926}"/>
                </a:ext>
              </a:extLst>
            </p:cNvPr>
            <p:cNvSpPr/>
            <p:nvPr/>
          </p:nvSpPr>
          <p:spPr>
            <a:xfrm>
              <a:off x="2058780" y="2232267"/>
              <a:ext cx="144016" cy="144016"/>
            </a:xfrm>
            <a:prstGeom prst="ellipse">
              <a:avLst/>
            </a:prstGeom>
            <a:solidFill>
              <a:srgbClr val="FD29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65948B6-E7A3-CA93-7433-42D71A586F98}"/>
                </a:ext>
              </a:extLst>
            </p:cNvPr>
            <p:cNvSpPr/>
            <p:nvPr/>
          </p:nvSpPr>
          <p:spPr>
            <a:xfrm>
              <a:off x="1993800" y="2174900"/>
              <a:ext cx="273988" cy="2739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Group 14">
            <a:extLst>
              <a:ext uri="{FF2B5EF4-FFF2-40B4-BE49-F238E27FC236}">
                <a16:creationId xmlns:a16="http://schemas.microsoft.com/office/drawing/2014/main" id="{14E8DDA9-7F3D-45EF-E0C0-D65CD8115226}"/>
              </a:ext>
            </a:extLst>
          </p:cNvPr>
          <p:cNvGrpSpPr/>
          <p:nvPr/>
        </p:nvGrpSpPr>
        <p:grpSpPr>
          <a:xfrm>
            <a:off x="2914876" y="969901"/>
            <a:ext cx="6504377" cy="3473054"/>
            <a:chOff x="2272433" y="1367989"/>
            <a:chExt cx="2659607" cy="2918623"/>
          </a:xfrm>
        </p:grpSpPr>
        <p:sp>
          <p:nvSpPr>
            <p:cNvPr id="13" name="TextBox 15">
              <a:extLst>
                <a:ext uri="{FF2B5EF4-FFF2-40B4-BE49-F238E27FC236}">
                  <a16:creationId xmlns:a16="http://schemas.microsoft.com/office/drawing/2014/main" id="{C278A41E-F3D4-F913-31C6-7D62485D8D58}"/>
                </a:ext>
              </a:extLst>
            </p:cNvPr>
            <p:cNvSpPr txBox="1"/>
            <p:nvPr/>
          </p:nvSpPr>
          <p:spPr>
            <a:xfrm>
              <a:off x="2272433" y="1367989"/>
              <a:ext cx="2659607" cy="258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err="1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Conclusão</a:t>
              </a:r>
              <a:endParaRPr lang="ko-KR" altLang="en-US" sz="1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6">
              <a:extLst>
                <a:ext uri="{FF2B5EF4-FFF2-40B4-BE49-F238E27FC236}">
                  <a16:creationId xmlns:a16="http://schemas.microsoft.com/office/drawing/2014/main" id="{C269665C-AC68-5E13-F784-9CFD351F18DF}"/>
                </a:ext>
              </a:extLst>
            </p:cNvPr>
            <p:cNvSpPr txBox="1"/>
            <p:nvPr/>
          </p:nvSpPr>
          <p:spPr>
            <a:xfrm>
              <a:off x="2272433" y="1677220"/>
              <a:ext cx="2659607" cy="2609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144145" algn="just" hangingPunct="0">
                <a:lnSpc>
                  <a:spcPct val="150000"/>
                </a:lnSpc>
              </a:pPr>
              <a:r>
                <a:rPr lang="pt-PT" sz="1200" dirty="0">
                  <a:solidFill>
                    <a:schemeClr val="bg2">
                      <a:lumMod val="25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Esta fase inicial do artigo permite-nos lançar as bases para uma revisão sistemática do uso de Machine Learning na identificação de padrões em dados de saúde. O método é baseado no protocolo PRISMA, que garante rigor em todas as etapas. As perguntas de pesquisa estruturadas orientaram as análises específicas, e as palavras-chave selecionadas garantem a incorporação abrangente de estudos relevantes nos bancos de dados Google </a:t>
              </a:r>
              <a:r>
                <a:rPr lang="pt-PT" sz="1200" dirty="0" err="1">
                  <a:solidFill>
                    <a:schemeClr val="bg2">
                      <a:lumMod val="25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Scholar</a:t>
              </a:r>
              <a:r>
                <a:rPr lang="pt-PT" sz="1200" dirty="0">
                  <a:solidFill>
                    <a:schemeClr val="bg2">
                      <a:lumMod val="25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 e IEEE </a:t>
              </a:r>
              <a:r>
                <a:rPr lang="pt-PT" sz="1200" dirty="0" err="1">
                  <a:solidFill>
                    <a:schemeClr val="bg2">
                      <a:lumMod val="25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Xplore</a:t>
              </a:r>
              <a:r>
                <a:rPr lang="pt-PT" sz="1200" dirty="0">
                  <a:solidFill>
                    <a:schemeClr val="bg2">
                      <a:lumMod val="25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.</a:t>
              </a:r>
              <a:endParaRPr lang="pt-GW" sz="120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indent="144145" algn="just" hangingPunct="0">
                <a:lnSpc>
                  <a:spcPct val="150000"/>
                </a:lnSpc>
              </a:pPr>
              <a:r>
                <a:rPr lang="pt-PT" sz="1200" dirty="0">
                  <a:solidFill>
                    <a:schemeClr val="bg2">
                      <a:lumMod val="25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Os resultados preliminares indicam uma amostra qualitativa que será submetida a análises posteriores seguindo rigorosos critérios de seleção. Este marco inicial marca uma contribuição importante para os campos da saúde digital e da inteligência artificial médica, fornecendo informações importantes sobre a aplicação de Machine Learning na identificação de padrões em dados médicos.</a:t>
              </a:r>
              <a:endParaRPr lang="pt-GW" sz="120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Oval 35">
            <a:extLst>
              <a:ext uri="{FF2B5EF4-FFF2-40B4-BE49-F238E27FC236}">
                <a16:creationId xmlns:a16="http://schemas.microsoft.com/office/drawing/2014/main" id="{0FD7F936-0471-2E94-25DA-EA07CB25105E}"/>
              </a:ext>
            </a:extLst>
          </p:cNvPr>
          <p:cNvSpPr/>
          <p:nvPr/>
        </p:nvSpPr>
        <p:spPr>
          <a:xfrm>
            <a:off x="3270771" y="6013530"/>
            <a:ext cx="182443" cy="247079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9460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625</Words>
  <Application>Microsoft Macintosh PowerPoint</Application>
  <PresentationFormat>Ecrã Panorâmico</PresentationFormat>
  <Paragraphs>55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EDUILDO LIMA</dc:creator>
  <cp:lastModifiedBy>EDUILDO LIMA</cp:lastModifiedBy>
  <cp:revision>2</cp:revision>
  <dcterms:created xsi:type="dcterms:W3CDTF">2023-11-15T17:58:20Z</dcterms:created>
  <dcterms:modified xsi:type="dcterms:W3CDTF">2023-11-15T21:47:11Z</dcterms:modified>
</cp:coreProperties>
</file>