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6" r:id="rId3"/>
  </p:sldIdLst>
  <p:sldSz cx="30243463" cy="4277360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4310390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5028789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5747187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47">
          <p15:clr>
            <a:srgbClr val="A4A3A4"/>
          </p15:clr>
        </p15:guide>
        <p15:guide id="2" orient="horz" pos="26173">
          <p15:clr>
            <a:srgbClr val="A4A3A4"/>
          </p15:clr>
        </p15:guide>
        <p15:guide id="3" orient="horz" pos="25900">
          <p15:clr>
            <a:srgbClr val="A4A3A4"/>
          </p15:clr>
        </p15:guide>
        <p15:guide id="4" orient="horz" pos="771">
          <p15:clr>
            <a:srgbClr val="A4A3A4"/>
          </p15:clr>
        </p15:guide>
        <p15:guide id="5" orient="horz" pos="4899">
          <p15:clr>
            <a:srgbClr val="A4A3A4"/>
          </p15:clr>
        </p15:guide>
        <p15:guide id="6" orient="horz" pos="25583">
          <p15:clr>
            <a:srgbClr val="A4A3A4"/>
          </p15:clr>
        </p15:guide>
        <p15:guide id="7" orient="horz" pos="12429">
          <p15:clr>
            <a:srgbClr val="A4A3A4"/>
          </p15:clr>
        </p15:guide>
        <p15:guide id="8" orient="horz" pos="12882">
          <p15:clr>
            <a:srgbClr val="A4A3A4"/>
          </p15:clr>
        </p15:guide>
        <p15:guide id="9" orient="horz" pos="15468">
          <p15:clr>
            <a:srgbClr val="A4A3A4"/>
          </p15:clr>
        </p15:guide>
        <p15:guide id="10" orient="horz" pos="15014">
          <p15:clr>
            <a:srgbClr val="A4A3A4"/>
          </p15:clr>
        </p15:guide>
        <p15:guide id="11" orient="horz" pos="19097">
          <p15:clr>
            <a:srgbClr val="A4A3A4"/>
          </p15:clr>
        </p15:guide>
        <p15:guide id="12" orient="horz" pos="18643">
          <p15:clr>
            <a:srgbClr val="A4A3A4"/>
          </p15:clr>
        </p15:guide>
        <p15:guide id="13" orient="horz" pos="5353">
          <p15:clr>
            <a:srgbClr val="A4A3A4"/>
          </p15:clr>
        </p15:guide>
        <p15:guide id="14" orient="horz" pos="5579">
          <p15:clr>
            <a:srgbClr val="A4A3A4"/>
          </p15:clr>
        </p15:guide>
        <p15:guide id="15" orient="horz" pos="8120">
          <p15:clr>
            <a:srgbClr val="A4A3A4"/>
          </p15:clr>
        </p15:guide>
        <p15:guide id="16" orient="horz" pos="24177">
          <p15:clr>
            <a:srgbClr val="A4A3A4"/>
          </p15:clr>
        </p15:guide>
        <p15:guide id="17" orient="horz" pos="24630">
          <p15:clr>
            <a:srgbClr val="A4A3A4"/>
          </p15:clr>
        </p15:guide>
        <p15:guide id="18" orient="horz" pos="24404">
          <p15:clr>
            <a:srgbClr val="A4A3A4"/>
          </p15:clr>
        </p15:guide>
        <p15:guide id="19" orient="horz" pos="4627">
          <p15:clr>
            <a:srgbClr val="A4A3A4"/>
          </p15:clr>
        </p15:guide>
        <p15:guide id="20" orient="horz" pos="8800">
          <p15:clr>
            <a:srgbClr val="A4A3A4"/>
          </p15:clr>
        </p15:guide>
        <p15:guide id="21" pos="9389">
          <p15:clr>
            <a:srgbClr val="A4A3A4"/>
          </p15:clr>
        </p15:guide>
        <p15:guide id="22" pos="680">
          <p15:clr>
            <a:srgbClr val="A4A3A4"/>
          </p15:clr>
        </p15:guide>
        <p15:guide id="23" pos="18688">
          <p15:clr>
            <a:srgbClr val="A4A3A4"/>
          </p15:clr>
        </p15:guide>
        <p15:guide id="24" pos="18869">
          <p15:clr>
            <a:srgbClr val="A4A3A4"/>
          </p15:clr>
        </p15:guide>
        <p15:guide id="25" pos="181">
          <p15:clr>
            <a:srgbClr val="A4A3A4"/>
          </p15:clr>
        </p15:guide>
        <p15:guide id="26" pos="9661">
          <p15:clr>
            <a:srgbClr val="A4A3A4"/>
          </p15:clr>
        </p15:guide>
        <p15:guide id="27" pos="9207">
          <p15:clr>
            <a:srgbClr val="A4A3A4"/>
          </p15:clr>
        </p15:guide>
        <p15:guide id="28" pos="1270">
          <p15:clr>
            <a:srgbClr val="A4A3A4"/>
          </p15:clr>
        </p15:guide>
        <p15:guide id="29" pos="10160">
          <p15:clr>
            <a:srgbClr val="A4A3A4"/>
          </p15:clr>
        </p15:guide>
        <p15:guide id="30" pos="14152">
          <p15:clr>
            <a:srgbClr val="A4A3A4"/>
          </p15:clr>
        </p15:guide>
        <p15:guide id="31" pos="13970">
          <p15:clr>
            <a:srgbClr val="A4A3A4"/>
          </p15:clr>
        </p15:guide>
        <p15:guide id="32" pos="18597">
          <p15:clr>
            <a:srgbClr val="A4A3A4"/>
          </p15:clr>
        </p15:guide>
        <p15:guide id="33" pos="272">
          <p15:clr>
            <a:srgbClr val="A4A3A4"/>
          </p15:clr>
        </p15:guide>
        <p15:guide id="34" pos="9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FF"/>
    <a:srgbClr val="05BEFF"/>
    <a:srgbClr val="6699FF"/>
    <a:srgbClr val="FFEEB7"/>
    <a:srgbClr val="DCEEF0"/>
    <a:srgbClr val="DAA600"/>
    <a:srgbClr val="FFE181"/>
    <a:srgbClr val="A27B00"/>
    <a:srgbClr val="112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387" autoAdjust="0"/>
  </p:normalViewPr>
  <p:slideViewPr>
    <p:cSldViewPr>
      <p:cViewPr varScale="1">
        <p:scale>
          <a:sx n="14" d="100"/>
          <a:sy n="14" d="100"/>
        </p:scale>
        <p:origin x="-2856" y="-48"/>
      </p:cViewPr>
      <p:guideLst>
        <p:guide orient="horz" pos="3947"/>
        <p:guide orient="horz" pos="26173"/>
        <p:guide orient="horz" pos="25900"/>
        <p:guide orient="horz" pos="771"/>
        <p:guide orient="horz" pos="4899"/>
        <p:guide orient="horz" pos="25583"/>
        <p:guide orient="horz" pos="12429"/>
        <p:guide orient="horz" pos="12882"/>
        <p:guide orient="horz" pos="15468"/>
        <p:guide orient="horz" pos="15014"/>
        <p:guide orient="horz" pos="19097"/>
        <p:guide orient="horz" pos="18643"/>
        <p:guide orient="horz" pos="5353"/>
        <p:guide orient="horz" pos="5579"/>
        <p:guide orient="horz" pos="8120"/>
        <p:guide orient="horz" pos="24177"/>
        <p:guide orient="horz" pos="24630"/>
        <p:guide orient="horz" pos="24404"/>
        <p:guide orient="horz" pos="4627"/>
        <p:guide orient="horz" pos="8800"/>
        <p:guide pos="9389"/>
        <p:guide pos="680"/>
        <p:guide pos="18688"/>
        <p:guide pos="18869"/>
        <p:guide pos="181"/>
        <p:guide pos="9661"/>
        <p:guide pos="9207"/>
        <p:guide pos="1270"/>
        <p:guide pos="10160"/>
        <p:guide pos="14152"/>
        <p:guide pos="13970"/>
        <p:guide pos="18597"/>
        <p:guide pos="272"/>
        <p:guide pos="97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240" y="-6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02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1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04" y="4861612"/>
            <a:ext cx="5679440" cy="46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02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fld id="{7A196F4C-6589-416D-9CFF-245884620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7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10390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28789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47187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BF49-17EF-446F-A8E7-8DA5EBDC284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8350"/>
            <a:ext cx="2711450" cy="383698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471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BF49-17EF-446F-A8E7-8DA5EBDC2844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8350"/>
            <a:ext cx="2711450" cy="383698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72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325" y="13286609"/>
            <a:ext cx="25708813" cy="91704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7144" y="24238208"/>
            <a:ext cx="21169176" cy="10931641"/>
          </a:xfrm>
        </p:spPr>
        <p:txBody>
          <a:bodyPr/>
          <a:lstStyle>
            <a:lvl1pPr marL="0" indent="0" algn="ctr">
              <a:buNone/>
              <a:defRPr/>
            </a:lvl1pPr>
            <a:lvl2pPr marL="718398" indent="0" algn="ctr">
              <a:buNone/>
              <a:defRPr/>
            </a:lvl2pPr>
            <a:lvl3pPr marL="1436797" indent="0" algn="ctr">
              <a:buNone/>
              <a:defRPr/>
            </a:lvl3pPr>
            <a:lvl4pPr marL="2155195" indent="0" algn="ctr">
              <a:buNone/>
              <a:defRPr/>
            </a:lvl4pPr>
            <a:lvl5pPr marL="2873593" indent="0" algn="ctr">
              <a:buNone/>
              <a:defRPr/>
            </a:lvl5pPr>
            <a:lvl6pPr marL="3591992" indent="0" algn="ctr">
              <a:buNone/>
              <a:defRPr/>
            </a:lvl6pPr>
            <a:lvl7pPr marL="4310390" indent="0" algn="ctr">
              <a:buNone/>
              <a:defRPr/>
            </a:lvl7pPr>
            <a:lvl8pPr marL="5028789" indent="0" algn="ctr">
              <a:buNone/>
              <a:defRPr/>
            </a:lvl8pPr>
            <a:lvl9pPr marL="574718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7325-F599-444D-B5DB-C78F75595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C4F5-F822-4D5F-B2FA-7C68A193FD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7446" y="1716333"/>
            <a:ext cx="6804467" cy="364895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1550" y="1716333"/>
            <a:ext cx="20176443" cy="364895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9EB4B-96DE-44D4-B4A4-934569ABC9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9586-8B19-489C-9E3B-E6545BBBC2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46" y="27486266"/>
            <a:ext cx="25706319" cy="849435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9546" y="18128763"/>
            <a:ext cx="25706319" cy="9357504"/>
          </a:xfrm>
        </p:spPr>
        <p:txBody>
          <a:bodyPr anchor="b"/>
          <a:lstStyle>
            <a:lvl1pPr marL="0" indent="0">
              <a:buNone/>
              <a:defRPr sz="3100"/>
            </a:lvl1pPr>
            <a:lvl2pPr marL="718398" indent="0">
              <a:buNone/>
              <a:defRPr sz="2800"/>
            </a:lvl2pPr>
            <a:lvl3pPr marL="1436797" indent="0">
              <a:buNone/>
              <a:defRPr sz="2500"/>
            </a:lvl3pPr>
            <a:lvl4pPr marL="2155195" indent="0">
              <a:buNone/>
              <a:defRPr sz="2200"/>
            </a:lvl4pPr>
            <a:lvl5pPr marL="2873593" indent="0">
              <a:buNone/>
              <a:defRPr sz="2200"/>
            </a:lvl5pPr>
            <a:lvl6pPr marL="3591992" indent="0">
              <a:buNone/>
              <a:defRPr sz="2200"/>
            </a:lvl6pPr>
            <a:lvl7pPr marL="4310390" indent="0">
              <a:buNone/>
              <a:defRPr sz="2200"/>
            </a:lvl7pPr>
            <a:lvl8pPr marL="5028789" indent="0">
              <a:buNone/>
              <a:defRPr sz="2200"/>
            </a:lvl8pPr>
            <a:lvl9pPr marL="5747187" indent="0">
              <a:buNone/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BD91-1726-48A0-A655-1942B6149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1549" y="9981173"/>
            <a:ext cx="13489208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40211" y="9981173"/>
            <a:ext cx="13491703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0791-04CA-4E2A-A6EC-C47558FB1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13840"/>
            <a:ext cx="27220364" cy="712726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1551" y="9574541"/>
            <a:ext cx="13364492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1551" y="13566013"/>
            <a:ext cx="13364492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2432" y="9574541"/>
            <a:ext cx="13369481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2432" y="13566013"/>
            <a:ext cx="13369481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9C10B-8705-4498-AC69-6CBDDA5145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AC729-A666-4A93-8A75-76D77F7528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16960-334E-4806-BE0D-B6D431E99C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03860"/>
            <a:ext cx="9949788" cy="724701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5507" y="1703861"/>
            <a:ext cx="16906407" cy="36504495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1550" y="8950873"/>
            <a:ext cx="9949788" cy="29257482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4D5E4-B02C-466A-8D74-869B3EF68F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8966" y="29941021"/>
            <a:ext cx="18146077" cy="3534947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8966" y="3821833"/>
            <a:ext cx="18146077" cy="25665158"/>
          </a:xfrm>
        </p:spPr>
        <p:txBody>
          <a:bodyPr/>
          <a:lstStyle>
            <a:lvl1pPr marL="0" indent="0">
              <a:buNone/>
              <a:defRPr sz="5000"/>
            </a:lvl1pPr>
            <a:lvl2pPr marL="718398" indent="0">
              <a:buNone/>
              <a:defRPr sz="4400"/>
            </a:lvl2pPr>
            <a:lvl3pPr marL="1436797" indent="0">
              <a:buNone/>
              <a:defRPr sz="3800"/>
            </a:lvl3pPr>
            <a:lvl4pPr marL="2155195" indent="0">
              <a:buNone/>
              <a:defRPr sz="3100"/>
            </a:lvl4pPr>
            <a:lvl5pPr marL="2873593" indent="0">
              <a:buNone/>
              <a:defRPr sz="3100"/>
            </a:lvl5pPr>
            <a:lvl6pPr marL="3591992" indent="0">
              <a:buNone/>
              <a:defRPr sz="3100"/>
            </a:lvl6pPr>
            <a:lvl7pPr marL="4310390" indent="0">
              <a:buNone/>
              <a:defRPr sz="3100"/>
            </a:lvl7pPr>
            <a:lvl8pPr marL="5028789" indent="0">
              <a:buNone/>
              <a:defRPr sz="3100"/>
            </a:lvl8pPr>
            <a:lvl9pPr marL="5747187" indent="0">
              <a:buNone/>
              <a:defRPr sz="31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8966" y="33475968"/>
            <a:ext cx="18146077" cy="5019275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7D85-511A-4A3D-AE38-B898E4851A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1550" y="1716332"/>
            <a:ext cx="27220364" cy="712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550" y="9981173"/>
            <a:ext cx="27220364" cy="2822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549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911" y="38949273"/>
            <a:ext cx="9575641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5521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9E959FCD-035F-4395-88AC-A075EDA251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718398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436797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2155195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873593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64014" indent="-1564014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600">
          <a:solidFill>
            <a:schemeClr val="tx1"/>
          </a:solidFill>
          <a:latin typeface="+mn-lt"/>
          <a:ea typeface="+mn-ea"/>
          <a:cs typeface="+mn-cs"/>
        </a:defRPr>
      </a:lvl1pPr>
      <a:lvl2pPr marL="3389943" indent="-1304592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700">
          <a:solidFill>
            <a:schemeClr val="tx1"/>
          </a:solidFill>
          <a:latin typeface="+mn-lt"/>
          <a:ea typeface="+mn-ea"/>
        </a:defRPr>
      </a:lvl2pPr>
      <a:lvl3pPr marL="5215872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0">
          <a:solidFill>
            <a:schemeClr val="tx1"/>
          </a:solidFill>
          <a:latin typeface="+mn-lt"/>
          <a:ea typeface="+mn-ea"/>
        </a:defRPr>
      </a:lvl3pPr>
      <a:lvl4pPr marL="7301223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100">
          <a:solidFill>
            <a:schemeClr val="tx1"/>
          </a:solidFill>
          <a:latin typeface="+mn-lt"/>
          <a:ea typeface="+mn-ea"/>
        </a:defRPr>
      </a:lvl4pPr>
      <a:lvl5pPr marL="9386574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5pPr>
      <a:lvl6pPr marL="10104972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6pPr>
      <a:lvl7pPr marL="10823371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7pPr>
      <a:lvl8pPr marL="11541769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8pPr>
      <a:lvl9pPr marL="12260167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98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79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5195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3593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92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039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28789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4718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5D8B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0" rIns="630039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469340" y="33556152"/>
            <a:ext cx="29263396" cy="7200800"/>
          </a:xfrm>
          <a:prstGeom prst="roundRect">
            <a:avLst>
              <a:gd name="adj" fmla="val 3689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843" y="32980088"/>
            <a:ext cx="6014141" cy="1222301"/>
          </a:xfrm>
          <a:prstGeom prst="rect">
            <a:avLst/>
          </a:prstGeom>
          <a:solidFill>
            <a:schemeClr val="bg1"/>
          </a:solidFill>
        </p:spPr>
        <p:txBody>
          <a:bodyPr wrap="square" lIns="143680" tIns="71840" rIns="143680" bIns="71840" rtlCol="0">
            <a:spAutoFit/>
          </a:bodyPr>
          <a:lstStyle/>
          <a:p>
            <a:r>
              <a:rPr lang="en-US" altLang="ko-KR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Future Work 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18291" y="34492256"/>
            <a:ext cx="28034356" cy="5623506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카카오 </a:t>
            </a:r>
            <a:r>
              <a:rPr lang="ko-KR" altLang="en-US" sz="36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페이를 </a:t>
            </a:r>
            <a:r>
              <a:rPr lang="ko-KR" altLang="en-US" sz="3600" b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통한 </a:t>
            </a: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계좌 관리</a:t>
            </a:r>
            <a:endParaRPr lang="en-US" altLang="ko-KR" sz="36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카카오 페이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API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이용한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송금 시스템을 도입하면 택시합승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공동구매 등과 같은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상황에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서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주최자가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모임을 관리하기 편할 것이다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  <a:endParaRPr lang="en-US" altLang="ko-KR" sz="1600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600" b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카카오톡 </a:t>
            </a: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로그인</a:t>
            </a:r>
            <a:r>
              <a:rPr lang="en-US" altLang="ko-KR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6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혹은 본인 인증 서비스</a:t>
            </a:r>
            <a:endParaRPr lang="en-US" altLang="ko-KR" sz="36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회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원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가입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시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회성으로 본인인증을 하도록 하거나 카카오톡 로그인을 이용하면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신원 확인 인증 절차가 더욱 간편해질 것이다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  <a:endParaRPr lang="en-US" altLang="ko-KR" sz="1600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6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보안 강화</a:t>
            </a:r>
            <a:r>
              <a:rPr lang="en-US" altLang="ko-KR" sz="3600" b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휴대폰 번호 </a:t>
            </a:r>
            <a:r>
              <a:rPr lang="ko-KR" altLang="en-US" sz="36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및 </a:t>
            </a:r>
            <a:r>
              <a:rPr lang="ko-KR" altLang="en-US" sz="3600" b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이메일 </a:t>
            </a:r>
            <a:r>
              <a:rPr lang="ko-KR" altLang="en-US" sz="3600" b="1" smtClean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관리</a:t>
            </a:r>
            <a:endParaRPr lang="en-US" altLang="ko-KR" sz="36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휴대폰 번호 및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이메일 등의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개인정보가 저장되므로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HTTPS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서비스와 같은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방안을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이용하면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개인정보의 보안성을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향상시킬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수 있을 것이다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418154" y="18272733"/>
            <a:ext cx="29314582" cy="14131291"/>
          </a:xfrm>
          <a:prstGeom prst="roundRect">
            <a:avLst>
              <a:gd name="adj" fmla="val 1948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211" y="17687215"/>
            <a:ext cx="13427588" cy="1222301"/>
          </a:xfrm>
          <a:prstGeom prst="rect">
            <a:avLst/>
          </a:prstGeom>
          <a:solidFill>
            <a:schemeClr val="bg1"/>
          </a:solidFill>
        </p:spPr>
        <p:txBody>
          <a:bodyPr wrap="square" lIns="143680" tIns="71840" rIns="143680" bIns="71840" rtlCol="0">
            <a:spAutoFit/>
          </a:bodyPr>
          <a:lstStyle/>
          <a:p>
            <a:r>
              <a:rPr lang="en-US" altLang="ko-KR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Front </a:t>
            </a:r>
            <a:r>
              <a:rPr lang="en-US" altLang="ko-KR" sz="7000" b="1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End </a:t>
            </a:r>
            <a:r>
              <a:rPr lang="en-US" altLang="ko-KR" sz="7000" b="1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en-US" altLang="ko-KR" sz="7000" b="1" smtClean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Back End Design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AutoShape 2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18154" y="4608936"/>
            <a:ext cx="29228449" cy="3867067"/>
          </a:xfrm>
          <a:prstGeom prst="roundRect">
            <a:avLst>
              <a:gd name="adj" fmla="val 4838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74014" y="4008419"/>
            <a:ext cx="3866466" cy="1222301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7000" b="1" smtClean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Abstract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434E43CA-E0BD-47FB-A1BA-86B7E790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모서리가 둥근 직사각형 52">
            <a:extLst>
              <a:ext uri="{FF2B5EF4-FFF2-40B4-BE49-F238E27FC236}">
                <a16:creationId xmlns:a16="http://schemas.microsoft.com/office/drawing/2014/main" xmlns="" id="{8B51912D-316B-407B-89D8-7E673212FF91}"/>
              </a:ext>
            </a:extLst>
          </p:cNvPr>
          <p:cNvSpPr/>
          <p:nvPr/>
        </p:nvSpPr>
        <p:spPr bwMode="auto">
          <a:xfrm>
            <a:off x="469340" y="9695980"/>
            <a:ext cx="29263396" cy="7348244"/>
          </a:xfrm>
          <a:prstGeom prst="roundRect">
            <a:avLst>
              <a:gd name="adj" fmla="val 4838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03CD21-E218-4C66-97F3-06F6F2EF5DF7}"/>
              </a:ext>
            </a:extLst>
          </p:cNvPr>
          <p:cNvSpPr txBox="1"/>
          <p:nvPr/>
        </p:nvSpPr>
        <p:spPr>
          <a:xfrm>
            <a:off x="881495" y="9123344"/>
            <a:ext cx="5650160" cy="1222301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7000" b="1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0" b="1" smtClean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Key Feature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53" y="-69946"/>
            <a:ext cx="30272016" cy="383778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981608" y="432472"/>
            <a:ext cx="7632561" cy="1683966"/>
          </a:xfrm>
          <a:prstGeom prst="rect">
            <a:avLst/>
          </a:prstGeom>
          <a:noFill/>
        </p:spPr>
        <p:txBody>
          <a:bodyPr wrap="none" lIns="143680" tIns="71840" rIns="143680" bIns="71840" rtlCol="0">
            <a:spAutoFit/>
          </a:bodyPr>
          <a:lstStyle/>
          <a:p>
            <a:pPr algn="ctr"/>
            <a:r>
              <a:rPr lang="en-US" altLang="ko-KR" sz="100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SNU </a:t>
            </a:r>
            <a:r>
              <a:rPr lang="en-US" altLang="ko-KR" sz="10000" b="1" dirty="0" err="1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Moyeo</a:t>
            </a:r>
            <a:endParaRPr lang="en-US" altLang="ko-KR" sz="100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11135"/>
            <a:ext cx="30243463" cy="10742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80401" y="2464182"/>
            <a:ext cx="196581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소프트웨어의 개발의 원리와 실습 </a:t>
            </a:r>
            <a:r>
              <a:rPr lang="en-US" altLang="ko-KR" sz="45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TEAM 2</a:t>
            </a:r>
            <a:endParaRPr lang="en-US" altLang="ko-KR" sz="45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48782" y="10529193"/>
            <a:ext cx="28035285" cy="6085171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인증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휴대폰 인증 및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MySNU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메일 인증 절차를 거치도록 하여 모임 구성에 있어서 상호 신뢰 기반을 마련해주었다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 생성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모임에 대한 정보를 설정하여 새로운 모임을 열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이때 추가적으로 다음 맵을 통해 모임 장소를 지정하거나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1000"/>
              </a:spcAft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             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카카오톡 오픈 채팅방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링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크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 지정해줄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 참가 및 탈퇴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원하는 모임 게시물을 확인하여 참가 혹은 탈퇴가 가능하며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한 유저는 최대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5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개의 모임에만 참여할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 모집 및 마감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주최자는 자신이 만든 모임의 참여 인원이 최소 인원을 넘으면 모집 마감이 가능하며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마감 이후에 필요하면 추가 모집을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algn="just" latinLnBrk="0">
              <a:lnSpc>
                <a:spcPct val="150000"/>
              </a:lnSpc>
              <a:spcAft>
                <a:spcPts val="1000"/>
              </a:spcAft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                           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시작할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자신이 만든 모임이 최소 인원을 충족하면 문자로 알림을 받을 수 있다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신고 및 벌점 제도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악성 사용자에 대한 제재를 가하여 원활한 커뮤니티를 유지할 수 있게 하였다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37333" y="5385714"/>
            <a:ext cx="28035285" cy="2617555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서울대학교 구성원들이 상호 신뢰를 기반으로 원하는 공동의 목적을 가지고 모임을 주최 및 진행할 수 있도록 돕는 웹 서비스이다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학교 생활을 하면서 혼자라는 것으로 인해 겪을 수 있는 문제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(EX.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공동구매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음식배달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스터디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 해소시키는 것이 주된 목적이다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타 커뮤니티와 달리 모임의 구성 및 진행을 체계적으로 관리하는 것에 초점을 맞추어 기능과 인터페이스를 구현하였다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52" y="19294579"/>
            <a:ext cx="23834651" cy="1296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5D8B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0" rIns="630039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428241" y="4625283"/>
            <a:ext cx="29228448" cy="23985199"/>
          </a:xfrm>
          <a:prstGeom prst="roundRect">
            <a:avLst>
              <a:gd name="adj" fmla="val 1948"/>
            </a:avLst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1581" y="4013440"/>
            <a:ext cx="6805142" cy="1222301"/>
          </a:xfrm>
          <a:prstGeom prst="rect">
            <a:avLst/>
          </a:prstGeom>
          <a:solidFill>
            <a:schemeClr val="bg1"/>
          </a:solidFill>
        </p:spPr>
        <p:txBody>
          <a:bodyPr wrap="square" lIns="143680" tIns="71840" rIns="143680" bIns="71840" rtlCol="0">
            <a:spAutoFit/>
          </a:bodyPr>
          <a:lstStyle/>
          <a:p>
            <a:r>
              <a:rPr lang="en-US" altLang="ko-KR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User Interface</a:t>
            </a:r>
            <a:endParaRPr lang="ko-KR" altLang="en-US" sz="7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AutoShape 2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https://mail.naver.com/read/image/original/?mimeSN=1560852521.537650.26079.50944&amp;offset=2131&amp;size=18788&amp;u=sdrjseka96&amp;cid=d1df876fbd5464e399b4c21d813dca@cweb017.nm.nfra.io&amp;contentType=image/png&amp;filename=1560852459031.png&amp;org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82190CF-000D-4A14-BBC0-BD518C5B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605" y="8018803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434E43CA-E0BD-47FB-A1BA-86B7E790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FF07B2EC-0A51-48D5-9980-A60683D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828" y="13019095"/>
            <a:ext cx="302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084" y="6395821"/>
            <a:ext cx="11778657" cy="853525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830284" y="15338128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573" y="27014472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페이지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68774" y="26953512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모임 생성 페이지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53" y="-69946"/>
            <a:ext cx="30272016" cy="383778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711135"/>
            <a:ext cx="30243463" cy="107428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0981608" y="432472"/>
            <a:ext cx="7632561" cy="1683966"/>
          </a:xfrm>
          <a:prstGeom prst="rect">
            <a:avLst/>
          </a:prstGeom>
          <a:noFill/>
        </p:spPr>
        <p:txBody>
          <a:bodyPr wrap="none" lIns="143680" tIns="71840" rIns="143680" bIns="71840" rtlCol="0">
            <a:spAutoFit/>
          </a:bodyPr>
          <a:lstStyle/>
          <a:p>
            <a:pPr algn="ctr"/>
            <a:r>
              <a:rPr lang="en-US" altLang="ko-KR" sz="100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SNU </a:t>
            </a:r>
            <a:r>
              <a:rPr lang="en-US" altLang="ko-KR" sz="10000" b="1" dirty="0" err="1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Moyeo</a:t>
            </a:r>
            <a:endParaRPr lang="en-US" altLang="ko-KR" sz="100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80401" y="2464182"/>
            <a:ext cx="196581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소프트웨어의 개발의 원리와 실습 </a:t>
            </a:r>
            <a:r>
              <a:rPr lang="en-US" altLang="ko-KR" sz="4500" b="1" dirty="0" smtClean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TEAM 2</a:t>
            </a:r>
            <a:endParaRPr lang="en-US" altLang="ko-KR" sz="4500" b="1" dirty="0"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2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9693" y="6395820"/>
            <a:ext cx="14473608" cy="9218539"/>
            <a:chOff x="1368203" y="6395820"/>
            <a:chExt cx="14473608" cy="921853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1770" y="6395820"/>
              <a:ext cx="6417977" cy="613399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8203" y="12529236"/>
              <a:ext cx="8025447" cy="281744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65147" y="6454856"/>
              <a:ext cx="5976664" cy="9159503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4644708" y="15689457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및 인증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53" y="16946237"/>
            <a:ext cx="8742051" cy="976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469" y="16935189"/>
            <a:ext cx="10148275" cy="978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828" y="16777039"/>
            <a:ext cx="8032101" cy="1100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0297866" y="28002388"/>
            <a:ext cx="942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모임 게시물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8242" y="29553419"/>
            <a:ext cx="29228447" cy="11448616"/>
            <a:chOff x="137607" y="17046207"/>
            <a:chExt cx="14676873" cy="5628396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137607" y="17396842"/>
              <a:ext cx="14676873" cy="5277761"/>
            </a:xfrm>
            <a:prstGeom prst="roundRect">
              <a:avLst>
                <a:gd name="adj" fmla="val 4838"/>
              </a:avLst>
            </a:prstGeom>
            <a:noFill/>
            <a:ln w="635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6558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586" y="17046207"/>
              <a:ext cx="2792969" cy="8826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43680" tIns="71840" rIns="143680" bIns="71840" rtlCol="0">
              <a:spAutoFit/>
            </a:bodyPr>
            <a:lstStyle/>
            <a:p>
              <a:r>
                <a:rPr lang="en-US" altLang="ko-KR" sz="7000" b="1" smtClean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rPr>
                <a:t>External API</a:t>
              </a:r>
              <a:endParaRPr lang="ko-KR" altLang="en-US" sz="7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14903" y="17731742"/>
              <a:ext cx="5749177" cy="3395099"/>
            </a:xfrm>
            <a:prstGeom prst="rect">
              <a:avLst/>
            </a:prstGeom>
          </p:spPr>
          <p:txBody>
            <a:bodyPr wrap="square" lIns="143680" tIns="71840" rIns="143680" bIns="71840">
              <a:spAutoFit/>
            </a:bodyPr>
            <a:lstStyle/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600" b="1">
                  <a:latin typeface="Times New Roman" panose="02020603050405020304" pitchFamily="18" charset="0"/>
                  <a:ea typeface="+mn-ea"/>
                </a:rPr>
                <a:t>COOLSMS </a:t>
              </a:r>
              <a:r>
                <a:rPr lang="en-US" altLang="ko-KR" sz="3600" b="1" smtClean="0">
                  <a:latin typeface="Times New Roman" panose="02020603050405020304" pitchFamily="18" charset="0"/>
                  <a:ea typeface="+mn-ea"/>
                </a:rPr>
                <a:t>(REST </a:t>
              </a:r>
              <a:r>
                <a:rPr lang="en-US" altLang="ko-KR" sz="3600" b="1" dirty="0">
                  <a:latin typeface="Times New Roman" panose="02020603050405020304" pitchFamily="18" charset="0"/>
                  <a:ea typeface="+mn-ea"/>
                </a:rPr>
                <a:t>API)</a:t>
              </a:r>
              <a:endPara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회원가입 </a:t>
              </a:r>
              <a:r>
                <a:rPr lang="ko-KR" altLang="en-US" sz="32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시 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휴대</a:t>
              </a:r>
              <a:r>
                <a:rPr lang="ko-KR" altLang="en-US" sz="32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폰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본인 인증을 위하여 사용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모임의 </a:t>
              </a:r>
              <a:r>
                <a:rPr lang="ko-KR" altLang="en-US" sz="32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최소 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인원이 </a:t>
              </a: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채워질 때 </a:t>
              </a:r>
              <a:r>
                <a:rPr lang="ko-KR" altLang="en-US" sz="32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주최자에게 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알림 문</a:t>
              </a: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자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pPr algn="just" latinLnBrk="0">
                <a:spcAft>
                  <a:spcPts val="1000"/>
                </a:spcAft>
              </a:pPr>
              <a:endParaRPr lang="en-US" altLang="ko-KR" sz="3200" b="1" dirty="0">
                <a:latin typeface="Times New Roman" panose="02020603050405020304" pitchFamily="18" charset="0"/>
              </a:endParaRPr>
            </a:p>
            <a:p>
              <a:pPr algn="just" latinLnBrk="0">
                <a:spcAft>
                  <a:spcPts val="1000"/>
                </a:spcAft>
              </a:pPr>
              <a:endParaRPr lang="en-US" altLang="ko-KR" sz="3200" b="1" dirty="0">
                <a:latin typeface="Times New Roman" panose="02020603050405020304" pitchFamily="18" charset="0"/>
              </a:endParaRPr>
            </a:p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200" b="1" smtClean="0">
                <a:latin typeface="Times New Roman" panose="02020603050405020304" pitchFamily="18" charset="0"/>
              </a:endParaRPr>
            </a:p>
            <a:p>
              <a:pPr marL="457200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600" b="1" smtClean="0">
                  <a:latin typeface="Times New Roman" panose="02020603050405020304" pitchFamily="18" charset="0"/>
                </a:rPr>
                <a:t>NAVER CAPTCHA (REST API)</a:t>
              </a:r>
              <a:endParaRPr lang="en-US" altLang="ko-KR" sz="3600" b="1" dirty="0">
                <a:latin typeface="Times New Roman" panose="02020603050405020304" pitchFamily="18" charset="0"/>
              </a:endParaRPr>
            </a:p>
            <a:p>
              <a:pPr marL="1175598" lvl="1" indent="-457200" algn="just" latinLnBrk="0"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ko-KR" altLang="en-US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회원가입 시 자동가입 방지를 위한 보안문자 </a:t>
              </a:r>
              <a:r>
                <a:rPr lang="en-US" altLang="ko-KR" sz="32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API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99693" y="33052096"/>
            <a:ext cx="9793088" cy="3020180"/>
            <a:chOff x="1332922" y="14402024"/>
            <a:chExt cx="9793088" cy="3020180"/>
          </a:xfrm>
        </p:grpSpPr>
        <p:pic>
          <p:nvPicPr>
            <p:cNvPr id="51" name="Picture 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32922" y="14402024"/>
              <a:ext cx="4589258" cy="3020180"/>
            </a:xfrm>
            <a:prstGeom prst="rect">
              <a:avLst/>
            </a:prstGeom>
          </p:spPr>
        </p:pic>
        <p:pic>
          <p:nvPicPr>
            <p:cNvPr id="52" name="Picture 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04060" y="15986200"/>
              <a:ext cx="4821950" cy="14360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C16807D8-48F9-4719-BCF3-1DCAB86BF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01340" y="14474032"/>
              <a:ext cx="3773306" cy="1421571"/>
            </a:xfrm>
            <a:prstGeom prst="rect">
              <a:avLst/>
            </a:prstGeom>
          </p:spPr>
        </p:pic>
      </p:grpSp>
      <p:pic>
        <p:nvPicPr>
          <p:cNvPr id="55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1955" y="37902920"/>
            <a:ext cx="7194826" cy="2880320"/>
          </a:xfrm>
          <a:prstGeom prst="rect">
            <a:avLst/>
          </a:prstGeom>
        </p:spPr>
      </p:pic>
      <p:pic>
        <p:nvPicPr>
          <p:cNvPr id="56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438823" y="32990242"/>
            <a:ext cx="6645674" cy="2519818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E18E627-D7BE-4AEC-8BDC-382C82133921}"/>
              </a:ext>
            </a:extLst>
          </p:cNvPr>
          <p:cNvSpPr/>
          <p:nvPr/>
        </p:nvSpPr>
        <p:spPr>
          <a:xfrm>
            <a:off x="12628885" y="30980928"/>
            <a:ext cx="7639374" cy="1940446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b="1">
                <a:latin typeface="Times New Roman" panose="02020603050405020304" pitchFamily="18" charset="0"/>
                <a:ea typeface="+mn-ea"/>
              </a:rPr>
              <a:t>NAVER </a:t>
            </a:r>
            <a:r>
              <a:rPr lang="en-US" altLang="ko-KR" sz="3600" b="1" smtClean="0">
                <a:latin typeface="Times New Roman" panose="02020603050405020304" pitchFamily="18" charset="0"/>
                <a:ea typeface="+mn-ea"/>
              </a:rPr>
              <a:t>SHOPPING (</a:t>
            </a:r>
            <a:r>
              <a:rPr lang="en-US" altLang="ko-KR" sz="3600" b="1" smtClean="0">
                <a:latin typeface="Times New Roman" panose="02020603050405020304" pitchFamily="18" charset="0"/>
                <a:ea typeface="+mn-ea"/>
              </a:rPr>
              <a:t>REST </a:t>
            </a:r>
            <a:r>
              <a:rPr lang="en-US" altLang="ko-KR" sz="3600" b="1" dirty="0">
                <a:latin typeface="Times New Roman" panose="02020603050405020304" pitchFamily="18" charset="0"/>
                <a:ea typeface="+mn-ea"/>
              </a:rPr>
              <a:t>API)</a:t>
            </a:r>
          </a:p>
          <a:p>
            <a:pPr marL="1175598" lvl="1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공동구매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시 가격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비교를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위한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algn="just" latinLnBrk="0">
              <a:spcAft>
                <a:spcPts val="1000"/>
              </a:spcAft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네이버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쇼핑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검색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API</a:t>
            </a:r>
            <a:endParaRPr lang="en-US" altLang="ko-KR" sz="3200" b="1" dirty="0">
              <a:latin typeface="Times New Roman" panose="02020603050405020304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734" y="35699654"/>
            <a:ext cx="68675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E18E627-D7BE-4AEC-8BDC-382C82133921}"/>
              </a:ext>
            </a:extLst>
          </p:cNvPr>
          <p:cNvSpPr/>
          <p:nvPr/>
        </p:nvSpPr>
        <p:spPr>
          <a:xfrm>
            <a:off x="21143853" y="31002679"/>
            <a:ext cx="6822736" cy="1940446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b="1" smtClean="0">
                <a:latin typeface="Times New Roman" panose="02020603050405020304" pitchFamily="18" charset="0"/>
                <a:ea typeface="+mn-ea"/>
              </a:rPr>
              <a:t>DAUM MAP API</a:t>
            </a:r>
            <a:endParaRPr lang="en-US" altLang="ko-KR" sz="3600" b="1" dirty="0">
              <a:latin typeface="Times New Roman" panose="02020603050405020304" pitchFamily="18" charset="0"/>
              <a:ea typeface="+mn-ea"/>
            </a:endParaRPr>
          </a:p>
          <a:p>
            <a:pPr marL="1175598" lvl="1" indent="-457200" algn="just" latinLnBrk="0">
              <a:spcAft>
                <a:spcPts val="1000"/>
              </a:spcAft>
              <a:buFont typeface="Wingdings" pitchFamily="2" charset="2"/>
              <a:buChar char="§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모임 장소를 지정하기 위한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 algn="just" latinLnBrk="0">
              <a:spcAft>
                <a:spcPts val="1000"/>
              </a:spcAft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다음 맵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API</a:t>
            </a:r>
            <a:endParaRPr lang="en-US" altLang="ko-KR" sz="3200" b="1" dirty="0">
              <a:latin typeface="Times New Roman" panose="02020603050405020304" pitchFamily="18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925" y="33437580"/>
            <a:ext cx="679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16909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13972</TotalTime>
  <Words>404</Words>
  <Application>Microsoft Office PowerPoint</Application>
  <PresentationFormat>사용자 지정</PresentationFormat>
  <Paragraphs>50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기본 디자인</vt:lpstr>
      <vt:lpstr>PowerPoint 프레젠테이션</vt:lpstr>
      <vt:lpstr>PowerPoint 프레젠테이션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이신목</dc:creator>
  <cp:lastModifiedBy>Choi</cp:lastModifiedBy>
  <cp:revision>946</cp:revision>
  <dcterms:created xsi:type="dcterms:W3CDTF">2006-12-16T11:45:24Z</dcterms:created>
  <dcterms:modified xsi:type="dcterms:W3CDTF">2019-06-19T11:53:33Z</dcterms:modified>
</cp:coreProperties>
</file>