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66" r:id="rId2"/>
    <p:sldId id="256" r:id="rId3"/>
    <p:sldId id="257" r:id="rId4"/>
    <p:sldId id="258" r:id="rId5"/>
    <p:sldId id="259" r:id="rId6"/>
    <p:sldId id="260" r:id="rId7"/>
    <p:sldId id="261" r:id="rId8"/>
    <p:sldId id="262" r:id="rId9"/>
    <p:sldId id="263" r:id="rId10"/>
    <p:sldId id="264" r:id="rId11"/>
  </p:sldIdLst>
  <p:sldSz cx="14630400" cy="8229600"/>
  <p:notesSz cx="8229600" cy="14630400"/>
  <p:embeddedFontLst>
    <p:embeddedFont>
      <p:font typeface="Lora" pitchFamily="2" charset="0"/>
      <p:regular r:id="rId13"/>
      <p:bold r:id="rId14"/>
    </p:embeddedFont>
    <p:embeddedFont>
      <p:font typeface="Source Sans Pro" panose="020B0503030403020204" pitchFamily="34" charset="0"/>
      <p:regular r:id="rId15"/>
      <p:bold r:id="rId16"/>
    </p:embeddedFont>
    <p:embeddedFont>
      <p:font typeface="Tomorrow" panose="020B0604020202020204" charset="0"/>
      <p:regular r:id="rId17"/>
    </p:embeddedFont>
    <p:embeddedFont>
      <p:font typeface="Tomorrow Semi Bold" panose="020B0604020202020204" charset="0"/>
      <p:regular r:id="rId18"/>
    </p:embeddedFont>
  </p:embeddedFontLst>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1" d="100"/>
          <a:sy n="111" d="100"/>
        </p:scale>
        <p:origin x="13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21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415077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mailto:riosgonzalo764@gmail.com" TargetMode="External"/><Relationship Id="rId5" Type="http://schemas.openxmlformats.org/officeDocument/2006/relationships/hyperlink" Target="mailto:brandannatacha375@gmail.com" TargetMode="External"/><Relationship Id="rId4" Type="http://schemas.openxmlformats.org/officeDocument/2006/relationships/hyperlink" Target="mailto:elfeeerco@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837724" y="1531858"/>
            <a:ext cx="12133421"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Trabajo Práctico Final de Estructuras de Datos</a:t>
            </a:r>
            <a:endParaRPr lang="en-US" sz="4400" dirty="0"/>
          </a:p>
        </p:txBody>
      </p:sp>
      <p:sp>
        <p:nvSpPr>
          <p:cNvPr id="3" name="Shape 1"/>
          <p:cNvSpPr/>
          <p:nvPr/>
        </p:nvSpPr>
        <p:spPr>
          <a:xfrm>
            <a:off x="837724" y="2594848"/>
            <a:ext cx="4158734" cy="2506266"/>
          </a:xfrm>
          <a:prstGeom prst="roundRect">
            <a:avLst>
              <a:gd name="adj" fmla="val 1433"/>
            </a:avLst>
          </a:prstGeom>
          <a:solidFill>
            <a:srgbClr val="000000"/>
          </a:solidFill>
          <a:ln/>
        </p:spPr>
      </p:sp>
      <p:sp>
        <p:nvSpPr>
          <p:cNvPr id="4" name="Text 2"/>
          <p:cNvSpPr/>
          <p:nvPr/>
        </p:nvSpPr>
        <p:spPr>
          <a:xfrm>
            <a:off x="1077039" y="2834164"/>
            <a:ext cx="299144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Lora" pitchFamily="34" charset="0"/>
                <a:ea typeface="Lora" pitchFamily="34" charset="-122"/>
                <a:cs typeface="Lora" pitchFamily="34" charset="-120"/>
              </a:rPr>
              <a:t>Organización Eficiente</a:t>
            </a:r>
            <a:endParaRPr lang="en-US" sz="2200" dirty="0"/>
          </a:p>
        </p:txBody>
      </p:sp>
      <p:sp>
        <p:nvSpPr>
          <p:cNvPr id="5" name="Text 3"/>
          <p:cNvSpPr/>
          <p:nvPr/>
        </p:nvSpPr>
        <p:spPr>
          <a:xfrm>
            <a:off x="1077039" y="3329702"/>
            <a:ext cx="3680103" cy="1532096"/>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Source Sans Pro" pitchFamily="34" charset="0"/>
                <a:ea typeface="Source Sans Pro" pitchFamily="34" charset="-122"/>
                <a:cs typeface="Source Sans Pro" pitchFamily="34" charset="-120"/>
              </a:rPr>
              <a:t>Diseñar una estructura de datos que permita almacenar y manipular la información de manera organizada y eficiente.</a:t>
            </a:r>
            <a:endParaRPr lang="en-US" sz="1850" dirty="0"/>
          </a:p>
        </p:txBody>
      </p:sp>
      <p:sp>
        <p:nvSpPr>
          <p:cNvPr id="6" name="Shape 4"/>
          <p:cNvSpPr/>
          <p:nvPr/>
        </p:nvSpPr>
        <p:spPr>
          <a:xfrm>
            <a:off x="5235773" y="2594848"/>
            <a:ext cx="4158734" cy="2506266"/>
          </a:xfrm>
          <a:prstGeom prst="roundRect">
            <a:avLst>
              <a:gd name="adj" fmla="val 1433"/>
            </a:avLst>
          </a:prstGeom>
          <a:solidFill>
            <a:srgbClr val="000000"/>
          </a:solidFill>
          <a:ln/>
        </p:spPr>
      </p:sp>
      <p:sp>
        <p:nvSpPr>
          <p:cNvPr id="7" name="Text 5"/>
          <p:cNvSpPr/>
          <p:nvPr/>
        </p:nvSpPr>
        <p:spPr>
          <a:xfrm>
            <a:off x="5475089" y="2834164"/>
            <a:ext cx="3413879"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Lora" pitchFamily="34" charset="0"/>
                <a:ea typeface="Lora" pitchFamily="34" charset="-122"/>
                <a:cs typeface="Lora" pitchFamily="34" charset="-120"/>
              </a:rPr>
              <a:t>Optimización de Procesos</a:t>
            </a:r>
            <a:endParaRPr lang="en-US" sz="2200" dirty="0"/>
          </a:p>
        </p:txBody>
      </p:sp>
      <p:sp>
        <p:nvSpPr>
          <p:cNvPr id="8" name="Text 6"/>
          <p:cNvSpPr/>
          <p:nvPr/>
        </p:nvSpPr>
        <p:spPr>
          <a:xfrm>
            <a:off x="5475089" y="3329702"/>
            <a:ext cx="3680103" cy="1149072"/>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Source Sans Pro" pitchFamily="34" charset="0"/>
                <a:ea typeface="Source Sans Pro" pitchFamily="34" charset="-122"/>
                <a:cs typeface="Source Sans Pro" pitchFamily="34" charset="-120"/>
              </a:rPr>
              <a:t>Implementar algoritmos y técnicas que optimicen los tiempos de ejecución y el uso de recursos.</a:t>
            </a:r>
            <a:endParaRPr lang="en-US" sz="1850" dirty="0"/>
          </a:p>
        </p:txBody>
      </p:sp>
      <p:sp>
        <p:nvSpPr>
          <p:cNvPr id="9" name="Shape 7"/>
          <p:cNvSpPr/>
          <p:nvPr/>
        </p:nvSpPr>
        <p:spPr>
          <a:xfrm>
            <a:off x="9633823" y="2594848"/>
            <a:ext cx="4158734" cy="2506266"/>
          </a:xfrm>
          <a:prstGeom prst="roundRect">
            <a:avLst>
              <a:gd name="adj" fmla="val 1433"/>
            </a:avLst>
          </a:prstGeom>
          <a:solidFill>
            <a:srgbClr val="000000"/>
          </a:solidFill>
          <a:ln/>
        </p:spPr>
      </p:sp>
      <p:sp>
        <p:nvSpPr>
          <p:cNvPr id="10" name="Text 8"/>
          <p:cNvSpPr/>
          <p:nvPr/>
        </p:nvSpPr>
        <p:spPr>
          <a:xfrm>
            <a:off x="9873139" y="283416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Lora" pitchFamily="34" charset="0"/>
                <a:ea typeface="Lora" pitchFamily="34" charset="-122"/>
                <a:cs typeface="Lora" pitchFamily="34" charset="-120"/>
              </a:rPr>
              <a:t>Solución Innovadora</a:t>
            </a:r>
            <a:endParaRPr lang="en-US" sz="2200" dirty="0"/>
          </a:p>
        </p:txBody>
      </p:sp>
      <p:sp>
        <p:nvSpPr>
          <p:cNvPr id="11" name="Text 9"/>
          <p:cNvSpPr/>
          <p:nvPr/>
        </p:nvSpPr>
        <p:spPr>
          <a:xfrm>
            <a:off x="9873139" y="3329702"/>
            <a:ext cx="3680103" cy="1532096"/>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Source Sans Pro" pitchFamily="34" charset="0"/>
                <a:ea typeface="Source Sans Pro" pitchFamily="34" charset="-122"/>
                <a:cs typeface="Source Sans Pro" pitchFamily="34" charset="-120"/>
              </a:rPr>
              <a:t>Crear una solución innovadora que demuestre la aplicación práctica de los conceptos de estructuras de datos.</a:t>
            </a:r>
            <a:endParaRPr lang="en-US" sz="1850" dirty="0"/>
          </a:p>
        </p:txBody>
      </p:sp>
      <p:sp>
        <p:nvSpPr>
          <p:cNvPr id="12" name="Shape 10"/>
          <p:cNvSpPr/>
          <p:nvPr/>
        </p:nvSpPr>
        <p:spPr>
          <a:xfrm>
            <a:off x="837724" y="5340429"/>
            <a:ext cx="12954952" cy="1357193"/>
          </a:xfrm>
          <a:prstGeom prst="roundRect">
            <a:avLst>
              <a:gd name="adj" fmla="val 2646"/>
            </a:avLst>
          </a:prstGeom>
          <a:solidFill>
            <a:srgbClr val="000000"/>
          </a:solidFill>
          <a:ln/>
        </p:spPr>
      </p:sp>
      <p:sp>
        <p:nvSpPr>
          <p:cNvPr id="13" name="Text 11"/>
          <p:cNvSpPr/>
          <p:nvPr/>
        </p:nvSpPr>
        <p:spPr>
          <a:xfrm>
            <a:off x="1077039" y="5579745"/>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Lora" pitchFamily="34" charset="0"/>
                <a:ea typeface="Lora" pitchFamily="34" charset="-122"/>
                <a:cs typeface="Lora" pitchFamily="34" charset="-120"/>
              </a:rPr>
              <a:t>Código Elegante</a:t>
            </a:r>
            <a:endParaRPr lang="en-US" sz="2200" dirty="0"/>
          </a:p>
        </p:txBody>
      </p:sp>
      <p:sp>
        <p:nvSpPr>
          <p:cNvPr id="14" name="Text 12"/>
          <p:cNvSpPr/>
          <p:nvPr/>
        </p:nvSpPr>
        <p:spPr>
          <a:xfrm>
            <a:off x="1077039" y="6075283"/>
            <a:ext cx="12476321"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Source Sans Pro" pitchFamily="34" charset="0"/>
                <a:ea typeface="Source Sans Pro" pitchFamily="34" charset="-122"/>
                <a:cs typeface="Source Sans Pro" pitchFamily="34" charset="-120"/>
              </a:rPr>
              <a:t>Desarrollar un código limpio, modular y bien documentado que facilite la comprensión y mantenimiento.</a:t>
            </a:r>
            <a:endParaRPr lang="en-US" sz="1850" dirty="0"/>
          </a:p>
        </p:txBody>
      </p:sp>
    </p:spTree>
    <p:extLst>
      <p:ext uri="{BB962C8B-B14F-4D97-AF65-F5344CB8AC3E}">
        <p14:creationId xmlns:p14="http://schemas.microsoft.com/office/powerpoint/2010/main" val="230630896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209437"/>
            <a:ext cx="5670590" cy="708779"/>
          </a:xfrm>
          <a:prstGeom prst="rect">
            <a:avLst/>
          </a:prstGeom>
          <a:noFill/>
          <a:ln/>
        </p:spPr>
        <p:txBody>
          <a:bodyPr wrap="none" lIns="0" tIns="0" rIns="0" bIns="0" rtlCol="0" anchor="t"/>
          <a:lstStyle/>
          <a:p>
            <a:pPr marL="0" indent="0">
              <a:lnSpc>
                <a:spcPts val="5550"/>
              </a:lnSpc>
              <a:buNone/>
            </a:pPr>
            <a:r>
              <a:rPr lang="en-US" sz="4450" dirty="0">
                <a:solidFill>
                  <a:schemeClr val="accent1"/>
                </a:solidFill>
                <a:latin typeface="Tomorrow Semi Bold" pitchFamily="34" charset="0"/>
                <a:ea typeface="Tomorrow Semi Bold" pitchFamily="34" charset="-122"/>
                <a:cs typeface="Tomorrow Semi Bold" pitchFamily="34" charset="-120"/>
              </a:rPr>
              <a:t>Contacto</a:t>
            </a:r>
            <a:endParaRPr lang="en-US" sz="4450" dirty="0">
              <a:solidFill>
                <a:schemeClr val="accent1"/>
              </a:solidFill>
            </a:endParaRPr>
          </a:p>
        </p:txBody>
      </p:sp>
      <p:sp>
        <p:nvSpPr>
          <p:cNvPr id="4" name="Text 1"/>
          <p:cNvSpPr/>
          <p:nvPr/>
        </p:nvSpPr>
        <p:spPr>
          <a:xfrm>
            <a:off x="793790" y="2258378"/>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Si tienes preguntas sobre este proyecto o deseas colaborar en su desarrollo, puedes completar el formulario de contacto en el portafolio o enviarme un mensaje directamente a las direcciones de correo electrónico que se encuentran a continuación. Este proyecto se basa en la colaboración y la contribución de diferentes talentos, por lo que siempre estamos abiertos a nuevas ideas y propuestas.</a:t>
            </a:r>
            <a:endParaRPr lang="en-US" sz="1750" dirty="0"/>
          </a:p>
        </p:txBody>
      </p:sp>
      <p:sp>
        <p:nvSpPr>
          <p:cNvPr id="5" name="Shape 2"/>
          <p:cNvSpPr/>
          <p:nvPr/>
        </p:nvSpPr>
        <p:spPr>
          <a:xfrm>
            <a:off x="793790" y="4690943"/>
            <a:ext cx="7556421" cy="2329101"/>
          </a:xfrm>
          <a:prstGeom prst="roundRect">
            <a:avLst>
              <a:gd name="adj" fmla="val 1461"/>
            </a:avLst>
          </a:prstGeom>
          <a:noFill/>
          <a:ln w="7620">
            <a:solidFill>
              <a:srgbClr val="FFFFFF">
                <a:alpha val="24000"/>
              </a:srgbClr>
            </a:solidFill>
            <a:prstDash val="solid"/>
          </a:ln>
        </p:spPr>
      </p:sp>
      <p:sp>
        <p:nvSpPr>
          <p:cNvPr id="6" name="Shape 3"/>
          <p:cNvSpPr/>
          <p:nvPr/>
        </p:nvSpPr>
        <p:spPr>
          <a:xfrm>
            <a:off x="801410" y="4698563"/>
            <a:ext cx="7541181" cy="650319"/>
          </a:xfrm>
          <a:prstGeom prst="rect">
            <a:avLst/>
          </a:prstGeom>
          <a:solidFill>
            <a:srgbClr val="FFFFFF">
              <a:alpha val="4000"/>
            </a:srgbClr>
          </a:solidFill>
          <a:ln/>
        </p:spPr>
      </p:sp>
      <p:sp>
        <p:nvSpPr>
          <p:cNvPr id="7" name="Text 4"/>
          <p:cNvSpPr/>
          <p:nvPr/>
        </p:nvSpPr>
        <p:spPr>
          <a:xfrm>
            <a:off x="1028224" y="4842272"/>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Fernando Rodas</a:t>
            </a:r>
            <a:endParaRPr lang="en-US" sz="1750" dirty="0"/>
          </a:p>
        </p:txBody>
      </p:sp>
      <p:sp>
        <p:nvSpPr>
          <p:cNvPr id="8" name="Text 5"/>
          <p:cNvSpPr/>
          <p:nvPr/>
        </p:nvSpPr>
        <p:spPr>
          <a:xfrm>
            <a:off x="4802624" y="4842272"/>
            <a:ext cx="3313152" cy="362903"/>
          </a:xfrm>
          <a:prstGeom prst="rect">
            <a:avLst/>
          </a:prstGeom>
          <a:noFill/>
          <a:ln/>
        </p:spPr>
        <p:txBody>
          <a:bodyPr wrap="none" lIns="0" tIns="0" rIns="0" bIns="0" rtlCol="0" anchor="t"/>
          <a:lstStyle/>
          <a:p>
            <a:pPr marL="0" indent="0">
              <a:lnSpc>
                <a:spcPts val="2850"/>
              </a:lnSpc>
              <a:buNone/>
            </a:pPr>
            <a:r>
              <a:rPr lang="en-US" sz="1750" u="sng" dirty="0">
                <a:solidFill>
                  <a:srgbClr val="E1E1DF"/>
                </a:solidFill>
                <a:latin typeface="Tomorrow" pitchFamily="34" charset="0"/>
                <a:ea typeface="Tomorrow" pitchFamily="34" charset="-122"/>
                <a:cs typeface="Tomorrow" pitchFamily="34" charset="-120"/>
                <a:hlinkClick r:id="rId4">
                  <a:extLst>
                    <a:ext uri="{A12FA001-AC4F-418D-AE19-62706E023703}">
                      <ahyp:hlinkClr xmlns:ahyp="http://schemas.microsoft.com/office/drawing/2018/hyperlinkcolor" val="tx"/>
                    </a:ext>
                  </a:extLst>
                </a:hlinkClick>
              </a:rPr>
              <a:t>elfeeerco@gmail.com</a:t>
            </a:r>
            <a:endParaRPr lang="en-US" sz="1750" dirty="0"/>
          </a:p>
        </p:txBody>
      </p:sp>
      <p:sp>
        <p:nvSpPr>
          <p:cNvPr id="9" name="Shape 6"/>
          <p:cNvSpPr/>
          <p:nvPr/>
        </p:nvSpPr>
        <p:spPr>
          <a:xfrm>
            <a:off x="801410" y="5348883"/>
            <a:ext cx="7541181" cy="1013222"/>
          </a:xfrm>
          <a:prstGeom prst="rect">
            <a:avLst/>
          </a:prstGeom>
          <a:solidFill>
            <a:srgbClr val="000000">
              <a:alpha val="4000"/>
            </a:srgbClr>
          </a:solidFill>
          <a:ln/>
        </p:spPr>
      </p:sp>
      <p:sp>
        <p:nvSpPr>
          <p:cNvPr id="10" name="Text 7"/>
          <p:cNvSpPr/>
          <p:nvPr/>
        </p:nvSpPr>
        <p:spPr>
          <a:xfrm>
            <a:off x="1028224" y="5492591"/>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Natacha Brandan</a:t>
            </a:r>
            <a:endParaRPr lang="en-US" sz="1750" dirty="0"/>
          </a:p>
        </p:txBody>
      </p:sp>
      <p:sp>
        <p:nvSpPr>
          <p:cNvPr id="11" name="Text 8"/>
          <p:cNvSpPr/>
          <p:nvPr/>
        </p:nvSpPr>
        <p:spPr>
          <a:xfrm>
            <a:off x="4802624" y="5492591"/>
            <a:ext cx="3313152" cy="725805"/>
          </a:xfrm>
          <a:prstGeom prst="rect">
            <a:avLst/>
          </a:prstGeom>
          <a:noFill/>
          <a:ln/>
        </p:spPr>
        <p:txBody>
          <a:bodyPr wrap="square" lIns="0" tIns="0" rIns="0" bIns="0" rtlCol="0" anchor="t"/>
          <a:lstStyle/>
          <a:p>
            <a:pPr marL="0" indent="0">
              <a:lnSpc>
                <a:spcPts val="2850"/>
              </a:lnSpc>
              <a:buNone/>
            </a:pPr>
            <a:r>
              <a:rPr lang="en-US" sz="1750" u="sng" dirty="0">
                <a:solidFill>
                  <a:srgbClr val="E1E1DF"/>
                </a:solidFill>
                <a:latin typeface="Tomorrow" pitchFamily="34" charset="0"/>
                <a:ea typeface="Tomorrow" pitchFamily="34" charset="-122"/>
                <a:cs typeface="Tomorrow" pitchFamily="34" charset="-120"/>
                <a:hlinkClick r:id="rId5">
                  <a:extLst>
                    <a:ext uri="{A12FA001-AC4F-418D-AE19-62706E023703}">
                      <ahyp:hlinkClr xmlns:ahyp="http://schemas.microsoft.com/office/drawing/2018/hyperlinkcolor" val="tx"/>
                    </a:ext>
                  </a:extLst>
                </a:hlinkClick>
              </a:rPr>
              <a:t>brandannatacha375@gmail.com</a:t>
            </a:r>
            <a:endParaRPr lang="en-US" sz="1750" dirty="0"/>
          </a:p>
        </p:txBody>
      </p:sp>
      <p:sp>
        <p:nvSpPr>
          <p:cNvPr id="12" name="Shape 9"/>
          <p:cNvSpPr/>
          <p:nvPr/>
        </p:nvSpPr>
        <p:spPr>
          <a:xfrm>
            <a:off x="793790" y="6441578"/>
            <a:ext cx="7541181" cy="650319"/>
          </a:xfrm>
          <a:prstGeom prst="rect">
            <a:avLst/>
          </a:prstGeom>
          <a:solidFill>
            <a:srgbClr val="FFFFFF">
              <a:alpha val="4000"/>
            </a:srgbClr>
          </a:solidFill>
          <a:ln/>
        </p:spPr>
      </p:sp>
      <p:sp>
        <p:nvSpPr>
          <p:cNvPr id="13" name="Text 10"/>
          <p:cNvSpPr/>
          <p:nvPr/>
        </p:nvSpPr>
        <p:spPr>
          <a:xfrm>
            <a:off x="1028224" y="6505813"/>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Gonzalo Rios</a:t>
            </a:r>
            <a:endParaRPr lang="en-US" sz="1750" dirty="0"/>
          </a:p>
        </p:txBody>
      </p:sp>
      <p:sp>
        <p:nvSpPr>
          <p:cNvPr id="14" name="Text 11"/>
          <p:cNvSpPr/>
          <p:nvPr/>
        </p:nvSpPr>
        <p:spPr>
          <a:xfrm>
            <a:off x="4802624" y="6505813"/>
            <a:ext cx="3313152" cy="362903"/>
          </a:xfrm>
          <a:prstGeom prst="rect">
            <a:avLst/>
          </a:prstGeom>
          <a:noFill/>
          <a:ln/>
        </p:spPr>
        <p:txBody>
          <a:bodyPr wrap="none" lIns="0" tIns="0" rIns="0" bIns="0" rtlCol="0" anchor="t"/>
          <a:lstStyle/>
          <a:p>
            <a:pPr marL="0" indent="0">
              <a:lnSpc>
                <a:spcPts val="2850"/>
              </a:lnSpc>
              <a:buNone/>
            </a:pPr>
            <a:r>
              <a:rPr lang="en-US" sz="1750" dirty="0">
                <a:solidFill>
                  <a:schemeClr val="bg1"/>
                </a:solidFill>
                <a:latin typeface="Tomorrow" pitchFamily="34" charset="0"/>
                <a:ea typeface="Tomorrow" pitchFamily="34" charset="-122"/>
                <a:cs typeface="Tomorrow" pitchFamily="34" charset="-120"/>
                <a:hlinkClick r:id="rId6">
                  <a:extLst>
                    <a:ext uri="{A12FA001-AC4F-418D-AE19-62706E023703}">
                      <ahyp:hlinkClr xmlns:ahyp="http://schemas.microsoft.com/office/drawing/2018/hyperlinkcolor" val="tx"/>
                    </a:ext>
                  </a:extLst>
                </a:hlinkClick>
              </a:rPr>
              <a:t>riosgonzalo764@gmail.com</a:t>
            </a:r>
            <a:endParaRPr lang="en-US" sz="1750"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2" name="Text 0"/>
          <p:cNvSpPr/>
          <p:nvPr/>
        </p:nvSpPr>
        <p:spPr>
          <a:xfrm>
            <a:off x="793790" y="86010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0000"/>
                </a:solidFill>
                <a:latin typeface="Tomorrow Semi Bold" pitchFamily="34" charset="0"/>
                <a:ea typeface="Tomorrow Semi Bold" pitchFamily="34" charset="-122"/>
                <a:cs typeface="Tomorrow Semi Bold" pitchFamily="34" charset="-120"/>
              </a:rPr>
              <a:t>Objetivo</a:t>
            </a:r>
            <a:endParaRPr lang="en-US" sz="4450" dirty="0">
              <a:solidFill>
                <a:srgbClr val="FF0000"/>
              </a:solidFill>
            </a:endParaRPr>
          </a:p>
        </p:txBody>
      </p:sp>
      <p:sp>
        <p:nvSpPr>
          <p:cNvPr id="3" name="Text 1"/>
          <p:cNvSpPr/>
          <p:nvPr/>
        </p:nvSpPr>
        <p:spPr>
          <a:xfrm>
            <a:off x="793790" y="2022515"/>
            <a:ext cx="13042821" cy="1814513"/>
          </a:xfrm>
          <a:prstGeom prst="rect">
            <a:avLst/>
          </a:prstGeom>
          <a:noFill/>
          <a:ln/>
        </p:spPr>
        <p:txBody>
          <a:bodyPr wrap="square" lIns="0" tIns="0" rIns="0" bIns="0" rtlCol="0" anchor="t"/>
          <a:lstStyle/>
          <a:p>
            <a:pPr marL="0" indent="0">
              <a:lnSpc>
                <a:spcPts val="2850"/>
              </a:lnSpc>
              <a:buNone/>
            </a:pPr>
            <a:r>
              <a:rPr lang="en-US" sz="1750" b="1" dirty="0">
                <a:solidFill>
                  <a:srgbClr val="C9C9C0"/>
                </a:solidFill>
                <a:latin typeface="Source Sans Pro" panose="020B0503030403020204" pitchFamily="34" charset="0"/>
                <a:ea typeface="Source Sans Pro" panose="020B0503030403020204" pitchFamily="34" charset="0"/>
                <a:cs typeface="Tomorrow" pitchFamily="34" charset="-120"/>
              </a:rPr>
              <a:t>El objetivo principal de este proyecto es optimizar la organización y el procesamiento de la información médica dentro de un </a:t>
            </a:r>
            <a:r>
              <a:rPr lang="en-US" sz="1750" b="1" dirty="0" err="1">
                <a:solidFill>
                  <a:srgbClr val="C9C9C0"/>
                </a:solidFill>
                <a:latin typeface="Source Sans Pro" panose="020B0503030403020204" pitchFamily="34" charset="0"/>
                <a:ea typeface="Source Sans Pro" panose="020B0503030403020204" pitchFamily="34" charset="0"/>
                <a:cs typeface="Tomorrow" pitchFamily="34" charset="-120"/>
              </a:rPr>
              <a:t>entorno</a:t>
            </a:r>
            <a:r>
              <a:rPr lang="en-US" sz="1750" b="1" dirty="0">
                <a:solidFill>
                  <a:srgbClr val="C9C9C0"/>
                </a:solidFill>
                <a:latin typeface="Source Sans Pro" panose="020B0503030403020204" pitchFamily="34" charset="0"/>
                <a:ea typeface="Source Sans Pro" panose="020B0503030403020204" pitchFamily="34" charset="0"/>
                <a:cs typeface="Tomorrow" pitchFamily="34" charset="-120"/>
              </a:rPr>
              <a:t> hospitalario. Se busca abordar los desafíos asociados a la gestión de pacientes, la atención de emergencias y la logística de servicios de emergencia. Mediante la implementación de algoritmos y estructuras de datos avanzadas, se pretende facilitar la toma de decisiones, mejorar la eficiencia de los procesos y proporcionar una mejor experiencia para los pacientes.</a:t>
            </a:r>
            <a:endParaRPr lang="en-US" sz="1750" b="1" dirty="0">
              <a:latin typeface="Source Sans Pro" panose="020B0503030403020204" pitchFamily="34" charset="0"/>
              <a:ea typeface="Source Sans Pro" panose="020B0503030403020204" pitchFamily="34" charset="0"/>
            </a:endParaRPr>
          </a:p>
        </p:txBody>
      </p:sp>
      <p:sp>
        <p:nvSpPr>
          <p:cNvPr id="4" name="Shape 2"/>
          <p:cNvSpPr/>
          <p:nvPr/>
        </p:nvSpPr>
        <p:spPr>
          <a:xfrm>
            <a:off x="793790" y="4347329"/>
            <a:ext cx="510302" cy="510302"/>
          </a:xfrm>
          <a:prstGeom prst="roundRect">
            <a:avLst>
              <a:gd name="adj" fmla="val 6667"/>
            </a:avLst>
          </a:prstGeom>
          <a:solidFill>
            <a:srgbClr val="3C3C3A"/>
          </a:solidFill>
          <a:ln/>
        </p:spPr>
      </p:sp>
      <p:sp>
        <p:nvSpPr>
          <p:cNvPr id="5" name="Text 3"/>
          <p:cNvSpPr/>
          <p:nvPr/>
        </p:nvSpPr>
        <p:spPr>
          <a:xfrm>
            <a:off x="971550" y="4432340"/>
            <a:ext cx="154781" cy="34028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1</a:t>
            </a:r>
            <a:endParaRPr lang="en-US" sz="2650" dirty="0"/>
          </a:p>
        </p:txBody>
      </p:sp>
      <p:sp>
        <p:nvSpPr>
          <p:cNvPr id="6" name="Text 4"/>
          <p:cNvSpPr/>
          <p:nvPr/>
        </p:nvSpPr>
        <p:spPr>
          <a:xfrm>
            <a:off x="1530906" y="4347329"/>
            <a:ext cx="2996446" cy="354330"/>
          </a:xfrm>
          <a:prstGeom prst="rect">
            <a:avLst/>
          </a:prstGeom>
          <a:noFill/>
          <a:ln/>
        </p:spPr>
        <p:txBody>
          <a:bodyPr wrap="non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Gestión de Pacientes</a:t>
            </a:r>
            <a:endParaRPr lang="en-US" sz="2200" dirty="0"/>
          </a:p>
        </p:txBody>
      </p:sp>
      <p:sp>
        <p:nvSpPr>
          <p:cNvPr id="7" name="Text 5"/>
          <p:cNvSpPr/>
          <p:nvPr/>
        </p:nvSpPr>
        <p:spPr>
          <a:xfrm>
            <a:off x="1530906" y="4837748"/>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Optimizar el acceso a la información médica de cada paciente, facilitando la consulta y actualización de sus datos, incluyendo historia clínica, diagnósticos y tratamientos.</a:t>
            </a:r>
            <a:endParaRPr lang="en-US" sz="1750" dirty="0"/>
          </a:p>
        </p:txBody>
      </p:sp>
      <p:sp>
        <p:nvSpPr>
          <p:cNvPr id="8" name="Shape 6"/>
          <p:cNvSpPr/>
          <p:nvPr/>
        </p:nvSpPr>
        <p:spPr>
          <a:xfrm>
            <a:off x="5216962" y="4347329"/>
            <a:ext cx="510302" cy="510302"/>
          </a:xfrm>
          <a:prstGeom prst="roundRect">
            <a:avLst>
              <a:gd name="adj" fmla="val 6667"/>
            </a:avLst>
          </a:prstGeom>
          <a:solidFill>
            <a:srgbClr val="3C3C3A"/>
          </a:solidFill>
          <a:ln/>
        </p:spPr>
      </p:sp>
      <p:sp>
        <p:nvSpPr>
          <p:cNvPr id="9" name="Text 7"/>
          <p:cNvSpPr/>
          <p:nvPr/>
        </p:nvSpPr>
        <p:spPr>
          <a:xfrm>
            <a:off x="5357813" y="4432340"/>
            <a:ext cx="228600" cy="34028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2</a:t>
            </a:r>
            <a:endParaRPr lang="en-US" sz="2650" dirty="0"/>
          </a:p>
        </p:txBody>
      </p:sp>
      <p:sp>
        <p:nvSpPr>
          <p:cNvPr id="10" name="Text 8"/>
          <p:cNvSpPr/>
          <p:nvPr/>
        </p:nvSpPr>
        <p:spPr>
          <a:xfrm>
            <a:off x="5954078" y="4347329"/>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Priorización de Emergencias</a:t>
            </a:r>
            <a:endParaRPr lang="en-US" sz="2200" dirty="0"/>
          </a:p>
        </p:txBody>
      </p:sp>
      <p:sp>
        <p:nvSpPr>
          <p:cNvPr id="11" name="Text 9"/>
          <p:cNvSpPr/>
          <p:nvPr/>
        </p:nvSpPr>
        <p:spPr>
          <a:xfrm>
            <a:off x="5954078" y="5192078"/>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Gestionar eficientemente las llegadas de pacientes a urgencias, priorizando aquellos casos que requieren atención inmediata, asegurando una respuesta rápida y eficaz.</a:t>
            </a:r>
            <a:endParaRPr lang="en-US" sz="1750" dirty="0"/>
          </a:p>
        </p:txBody>
      </p:sp>
      <p:sp>
        <p:nvSpPr>
          <p:cNvPr id="12" name="Shape 10"/>
          <p:cNvSpPr/>
          <p:nvPr/>
        </p:nvSpPr>
        <p:spPr>
          <a:xfrm>
            <a:off x="9640133" y="4347329"/>
            <a:ext cx="510302" cy="510302"/>
          </a:xfrm>
          <a:prstGeom prst="roundRect">
            <a:avLst>
              <a:gd name="adj" fmla="val 6667"/>
            </a:avLst>
          </a:prstGeom>
          <a:solidFill>
            <a:srgbClr val="3C3C3A"/>
          </a:solidFill>
          <a:ln/>
        </p:spPr>
      </p:sp>
      <p:sp>
        <p:nvSpPr>
          <p:cNvPr id="13" name="Text 11"/>
          <p:cNvSpPr/>
          <p:nvPr/>
        </p:nvSpPr>
        <p:spPr>
          <a:xfrm>
            <a:off x="9781580" y="4432340"/>
            <a:ext cx="227290" cy="34028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3</a:t>
            </a:r>
            <a:endParaRPr lang="en-US" sz="2650" dirty="0"/>
          </a:p>
        </p:txBody>
      </p:sp>
      <p:sp>
        <p:nvSpPr>
          <p:cNvPr id="14" name="Text 12"/>
          <p:cNvSpPr/>
          <p:nvPr/>
        </p:nvSpPr>
        <p:spPr>
          <a:xfrm>
            <a:off x="10377249" y="4347329"/>
            <a:ext cx="3235047" cy="354330"/>
          </a:xfrm>
          <a:prstGeom prst="rect">
            <a:avLst/>
          </a:prstGeom>
          <a:noFill/>
          <a:ln/>
        </p:spPr>
        <p:txBody>
          <a:bodyPr wrap="non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Optimización de Rutas</a:t>
            </a:r>
            <a:endParaRPr lang="en-US" sz="2200" dirty="0"/>
          </a:p>
        </p:txBody>
      </p:sp>
      <p:sp>
        <p:nvSpPr>
          <p:cNvPr id="15" name="Text 13"/>
          <p:cNvSpPr/>
          <p:nvPr/>
        </p:nvSpPr>
        <p:spPr>
          <a:xfrm>
            <a:off x="10377249" y="4837748"/>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Mejorar la planificación de rutas de ambulancias, calculando la ruta más corta y eficiente para llegar al lugar del incidente, minimizando los tiempos de respuesta.</a:t>
            </a:r>
            <a:endParaRPr lang="en-US" sz="175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793790" y="904042"/>
            <a:ext cx="6414254" cy="708779"/>
          </a:xfrm>
          <a:prstGeom prst="rect">
            <a:avLst/>
          </a:prstGeom>
          <a:noFill/>
          <a:ln/>
        </p:spPr>
        <p:txBody>
          <a:bodyPr wrap="none" lIns="0" tIns="0" rIns="0" bIns="0" rtlCol="0" anchor="t"/>
          <a:lstStyle/>
          <a:p>
            <a:pPr marL="0" indent="0">
              <a:lnSpc>
                <a:spcPts val="5550"/>
              </a:lnSpc>
              <a:buNone/>
            </a:pPr>
            <a:r>
              <a:rPr lang="en-US" sz="4450" dirty="0">
                <a:solidFill>
                  <a:srgbClr val="FF0000"/>
                </a:solidFill>
                <a:latin typeface="Tomorrow Semi Bold" pitchFamily="34" charset="0"/>
                <a:ea typeface="Tomorrow Semi Bold" pitchFamily="34" charset="-122"/>
                <a:cs typeface="Tomorrow Semi Bold" pitchFamily="34" charset="-120"/>
              </a:rPr>
              <a:t>Tecnologías Utilizadas</a:t>
            </a:r>
            <a:endParaRPr lang="en-US" sz="4450" dirty="0">
              <a:solidFill>
                <a:srgbClr val="FF0000"/>
              </a:solidFill>
            </a:endParaRPr>
          </a:p>
        </p:txBody>
      </p:sp>
      <p:sp>
        <p:nvSpPr>
          <p:cNvPr id="3" name="Text 1"/>
          <p:cNvSpPr/>
          <p:nvPr/>
        </p:nvSpPr>
        <p:spPr>
          <a:xfrm>
            <a:off x="793790" y="2066449"/>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Este proyecto se basa en el uso de tecnologías de vanguardia para lograr una gestión de datos médicos eficiente y segura. Python, un lenguaje de programación versátil y potente, se utiliza como base para la implementación de algoritmos y estructuras de datos. Se implementan diferentes estructuras de datos para abordar los diferentes desafíos del proyecto.</a:t>
            </a:r>
            <a:endParaRPr lang="en-US" sz="1750" dirty="0"/>
          </a:p>
        </p:txBody>
      </p:sp>
      <p:sp>
        <p:nvSpPr>
          <p:cNvPr id="4" name="Text 2"/>
          <p:cNvSpPr/>
          <p:nvPr/>
        </p:nvSpPr>
        <p:spPr>
          <a:xfrm>
            <a:off x="793790" y="4000024"/>
            <a:ext cx="3866078" cy="354330"/>
          </a:xfrm>
          <a:prstGeom prst="rect">
            <a:avLst/>
          </a:prstGeom>
          <a:noFill/>
          <a:ln/>
        </p:spPr>
        <p:txBody>
          <a:bodyPr wrap="none" lIns="0" tIns="0" rIns="0" bIns="0" rtlCol="0" anchor="t"/>
          <a:lstStyle/>
          <a:p>
            <a:pPr marL="0" indent="0">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Lenguaje de Programación</a:t>
            </a:r>
            <a:endParaRPr lang="en-US" sz="2200" dirty="0"/>
          </a:p>
        </p:txBody>
      </p:sp>
      <p:sp>
        <p:nvSpPr>
          <p:cNvPr id="5" name="Text 3"/>
          <p:cNvSpPr/>
          <p:nvPr/>
        </p:nvSpPr>
        <p:spPr>
          <a:xfrm>
            <a:off x="793790" y="4581168"/>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Python: Se ha seleccionado por su versatilidad, facilidad de uso, amplia biblioteca de herramientas y su popularidad en el desarrollo de aplicaciones científicas y médicas.</a:t>
            </a:r>
            <a:endParaRPr lang="en-US" sz="1750" dirty="0"/>
          </a:p>
        </p:txBody>
      </p:sp>
      <p:sp>
        <p:nvSpPr>
          <p:cNvPr id="6" name="Text 4"/>
          <p:cNvSpPr/>
          <p:nvPr/>
        </p:nvSpPr>
        <p:spPr>
          <a:xfrm>
            <a:off x="5332928" y="4000024"/>
            <a:ext cx="2992993" cy="354330"/>
          </a:xfrm>
          <a:prstGeom prst="rect">
            <a:avLst/>
          </a:prstGeom>
          <a:noFill/>
          <a:ln/>
        </p:spPr>
        <p:txBody>
          <a:bodyPr wrap="none" lIns="0" tIns="0" rIns="0" bIns="0" rtlCol="0" anchor="t"/>
          <a:lstStyle/>
          <a:p>
            <a:pPr marL="0" indent="0">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Estructuras de Datos</a:t>
            </a:r>
            <a:endParaRPr lang="en-US" sz="2200" dirty="0"/>
          </a:p>
        </p:txBody>
      </p:sp>
      <p:sp>
        <p:nvSpPr>
          <p:cNvPr id="7" name="Text 5"/>
          <p:cNvSpPr/>
          <p:nvPr/>
        </p:nvSpPr>
        <p:spPr>
          <a:xfrm>
            <a:off x="5332928" y="4581168"/>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Árboles Binarios de Búsqueda: Se utilizan para organizar los registros de pacientes de manera eficiente, permitiendo búsquedas rápidas y ordenadas por diferentes criterios, como nombre, fecha de nacimiento o número de expediente.</a:t>
            </a:r>
            <a:endParaRPr lang="en-US" sz="1750" dirty="0"/>
          </a:p>
        </p:txBody>
      </p:sp>
      <p:sp>
        <p:nvSpPr>
          <p:cNvPr id="8" name="Text 6"/>
          <p:cNvSpPr/>
          <p:nvPr/>
        </p:nvSpPr>
        <p:spPr>
          <a:xfrm>
            <a:off x="9872067" y="4000024"/>
            <a:ext cx="2992993" cy="354330"/>
          </a:xfrm>
          <a:prstGeom prst="rect">
            <a:avLst/>
          </a:prstGeom>
          <a:noFill/>
          <a:ln/>
        </p:spPr>
        <p:txBody>
          <a:bodyPr wrap="none" lIns="0" tIns="0" rIns="0" bIns="0" rtlCol="0" anchor="t"/>
          <a:lstStyle/>
          <a:p>
            <a:pPr marL="0" indent="0">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Estructuras de Datos</a:t>
            </a:r>
            <a:endParaRPr lang="en-US" sz="2200" dirty="0"/>
          </a:p>
        </p:txBody>
      </p:sp>
      <p:sp>
        <p:nvSpPr>
          <p:cNvPr id="9" name="Text 7"/>
          <p:cNvSpPr/>
          <p:nvPr/>
        </p:nvSpPr>
        <p:spPr>
          <a:xfrm>
            <a:off x="9872067" y="4581168"/>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Colas de Prioridad: Permiten gestionar las emergencias de forma efectiva, priorizando los casos más graves según la gravedad del paciente y la necesidad de atención inmediata.</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93790" y="756523"/>
            <a:ext cx="9289375" cy="708779"/>
          </a:xfrm>
          <a:prstGeom prst="rect">
            <a:avLst/>
          </a:prstGeom>
          <a:noFill/>
          <a:ln/>
        </p:spPr>
        <p:txBody>
          <a:bodyPr wrap="none" lIns="0" tIns="0" rIns="0" bIns="0" rtlCol="0" anchor="t"/>
          <a:lstStyle/>
          <a:p>
            <a:pPr marL="0" indent="0">
              <a:lnSpc>
                <a:spcPts val="5550"/>
              </a:lnSpc>
              <a:buNone/>
            </a:pPr>
            <a:r>
              <a:rPr lang="en-US" sz="4450" dirty="0">
                <a:solidFill>
                  <a:srgbClr val="FFFF00"/>
                </a:solidFill>
                <a:latin typeface="Tomorrow Semi Bold" pitchFamily="34" charset="0"/>
                <a:ea typeface="Tomorrow Semi Bold" pitchFamily="34" charset="-122"/>
                <a:cs typeface="Tomorrow Semi Bold" pitchFamily="34" charset="-120"/>
              </a:rPr>
              <a:t>Estructuras de Datos Avanzadas</a:t>
            </a:r>
            <a:endParaRPr lang="en-US" sz="4450" dirty="0">
              <a:solidFill>
                <a:srgbClr val="FFFF00"/>
              </a:solidFill>
            </a:endParaRPr>
          </a:p>
        </p:txBody>
      </p:sp>
      <p:sp>
        <p:nvSpPr>
          <p:cNvPr id="3" name="Text 1"/>
          <p:cNvSpPr/>
          <p:nvPr/>
        </p:nvSpPr>
        <p:spPr>
          <a:xfrm>
            <a:off x="793790" y="191893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La elección de estructuras de datos apropiadas es fundamental para la eficiencia del sistema de gestión de datos médicos. Se utilizan árboles binarios de búsqueda, colas de prioridad y grafos para organizar la información y optimizar el procesamiento de datos.</a:t>
            </a:r>
            <a:endParaRPr lang="en-US" sz="1750" dirty="0"/>
          </a:p>
        </p:txBody>
      </p:sp>
      <p:sp>
        <p:nvSpPr>
          <p:cNvPr id="4" name="Shape 2"/>
          <p:cNvSpPr/>
          <p:nvPr/>
        </p:nvSpPr>
        <p:spPr>
          <a:xfrm>
            <a:off x="793790" y="3262789"/>
            <a:ext cx="4196358" cy="4210169"/>
          </a:xfrm>
          <a:prstGeom prst="roundRect">
            <a:avLst>
              <a:gd name="adj" fmla="val 811"/>
            </a:avLst>
          </a:prstGeom>
          <a:solidFill>
            <a:srgbClr val="3C3C3A"/>
          </a:solidFill>
          <a:ln/>
        </p:spPr>
      </p:sp>
      <p:sp>
        <p:nvSpPr>
          <p:cNvPr id="5" name="Text 3"/>
          <p:cNvSpPr/>
          <p:nvPr/>
        </p:nvSpPr>
        <p:spPr>
          <a:xfrm>
            <a:off x="1020604" y="3489603"/>
            <a:ext cx="3742730" cy="708660"/>
          </a:xfrm>
          <a:prstGeom prst="rect">
            <a:avLst/>
          </a:prstGeom>
          <a:noFill/>
          <a:ln/>
        </p:spPr>
        <p:txBody>
          <a:bodyPr wrap="squar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Árboles Binarios de Búsqueda</a:t>
            </a:r>
            <a:endParaRPr lang="en-US" sz="2200" dirty="0"/>
          </a:p>
        </p:txBody>
      </p:sp>
      <p:sp>
        <p:nvSpPr>
          <p:cNvPr id="6" name="Text 4"/>
          <p:cNvSpPr/>
          <p:nvPr/>
        </p:nvSpPr>
        <p:spPr>
          <a:xfrm>
            <a:off x="1020604" y="4334351"/>
            <a:ext cx="3742730" cy="2903220"/>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Estos árboles se utilizan para almacenar y buscar información de pacientes de manera eficiente. Los árboles binarios de búsqueda permiten una búsqueda rápida de registros basados en claves únicas, como el número de expediente del paciente.</a:t>
            </a:r>
            <a:endParaRPr lang="en-US" sz="1750" dirty="0"/>
          </a:p>
        </p:txBody>
      </p:sp>
      <p:sp>
        <p:nvSpPr>
          <p:cNvPr id="7" name="Shape 5"/>
          <p:cNvSpPr/>
          <p:nvPr/>
        </p:nvSpPr>
        <p:spPr>
          <a:xfrm>
            <a:off x="5216962" y="3262789"/>
            <a:ext cx="4196358" cy="4210169"/>
          </a:xfrm>
          <a:prstGeom prst="roundRect">
            <a:avLst>
              <a:gd name="adj" fmla="val 811"/>
            </a:avLst>
          </a:prstGeom>
          <a:solidFill>
            <a:srgbClr val="3C3C3A"/>
          </a:solidFill>
          <a:ln/>
        </p:spPr>
      </p:sp>
      <p:sp>
        <p:nvSpPr>
          <p:cNvPr id="8" name="Text 6"/>
          <p:cNvSpPr/>
          <p:nvPr/>
        </p:nvSpPr>
        <p:spPr>
          <a:xfrm>
            <a:off x="5443776" y="348960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Colas de Prioridad</a:t>
            </a:r>
            <a:endParaRPr lang="en-US" sz="2200" dirty="0"/>
          </a:p>
        </p:txBody>
      </p:sp>
      <p:sp>
        <p:nvSpPr>
          <p:cNvPr id="9" name="Text 7"/>
          <p:cNvSpPr/>
          <p:nvPr/>
        </p:nvSpPr>
        <p:spPr>
          <a:xfrm>
            <a:off x="5443776" y="3980021"/>
            <a:ext cx="3742730" cy="3266123"/>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Las colas de prioridad se utilizan para gestionar las emergencias, asegurando que los pacientes más graves reciban atención médica prioritaria. Los elementos de la cola se ordenan según un criterio de prioridad, lo que permite un manejo eficiente de las emergencias.</a:t>
            </a:r>
            <a:endParaRPr lang="en-US" sz="1750" dirty="0"/>
          </a:p>
        </p:txBody>
      </p:sp>
      <p:sp>
        <p:nvSpPr>
          <p:cNvPr id="10" name="Shape 8"/>
          <p:cNvSpPr/>
          <p:nvPr/>
        </p:nvSpPr>
        <p:spPr>
          <a:xfrm>
            <a:off x="9640133" y="3262789"/>
            <a:ext cx="4196358" cy="4210169"/>
          </a:xfrm>
          <a:prstGeom prst="roundRect">
            <a:avLst>
              <a:gd name="adj" fmla="val 811"/>
            </a:avLst>
          </a:prstGeom>
          <a:solidFill>
            <a:srgbClr val="3C3C3A"/>
          </a:solidFill>
          <a:ln/>
        </p:spPr>
      </p:sp>
      <p:sp>
        <p:nvSpPr>
          <p:cNvPr id="11" name="Text 9"/>
          <p:cNvSpPr/>
          <p:nvPr/>
        </p:nvSpPr>
        <p:spPr>
          <a:xfrm>
            <a:off x="9866948" y="348960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Grafos</a:t>
            </a:r>
            <a:endParaRPr lang="en-US" sz="2200" dirty="0"/>
          </a:p>
        </p:txBody>
      </p:sp>
      <p:sp>
        <p:nvSpPr>
          <p:cNvPr id="12" name="Text 10"/>
          <p:cNvSpPr/>
          <p:nvPr/>
        </p:nvSpPr>
        <p:spPr>
          <a:xfrm>
            <a:off x="9866948" y="3980021"/>
            <a:ext cx="3742730" cy="3266123"/>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Los grafos se utilizan para modelar las redes de hospitales y ambulancias, permitiendo la optimización de rutas para los servicios de emergencia. Los algoritmos de búsqueda en grafos permiten calcular la ruta más corta y eficiente desde el punto de origen hasta el lugar del incidente.</a:t>
            </a:r>
            <a:endParaRPr lang="en-US" sz="1750"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704731" y="650438"/>
            <a:ext cx="5118854" cy="629245"/>
          </a:xfrm>
          <a:prstGeom prst="rect">
            <a:avLst/>
          </a:prstGeom>
          <a:noFill/>
          <a:ln/>
        </p:spPr>
        <p:txBody>
          <a:bodyPr wrap="none" lIns="0" tIns="0" rIns="0" bIns="0" rtlCol="0" anchor="t"/>
          <a:lstStyle/>
          <a:p>
            <a:pPr marL="0" indent="0">
              <a:lnSpc>
                <a:spcPts val="4950"/>
              </a:lnSpc>
              <a:buNone/>
            </a:pPr>
            <a:r>
              <a:rPr lang="en-US" sz="3950" dirty="0">
                <a:solidFill>
                  <a:srgbClr val="0070C0"/>
                </a:solidFill>
                <a:latin typeface="Tomorrow Semi Bold" pitchFamily="34" charset="0"/>
                <a:ea typeface="Tomorrow Semi Bold" pitchFamily="34" charset="-122"/>
                <a:cs typeface="Tomorrow Semi Bold" pitchFamily="34" charset="-120"/>
              </a:rPr>
              <a:t>Componentes Clave</a:t>
            </a:r>
            <a:endParaRPr lang="en-US" sz="3950" dirty="0">
              <a:solidFill>
                <a:srgbClr val="0070C0"/>
              </a:solidFill>
            </a:endParaRPr>
          </a:p>
        </p:txBody>
      </p:sp>
      <p:sp>
        <p:nvSpPr>
          <p:cNvPr id="3" name="Text 1"/>
          <p:cNvSpPr/>
          <p:nvPr/>
        </p:nvSpPr>
        <p:spPr>
          <a:xfrm>
            <a:off x="704731" y="1682353"/>
            <a:ext cx="13220938" cy="644128"/>
          </a:xfrm>
          <a:prstGeom prst="rect">
            <a:avLst/>
          </a:prstGeom>
          <a:noFill/>
          <a:ln/>
        </p:spPr>
        <p:txBody>
          <a:bodyPr wrap="square" lIns="0" tIns="0" rIns="0" bIns="0" rtlCol="0" anchor="t"/>
          <a:lstStyle/>
          <a:p>
            <a:pPr marL="0" indent="0">
              <a:lnSpc>
                <a:spcPts val="2500"/>
              </a:lnSpc>
              <a:buNone/>
            </a:pPr>
            <a:r>
              <a:rPr lang="en-US" sz="1550" dirty="0">
                <a:solidFill>
                  <a:srgbClr val="C9C9C0"/>
                </a:solidFill>
                <a:latin typeface="Tomorrow" pitchFamily="34" charset="0"/>
                <a:ea typeface="Tomorrow" pitchFamily="34" charset="-122"/>
                <a:cs typeface="Tomorrow" pitchFamily="34" charset="-120"/>
              </a:rPr>
              <a:t>El proyecto se compone de tres componentes clave que trabajan en conjunto para optimizar la gestión de datos médicos. Cada componente aborda una parte crucial del flujo de trabajo en un entorno hospitalario.</a:t>
            </a:r>
            <a:endParaRPr lang="en-US" sz="1550" dirty="0"/>
          </a:p>
        </p:txBody>
      </p:sp>
      <p:pic>
        <p:nvPicPr>
          <p:cNvPr id="4" name="Image 0" descr="preencoded.png"/>
          <p:cNvPicPr>
            <a:picLocks noChangeAspect="1"/>
          </p:cNvPicPr>
          <p:nvPr/>
        </p:nvPicPr>
        <p:blipFill>
          <a:blip r:embed="rId3"/>
          <a:stretch>
            <a:fillRect/>
          </a:stretch>
        </p:blipFill>
        <p:spPr>
          <a:xfrm>
            <a:off x="704731" y="2552938"/>
            <a:ext cx="1006793" cy="1611035"/>
          </a:xfrm>
          <a:prstGeom prst="rect">
            <a:avLst/>
          </a:prstGeom>
        </p:spPr>
      </p:pic>
      <p:sp>
        <p:nvSpPr>
          <p:cNvPr id="5" name="Text 2"/>
          <p:cNvSpPr/>
          <p:nvPr/>
        </p:nvSpPr>
        <p:spPr>
          <a:xfrm>
            <a:off x="2013585" y="2754273"/>
            <a:ext cx="2660213" cy="314563"/>
          </a:xfrm>
          <a:prstGeom prst="rect">
            <a:avLst/>
          </a:prstGeom>
          <a:noFill/>
          <a:ln/>
        </p:spPr>
        <p:txBody>
          <a:bodyPr wrap="none" lIns="0" tIns="0" rIns="0" bIns="0" rtlCol="0" anchor="t"/>
          <a:lstStyle/>
          <a:p>
            <a:pPr marL="0" indent="0" algn="l">
              <a:lnSpc>
                <a:spcPts val="2450"/>
              </a:lnSpc>
              <a:buNone/>
            </a:pPr>
            <a:r>
              <a:rPr lang="en-US" sz="1950" dirty="0">
                <a:solidFill>
                  <a:srgbClr val="C9C9C0"/>
                </a:solidFill>
                <a:latin typeface="Tomorrow Semi Bold" pitchFamily="34" charset="0"/>
                <a:ea typeface="Tomorrow Semi Bold" pitchFamily="34" charset="-122"/>
                <a:cs typeface="Tomorrow Semi Bold" pitchFamily="34" charset="-120"/>
              </a:rPr>
              <a:t>Gestión de Pacientes</a:t>
            </a:r>
            <a:endParaRPr lang="en-US" sz="1950" dirty="0"/>
          </a:p>
        </p:txBody>
      </p:sp>
      <p:sp>
        <p:nvSpPr>
          <p:cNvPr id="6" name="Text 3"/>
          <p:cNvSpPr/>
          <p:nvPr/>
        </p:nvSpPr>
        <p:spPr>
          <a:xfrm>
            <a:off x="2013585" y="3189565"/>
            <a:ext cx="11912084" cy="644128"/>
          </a:xfrm>
          <a:prstGeom prst="rect">
            <a:avLst/>
          </a:prstGeom>
          <a:noFill/>
          <a:ln/>
        </p:spPr>
        <p:txBody>
          <a:bodyPr wrap="square" lIns="0" tIns="0" rIns="0" bIns="0" rtlCol="0" anchor="t"/>
          <a:lstStyle/>
          <a:p>
            <a:pPr marL="0" indent="0" algn="l">
              <a:lnSpc>
                <a:spcPts val="2500"/>
              </a:lnSpc>
              <a:buNone/>
            </a:pPr>
            <a:r>
              <a:rPr lang="en-US" sz="1550" dirty="0">
                <a:solidFill>
                  <a:srgbClr val="C9C9C0"/>
                </a:solidFill>
                <a:latin typeface="Tomorrow" pitchFamily="34" charset="0"/>
                <a:ea typeface="Tomorrow" pitchFamily="34" charset="-122"/>
                <a:cs typeface="Tomorrow" pitchFamily="34" charset="-120"/>
              </a:rPr>
              <a:t>Este componente se centra en la organización y el acceso a la información médica de cada paciente. La utilización de árboles binarios de búsqueda permite almacenar y recuperar los datos de manera eficiente y segura.</a:t>
            </a:r>
            <a:endParaRPr lang="en-US" sz="1550" dirty="0"/>
          </a:p>
        </p:txBody>
      </p:sp>
      <p:pic>
        <p:nvPicPr>
          <p:cNvPr id="7" name="Image 1" descr="preencoded.png"/>
          <p:cNvPicPr>
            <a:picLocks noChangeAspect="1"/>
          </p:cNvPicPr>
          <p:nvPr/>
        </p:nvPicPr>
        <p:blipFill>
          <a:blip r:embed="rId4"/>
          <a:stretch>
            <a:fillRect/>
          </a:stretch>
        </p:blipFill>
        <p:spPr>
          <a:xfrm>
            <a:off x="704731" y="4163973"/>
            <a:ext cx="1006793" cy="1611035"/>
          </a:xfrm>
          <a:prstGeom prst="rect">
            <a:avLst/>
          </a:prstGeom>
        </p:spPr>
      </p:pic>
      <p:sp>
        <p:nvSpPr>
          <p:cNvPr id="8" name="Text 4"/>
          <p:cNvSpPr/>
          <p:nvPr/>
        </p:nvSpPr>
        <p:spPr>
          <a:xfrm>
            <a:off x="2013585" y="4365308"/>
            <a:ext cx="3671411" cy="314563"/>
          </a:xfrm>
          <a:prstGeom prst="rect">
            <a:avLst/>
          </a:prstGeom>
          <a:noFill/>
          <a:ln/>
        </p:spPr>
        <p:txBody>
          <a:bodyPr wrap="none" lIns="0" tIns="0" rIns="0" bIns="0" rtlCol="0" anchor="t"/>
          <a:lstStyle/>
          <a:p>
            <a:pPr marL="0" indent="0" algn="l">
              <a:lnSpc>
                <a:spcPts val="2450"/>
              </a:lnSpc>
              <a:buNone/>
            </a:pPr>
            <a:r>
              <a:rPr lang="en-US" sz="1950" dirty="0">
                <a:solidFill>
                  <a:srgbClr val="C9C9C0"/>
                </a:solidFill>
                <a:latin typeface="Tomorrow Semi Bold" pitchFamily="34" charset="0"/>
                <a:ea typeface="Tomorrow Semi Bold" pitchFamily="34" charset="-122"/>
                <a:cs typeface="Tomorrow Semi Bold" pitchFamily="34" charset="-120"/>
              </a:rPr>
              <a:t>Priorización de Emergencias</a:t>
            </a:r>
            <a:endParaRPr lang="en-US" sz="1950" dirty="0"/>
          </a:p>
        </p:txBody>
      </p:sp>
      <p:sp>
        <p:nvSpPr>
          <p:cNvPr id="9" name="Text 5"/>
          <p:cNvSpPr/>
          <p:nvPr/>
        </p:nvSpPr>
        <p:spPr>
          <a:xfrm>
            <a:off x="2013585" y="4800600"/>
            <a:ext cx="11912084" cy="644128"/>
          </a:xfrm>
          <a:prstGeom prst="rect">
            <a:avLst/>
          </a:prstGeom>
          <a:noFill/>
          <a:ln/>
        </p:spPr>
        <p:txBody>
          <a:bodyPr wrap="square" lIns="0" tIns="0" rIns="0" bIns="0" rtlCol="0" anchor="t"/>
          <a:lstStyle/>
          <a:p>
            <a:pPr marL="0" indent="0" algn="l">
              <a:lnSpc>
                <a:spcPts val="2500"/>
              </a:lnSpc>
              <a:buNone/>
            </a:pPr>
            <a:r>
              <a:rPr lang="en-US" sz="1550" dirty="0">
                <a:solidFill>
                  <a:srgbClr val="C9C9C0"/>
                </a:solidFill>
                <a:latin typeface="Tomorrow" pitchFamily="34" charset="0"/>
                <a:ea typeface="Tomorrow" pitchFamily="34" charset="-122"/>
                <a:cs typeface="Tomorrow" pitchFamily="34" charset="-120"/>
              </a:rPr>
              <a:t>Este componente se encarga de gestionar las llegadas de pacientes a urgencias, priorizando aquellos casos que requieren atención inmediata. La implementación de colas de prioridad asegura una respuesta rápida y eficaz a las emergencias.</a:t>
            </a:r>
            <a:endParaRPr lang="en-US" sz="1550" dirty="0"/>
          </a:p>
        </p:txBody>
      </p:sp>
      <p:pic>
        <p:nvPicPr>
          <p:cNvPr id="10" name="Image 2" descr="preencoded.png"/>
          <p:cNvPicPr>
            <a:picLocks noChangeAspect="1"/>
          </p:cNvPicPr>
          <p:nvPr/>
        </p:nvPicPr>
        <p:blipFill>
          <a:blip r:embed="rId5"/>
          <a:stretch>
            <a:fillRect/>
          </a:stretch>
        </p:blipFill>
        <p:spPr>
          <a:xfrm>
            <a:off x="704731" y="5775008"/>
            <a:ext cx="1006793" cy="1804154"/>
          </a:xfrm>
          <a:prstGeom prst="rect">
            <a:avLst/>
          </a:prstGeom>
        </p:spPr>
      </p:pic>
      <p:sp>
        <p:nvSpPr>
          <p:cNvPr id="11" name="Text 6"/>
          <p:cNvSpPr/>
          <p:nvPr/>
        </p:nvSpPr>
        <p:spPr>
          <a:xfrm>
            <a:off x="2013585" y="5976342"/>
            <a:ext cx="2872145" cy="314563"/>
          </a:xfrm>
          <a:prstGeom prst="rect">
            <a:avLst/>
          </a:prstGeom>
          <a:noFill/>
          <a:ln/>
        </p:spPr>
        <p:txBody>
          <a:bodyPr wrap="none" lIns="0" tIns="0" rIns="0" bIns="0" rtlCol="0" anchor="t"/>
          <a:lstStyle/>
          <a:p>
            <a:pPr marL="0" indent="0" algn="l">
              <a:lnSpc>
                <a:spcPts val="2450"/>
              </a:lnSpc>
              <a:buNone/>
            </a:pPr>
            <a:r>
              <a:rPr lang="en-US" sz="1950" dirty="0">
                <a:solidFill>
                  <a:srgbClr val="C9C9C0"/>
                </a:solidFill>
                <a:latin typeface="Tomorrow Semi Bold" pitchFamily="34" charset="0"/>
                <a:ea typeface="Tomorrow Semi Bold" pitchFamily="34" charset="-122"/>
                <a:cs typeface="Tomorrow Semi Bold" pitchFamily="34" charset="-120"/>
              </a:rPr>
              <a:t>Optimización de Rutas</a:t>
            </a:r>
            <a:endParaRPr lang="en-US" sz="1950" dirty="0"/>
          </a:p>
        </p:txBody>
      </p:sp>
      <p:sp>
        <p:nvSpPr>
          <p:cNvPr id="12" name="Text 7"/>
          <p:cNvSpPr/>
          <p:nvPr/>
        </p:nvSpPr>
        <p:spPr>
          <a:xfrm>
            <a:off x="2013585" y="6411635"/>
            <a:ext cx="11912084" cy="966192"/>
          </a:xfrm>
          <a:prstGeom prst="rect">
            <a:avLst/>
          </a:prstGeom>
          <a:noFill/>
          <a:ln/>
        </p:spPr>
        <p:txBody>
          <a:bodyPr wrap="square" lIns="0" tIns="0" rIns="0" bIns="0" rtlCol="0" anchor="t"/>
          <a:lstStyle/>
          <a:p>
            <a:pPr marL="0" indent="0" algn="l">
              <a:lnSpc>
                <a:spcPts val="2500"/>
              </a:lnSpc>
              <a:buNone/>
            </a:pPr>
            <a:r>
              <a:rPr lang="en-US" sz="1550" dirty="0">
                <a:solidFill>
                  <a:srgbClr val="C9C9C0"/>
                </a:solidFill>
                <a:latin typeface="Tomorrow" pitchFamily="34" charset="0"/>
                <a:ea typeface="Tomorrow" pitchFamily="34" charset="-122"/>
                <a:cs typeface="Tomorrow" pitchFamily="34" charset="-120"/>
              </a:rPr>
              <a:t>Este componente modela la red de hospitales y ambulancias mediante grafos, lo que permite calcular la ruta más corta y eficiente para los servicios de emergencia. Esto minimiza los tiempos de respuesta y permite una atención más rápida a los pacientes.</a:t>
            </a:r>
            <a:endParaRPr lang="en-US" sz="15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433"/>
          </a:xfrm>
          <a:prstGeom prst="rect">
            <a:avLst/>
          </a:prstGeom>
        </p:spPr>
      </p:pic>
      <p:sp>
        <p:nvSpPr>
          <p:cNvPr id="3" name="Text 0"/>
          <p:cNvSpPr/>
          <p:nvPr/>
        </p:nvSpPr>
        <p:spPr>
          <a:xfrm>
            <a:off x="6198989" y="559951"/>
            <a:ext cx="5382101" cy="636389"/>
          </a:xfrm>
          <a:prstGeom prst="rect">
            <a:avLst/>
          </a:prstGeom>
          <a:noFill/>
          <a:ln/>
        </p:spPr>
        <p:txBody>
          <a:bodyPr wrap="none" lIns="0" tIns="0" rIns="0" bIns="0" rtlCol="0" anchor="t"/>
          <a:lstStyle/>
          <a:p>
            <a:pPr marL="0" indent="0">
              <a:lnSpc>
                <a:spcPts val="5000"/>
              </a:lnSpc>
              <a:buNone/>
            </a:pPr>
            <a:r>
              <a:rPr lang="en-US" sz="4000" dirty="0">
                <a:solidFill>
                  <a:srgbClr val="7030A0"/>
                </a:solidFill>
                <a:latin typeface="Tomorrow Semi Bold" pitchFamily="34" charset="0"/>
                <a:ea typeface="Tomorrow Semi Bold" pitchFamily="34" charset="-122"/>
                <a:cs typeface="Tomorrow Semi Bold" pitchFamily="34" charset="-120"/>
              </a:rPr>
              <a:t>Gestión de Pacientes</a:t>
            </a:r>
            <a:endParaRPr lang="en-US" sz="4000" dirty="0">
              <a:solidFill>
                <a:srgbClr val="7030A0"/>
              </a:solidFill>
            </a:endParaRPr>
          </a:p>
        </p:txBody>
      </p:sp>
      <p:sp>
        <p:nvSpPr>
          <p:cNvPr id="4" name="Text 1"/>
          <p:cNvSpPr/>
          <p:nvPr/>
        </p:nvSpPr>
        <p:spPr>
          <a:xfrm>
            <a:off x="6198989" y="1501735"/>
            <a:ext cx="7718822" cy="2280285"/>
          </a:xfrm>
          <a:prstGeom prst="rect">
            <a:avLst/>
          </a:prstGeom>
          <a:noFill/>
          <a:ln/>
        </p:spPr>
        <p:txBody>
          <a:bodyPr wrap="squar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Este componente se basa en la utilización de estructuras de datos jerárquicas para organizar la información médica de los pacientes. Se implementan árboles binarios de búsqueda para un almacenamiento eficiente y una recuperación rápida de los datos. Los árboles binarios permiten una organización eficiente de los datos, facilitando la búsqueda de información específica sobre cada paciente, como su historial médico, diagnósticos, tratamientos y datos de contacto.</a:t>
            </a:r>
            <a:endParaRPr lang="en-US" sz="1600" dirty="0"/>
          </a:p>
        </p:txBody>
      </p:sp>
      <p:sp>
        <p:nvSpPr>
          <p:cNvPr id="5" name="Shape 2"/>
          <p:cNvSpPr/>
          <p:nvPr/>
        </p:nvSpPr>
        <p:spPr>
          <a:xfrm>
            <a:off x="6198989" y="4010977"/>
            <a:ext cx="7718822" cy="3659505"/>
          </a:xfrm>
          <a:prstGeom prst="roundRect">
            <a:avLst>
              <a:gd name="adj" fmla="val 835"/>
            </a:avLst>
          </a:prstGeom>
          <a:noFill/>
          <a:ln w="7620">
            <a:solidFill>
              <a:srgbClr val="FFFFFF">
                <a:alpha val="24000"/>
              </a:srgbClr>
            </a:solidFill>
            <a:prstDash val="solid"/>
          </a:ln>
        </p:spPr>
      </p:sp>
      <p:sp>
        <p:nvSpPr>
          <p:cNvPr id="6" name="Shape 3"/>
          <p:cNvSpPr/>
          <p:nvPr/>
        </p:nvSpPr>
        <p:spPr>
          <a:xfrm>
            <a:off x="6206609" y="4018598"/>
            <a:ext cx="7703582" cy="585311"/>
          </a:xfrm>
          <a:prstGeom prst="rect">
            <a:avLst/>
          </a:prstGeom>
          <a:solidFill>
            <a:srgbClr val="FFFFFF">
              <a:alpha val="4000"/>
            </a:srgbClr>
          </a:solidFill>
          <a:ln/>
        </p:spPr>
      </p:sp>
      <p:sp>
        <p:nvSpPr>
          <p:cNvPr id="7" name="Text 4"/>
          <p:cNvSpPr/>
          <p:nvPr/>
        </p:nvSpPr>
        <p:spPr>
          <a:xfrm>
            <a:off x="6410206" y="4148376"/>
            <a:ext cx="3440787" cy="325755"/>
          </a:xfrm>
          <a:prstGeom prst="rect">
            <a:avLst/>
          </a:prstGeom>
          <a:noFill/>
          <a:ln/>
        </p:spPr>
        <p:txBody>
          <a:bodyPr wrap="non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Ventajas</a:t>
            </a:r>
            <a:endParaRPr lang="en-US" sz="1600" dirty="0"/>
          </a:p>
        </p:txBody>
      </p:sp>
      <p:sp>
        <p:nvSpPr>
          <p:cNvPr id="8" name="Text 5"/>
          <p:cNvSpPr/>
          <p:nvPr/>
        </p:nvSpPr>
        <p:spPr>
          <a:xfrm>
            <a:off x="10265807" y="4148376"/>
            <a:ext cx="3440787" cy="325755"/>
          </a:xfrm>
          <a:prstGeom prst="rect">
            <a:avLst/>
          </a:prstGeom>
          <a:noFill/>
          <a:ln/>
        </p:spPr>
        <p:txBody>
          <a:bodyPr wrap="non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Desventajas</a:t>
            </a:r>
            <a:endParaRPr lang="en-US" sz="1600" dirty="0"/>
          </a:p>
        </p:txBody>
      </p:sp>
      <p:sp>
        <p:nvSpPr>
          <p:cNvPr id="9" name="Shape 6"/>
          <p:cNvSpPr/>
          <p:nvPr/>
        </p:nvSpPr>
        <p:spPr>
          <a:xfrm>
            <a:off x="6206609" y="4603909"/>
            <a:ext cx="7703582" cy="911066"/>
          </a:xfrm>
          <a:prstGeom prst="rect">
            <a:avLst/>
          </a:prstGeom>
          <a:solidFill>
            <a:srgbClr val="000000">
              <a:alpha val="4000"/>
            </a:srgbClr>
          </a:solidFill>
          <a:ln/>
        </p:spPr>
      </p:sp>
      <p:sp>
        <p:nvSpPr>
          <p:cNvPr id="10" name="Text 7"/>
          <p:cNvSpPr/>
          <p:nvPr/>
        </p:nvSpPr>
        <p:spPr>
          <a:xfrm>
            <a:off x="6410206" y="4733687"/>
            <a:ext cx="3440787" cy="325755"/>
          </a:xfrm>
          <a:prstGeom prst="rect">
            <a:avLst/>
          </a:prstGeom>
          <a:noFill/>
          <a:ln/>
        </p:spPr>
        <p:txBody>
          <a:bodyPr wrap="non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Organización eficiente de los datos</a:t>
            </a:r>
            <a:endParaRPr lang="en-US" sz="1600" dirty="0"/>
          </a:p>
        </p:txBody>
      </p:sp>
      <p:sp>
        <p:nvSpPr>
          <p:cNvPr id="11" name="Text 8"/>
          <p:cNvSpPr/>
          <p:nvPr/>
        </p:nvSpPr>
        <p:spPr>
          <a:xfrm>
            <a:off x="10265807" y="4733687"/>
            <a:ext cx="3440787" cy="651510"/>
          </a:xfrm>
          <a:prstGeom prst="rect">
            <a:avLst/>
          </a:prstGeom>
          <a:noFill/>
          <a:ln/>
        </p:spPr>
        <p:txBody>
          <a:bodyPr wrap="squar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Requiere un conocimiento previo de las estructuras de datos</a:t>
            </a:r>
            <a:endParaRPr lang="en-US" sz="1600" dirty="0"/>
          </a:p>
        </p:txBody>
      </p:sp>
      <p:sp>
        <p:nvSpPr>
          <p:cNvPr id="12" name="Shape 9"/>
          <p:cNvSpPr/>
          <p:nvPr/>
        </p:nvSpPr>
        <p:spPr>
          <a:xfrm>
            <a:off x="6206609" y="5514975"/>
            <a:ext cx="7703582" cy="1236821"/>
          </a:xfrm>
          <a:prstGeom prst="rect">
            <a:avLst/>
          </a:prstGeom>
          <a:solidFill>
            <a:srgbClr val="FFFFFF">
              <a:alpha val="4000"/>
            </a:srgbClr>
          </a:solidFill>
          <a:ln/>
        </p:spPr>
      </p:sp>
      <p:sp>
        <p:nvSpPr>
          <p:cNvPr id="13" name="Text 10"/>
          <p:cNvSpPr/>
          <p:nvPr/>
        </p:nvSpPr>
        <p:spPr>
          <a:xfrm>
            <a:off x="6410206" y="5644753"/>
            <a:ext cx="3440787" cy="651510"/>
          </a:xfrm>
          <a:prstGeom prst="rect">
            <a:avLst/>
          </a:prstGeom>
          <a:noFill/>
          <a:ln/>
        </p:spPr>
        <p:txBody>
          <a:bodyPr wrap="squar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Búsqueda rápida de información específica</a:t>
            </a:r>
            <a:endParaRPr lang="en-US" sz="1600" dirty="0"/>
          </a:p>
        </p:txBody>
      </p:sp>
      <p:sp>
        <p:nvSpPr>
          <p:cNvPr id="14" name="Text 11"/>
          <p:cNvSpPr/>
          <p:nvPr/>
        </p:nvSpPr>
        <p:spPr>
          <a:xfrm>
            <a:off x="10265807" y="5644753"/>
            <a:ext cx="3440787" cy="977265"/>
          </a:xfrm>
          <a:prstGeom prst="rect">
            <a:avLst/>
          </a:prstGeom>
          <a:noFill/>
          <a:ln/>
        </p:spPr>
        <p:txBody>
          <a:bodyPr wrap="squar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Puede ser complejo de implementar para grandes conjuntos de datos</a:t>
            </a:r>
            <a:endParaRPr lang="en-US" sz="1600" dirty="0"/>
          </a:p>
        </p:txBody>
      </p:sp>
      <p:sp>
        <p:nvSpPr>
          <p:cNvPr id="15" name="Shape 12"/>
          <p:cNvSpPr/>
          <p:nvPr/>
        </p:nvSpPr>
        <p:spPr>
          <a:xfrm>
            <a:off x="6206609" y="6751796"/>
            <a:ext cx="7703582" cy="911066"/>
          </a:xfrm>
          <a:prstGeom prst="rect">
            <a:avLst/>
          </a:prstGeom>
          <a:solidFill>
            <a:srgbClr val="000000">
              <a:alpha val="4000"/>
            </a:srgbClr>
          </a:solidFill>
          <a:ln/>
        </p:spPr>
      </p:sp>
      <p:sp>
        <p:nvSpPr>
          <p:cNvPr id="16" name="Text 13"/>
          <p:cNvSpPr/>
          <p:nvPr/>
        </p:nvSpPr>
        <p:spPr>
          <a:xfrm>
            <a:off x="6410206" y="6881574"/>
            <a:ext cx="3440787" cy="325755"/>
          </a:xfrm>
          <a:prstGeom prst="rect">
            <a:avLst/>
          </a:prstGeom>
          <a:noFill/>
          <a:ln/>
        </p:spPr>
        <p:txBody>
          <a:bodyPr wrap="non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Facilidad de actualización de datos</a:t>
            </a:r>
            <a:endParaRPr lang="en-US" sz="1600" dirty="0"/>
          </a:p>
        </p:txBody>
      </p:sp>
      <p:sp>
        <p:nvSpPr>
          <p:cNvPr id="17" name="Text 14"/>
          <p:cNvSpPr/>
          <p:nvPr/>
        </p:nvSpPr>
        <p:spPr>
          <a:xfrm>
            <a:off x="10265807" y="6881574"/>
            <a:ext cx="3440787" cy="651510"/>
          </a:xfrm>
          <a:prstGeom prst="rect">
            <a:avLst/>
          </a:prstGeom>
          <a:noFill/>
          <a:ln/>
        </p:spPr>
        <p:txBody>
          <a:bodyPr wrap="square" lIns="0" tIns="0" rIns="0" bIns="0" rtlCol="0" anchor="t"/>
          <a:lstStyle/>
          <a:p>
            <a:pPr marL="0" indent="0">
              <a:lnSpc>
                <a:spcPts val="2550"/>
              </a:lnSpc>
              <a:buNone/>
            </a:pPr>
            <a:r>
              <a:rPr lang="en-US" sz="1600" dirty="0">
                <a:solidFill>
                  <a:srgbClr val="C9C9C0"/>
                </a:solidFill>
                <a:latin typeface="Tomorrow" pitchFamily="34" charset="0"/>
                <a:ea typeface="Tomorrow" pitchFamily="34" charset="-122"/>
                <a:cs typeface="Tomorrow" pitchFamily="34" charset="-120"/>
              </a:rPr>
              <a:t>No es adecuado para todos los tipos de datos</a:t>
            </a:r>
            <a:endParaRPr lang="en-US" sz="1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793790" y="1130856"/>
            <a:ext cx="8273891" cy="708779"/>
          </a:xfrm>
          <a:prstGeom prst="rect">
            <a:avLst/>
          </a:prstGeom>
          <a:noFill/>
          <a:ln/>
        </p:spPr>
        <p:txBody>
          <a:bodyPr wrap="none" lIns="0" tIns="0" rIns="0" bIns="0" rtlCol="0" anchor="t"/>
          <a:lstStyle/>
          <a:p>
            <a:pPr marL="0" indent="0">
              <a:lnSpc>
                <a:spcPts val="5550"/>
              </a:lnSpc>
              <a:buNone/>
            </a:pPr>
            <a:r>
              <a:rPr lang="en-US" sz="4450" dirty="0">
                <a:solidFill>
                  <a:srgbClr val="00B050"/>
                </a:solidFill>
                <a:latin typeface="Tomorrow Semi Bold" pitchFamily="34" charset="0"/>
                <a:ea typeface="Tomorrow Semi Bold" pitchFamily="34" charset="-122"/>
                <a:cs typeface="Tomorrow Semi Bold" pitchFamily="34" charset="-120"/>
              </a:rPr>
              <a:t>Priorización de Emergencias</a:t>
            </a:r>
            <a:endParaRPr lang="en-US" sz="4450" dirty="0">
              <a:solidFill>
                <a:srgbClr val="00B050"/>
              </a:solidFill>
            </a:endParaRPr>
          </a:p>
        </p:txBody>
      </p:sp>
      <p:sp>
        <p:nvSpPr>
          <p:cNvPr id="3" name="Text 1"/>
          <p:cNvSpPr/>
          <p:nvPr/>
        </p:nvSpPr>
        <p:spPr>
          <a:xfrm>
            <a:off x="793790" y="2293263"/>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Este componente implementa colas de prioridad para gestionar eficientemente las llegadas de pacientes a urgencias. Las colas de prioridad aseguran que los pacientes más graves reciban atención médica prioritaria, basados en la gravedad de su condición y la urgencia de la atención. La implementación de colas de prioridad permite a los médicos y enfermeras atender primero a los pacientes con mayor riesgo, lo que optimiza la eficiencia del flujo de trabajo en urgencias.</a:t>
            </a:r>
            <a:endParaRPr lang="en-US" sz="1750" dirty="0"/>
          </a:p>
        </p:txBody>
      </p:sp>
      <p:pic>
        <p:nvPicPr>
          <p:cNvPr id="4" name="Image 0" descr="preencoded.png"/>
          <p:cNvPicPr>
            <a:picLocks noChangeAspect="1"/>
          </p:cNvPicPr>
          <p:nvPr/>
        </p:nvPicPr>
        <p:blipFill>
          <a:blip r:embed="rId3"/>
          <a:stretch>
            <a:fillRect/>
          </a:stretch>
        </p:blipFill>
        <p:spPr>
          <a:xfrm>
            <a:off x="793790" y="4362926"/>
            <a:ext cx="566976" cy="566976"/>
          </a:xfrm>
          <a:prstGeom prst="rect">
            <a:avLst/>
          </a:prstGeom>
        </p:spPr>
      </p:pic>
      <p:sp>
        <p:nvSpPr>
          <p:cNvPr id="5" name="Text 2"/>
          <p:cNvSpPr/>
          <p:nvPr/>
        </p:nvSpPr>
        <p:spPr>
          <a:xfrm>
            <a:off x="793790" y="51567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Urgencia</a:t>
            </a:r>
            <a:endParaRPr lang="en-US" sz="2200" dirty="0"/>
          </a:p>
        </p:txBody>
      </p:sp>
      <p:sp>
        <p:nvSpPr>
          <p:cNvPr id="6" name="Text 3"/>
          <p:cNvSpPr/>
          <p:nvPr/>
        </p:nvSpPr>
        <p:spPr>
          <a:xfrm>
            <a:off x="793790" y="5647134"/>
            <a:ext cx="4120753" cy="1451610"/>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Clasifica a los pacientes según la gravedad de su condición y la necesidad de atención médica inmediata.</a:t>
            </a:r>
            <a:endParaRPr lang="en-US" sz="1750" dirty="0"/>
          </a:p>
        </p:txBody>
      </p:sp>
      <p:pic>
        <p:nvPicPr>
          <p:cNvPr id="7" name="Image 1" descr="preencoded.png"/>
          <p:cNvPicPr>
            <a:picLocks noChangeAspect="1"/>
          </p:cNvPicPr>
          <p:nvPr/>
        </p:nvPicPr>
        <p:blipFill>
          <a:blip r:embed="rId4"/>
          <a:stretch>
            <a:fillRect/>
          </a:stretch>
        </p:blipFill>
        <p:spPr>
          <a:xfrm>
            <a:off x="5254704" y="4362926"/>
            <a:ext cx="566976" cy="566976"/>
          </a:xfrm>
          <a:prstGeom prst="rect">
            <a:avLst/>
          </a:prstGeom>
        </p:spPr>
      </p:pic>
      <p:sp>
        <p:nvSpPr>
          <p:cNvPr id="8" name="Text 4"/>
          <p:cNvSpPr/>
          <p:nvPr/>
        </p:nvSpPr>
        <p:spPr>
          <a:xfrm>
            <a:off x="5254704" y="51567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Prioridad</a:t>
            </a:r>
            <a:endParaRPr lang="en-US" sz="2200" dirty="0"/>
          </a:p>
        </p:txBody>
      </p:sp>
      <p:sp>
        <p:nvSpPr>
          <p:cNvPr id="9" name="Text 5"/>
          <p:cNvSpPr/>
          <p:nvPr/>
        </p:nvSpPr>
        <p:spPr>
          <a:xfrm>
            <a:off x="5254704" y="5647134"/>
            <a:ext cx="4120872"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Asigna una prioridad a cada paciente, asegurando que los casos más críticos sean atendidos primero.</a:t>
            </a:r>
            <a:endParaRPr lang="en-US" sz="1750" dirty="0"/>
          </a:p>
        </p:txBody>
      </p:sp>
      <p:pic>
        <p:nvPicPr>
          <p:cNvPr id="10" name="Image 2" descr="preencoded.png"/>
          <p:cNvPicPr>
            <a:picLocks noChangeAspect="1"/>
          </p:cNvPicPr>
          <p:nvPr/>
        </p:nvPicPr>
        <p:blipFill>
          <a:blip r:embed="rId5"/>
          <a:stretch>
            <a:fillRect/>
          </a:stretch>
        </p:blipFill>
        <p:spPr>
          <a:xfrm>
            <a:off x="9715738" y="4362926"/>
            <a:ext cx="566976" cy="566976"/>
          </a:xfrm>
          <a:prstGeom prst="rect">
            <a:avLst/>
          </a:prstGeom>
        </p:spPr>
      </p:pic>
      <p:sp>
        <p:nvSpPr>
          <p:cNvPr id="11" name="Text 6"/>
          <p:cNvSpPr/>
          <p:nvPr/>
        </p:nvSpPr>
        <p:spPr>
          <a:xfrm>
            <a:off x="9715738" y="51567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Triage</a:t>
            </a:r>
            <a:endParaRPr lang="en-US" sz="2200" dirty="0"/>
          </a:p>
        </p:txBody>
      </p:sp>
      <p:sp>
        <p:nvSpPr>
          <p:cNvPr id="12" name="Text 7"/>
          <p:cNvSpPr/>
          <p:nvPr/>
        </p:nvSpPr>
        <p:spPr>
          <a:xfrm>
            <a:off x="9715738" y="5647134"/>
            <a:ext cx="4120753" cy="1451610"/>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Proceso de evaluación rápida de los pacientes que llegan a urgencias para determinar su gravedad y asignar una prioridad de atención.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674846" y="530304"/>
            <a:ext cx="5502116" cy="602575"/>
          </a:xfrm>
          <a:prstGeom prst="rect">
            <a:avLst/>
          </a:prstGeom>
          <a:noFill/>
          <a:ln/>
        </p:spPr>
        <p:txBody>
          <a:bodyPr wrap="none" lIns="0" tIns="0" rIns="0" bIns="0" rtlCol="0" anchor="t"/>
          <a:lstStyle/>
          <a:p>
            <a:pPr marL="0" indent="0">
              <a:lnSpc>
                <a:spcPts val="4700"/>
              </a:lnSpc>
              <a:buNone/>
            </a:pPr>
            <a:r>
              <a:rPr lang="en-US" sz="3750" dirty="0">
                <a:solidFill>
                  <a:schemeClr val="accent2"/>
                </a:solidFill>
                <a:latin typeface="Tomorrow Semi Bold" pitchFamily="34" charset="0"/>
                <a:ea typeface="Tomorrow Semi Bold" pitchFamily="34" charset="-122"/>
                <a:cs typeface="Tomorrow Semi Bold" pitchFamily="34" charset="-120"/>
              </a:rPr>
              <a:t>Optimización de Rutas</a:t>
            </a:r>
            <a:endParaRPr lang="en-US" sz="3750" dirty="0">
              <a:solidFill>
                <a:schemeClr val="accent2"/>
              </a:solidFill>
            </a:endParaRPr>
          </a:p>
        </p:txBody>
      </p:sp>
      <p:sp>
        <p:nvSpPr>
          <p:cNvPr id="3" name="Text 1"/>
          <p:cNvSpPr/>
          <p:nvPr/>
        </p:nvSpPr>
        <p:spPr>
          <a:xfrm>
            <a:off x="674846" y="1518523"/>
            <a:ext cx="13280708" cy="1234440"/>
          </a:xfrm>
          <a:prstGeom prst="rect">
            <a:avLst/>
          </a:prstGeom>
          <a:noFill/>
          <a:ln/>
        </p:spPr>
        <p:txBody>
          <a:bodyPr wrap="square" lIns="0" tIns="0" rIns="0" bIns="0" rtlCol="0" anchor="t"/>
          <a:lstStyle/>
          <a:p>
            <a:pPr marL="0" indent="0">
              <a:lnSpc>
                <a:spcPts val="2400"/>
              </a:lnSpc>
              <a:buNone/>
            </a:pPr>
            <a:r>
              <a:rPr lang="en-US" sz="1500" dirty="0">
                <a:solidFill>
                  <a:srgbClr val="C9C9C0"/>
                </a:solidFill>
                <a:latin typeface="Tomorrow" pitchFamily="34" charset="0"/>
                <a:ea typeface="Tomorrow" pitchFamily="34" charset="-122"/>
                <a:cs typeface="Tomorrow" pitchFamily="34" charset="-120"/>
              </a:rPr>
              <a:t>Este componente utiliza grafos para modelar las redes de hospitales y ambulancias. Los grafos permiten calcular la ruta más corta y eficiente para los servicios de emergencia, minimizando los tiempos de respuesta y asegurando una atención rápida a los pacientes. La implementación de algoritmos de búsqueda en grafos permite determinar la ruta óptima para cada emergencia, teniendo en cuenta la ubicación del paciente, el estado de tráfico y la disponibilidad de ambulancias.</a:t>
            </a:r>
            <a:endParaRPr lang="en-US" sz="1500" dirty="0"/>
          </a:p>
        </p:txBody>
      </p:sp>
      <p:sp>
        <p:nvSpPr>
          <p:cNvPr id="4" name="Shape 2"/>
          <p:cNvSpPr/>
          <p:nvPr/>
        </p:nvSpPr>
        <p:spPr>
          <a:xfrm>
            <a:off x="674846" y="5489019"/>
            <a:ext cx="13280708" cy="22860"/>
          </a:xfrm>
          <a:prstGeom prst="roundRect">
            <a:avLst>
              <a:gd name="adj" fmla="val 126539"/>
            </a:avLst>
          </a:prstGeom>
          <a:solidFill>
            <a:srgbClr val="555553"/>
          </a:solidFill>
          <a:ln/>
        </p:spPr>
      </p:sp>
      <p:sp>
        <p:nvSpPr>
          <p:cNvPr id="5" name="Shape 3"/>
          <p:cNvSpPr/>
          <p:nvPr/>
        </p:nvSpPr>
        <p:spPr>
          <a:xfrm>
            <a:off x="3935373" y="4814173"/>
            <a:ext cx="22860" cy="674846"/>
          </a:xfrm>
          <a:prstGeom prst="roundRect">
            <a:avLst>
              <a:gd name="adj" fmla="val 126539"/>
            </a:avLst>
          </a:prstGeom>
          <a:solidFill>
            <a:srgbClr val="555553"/>
          </a:solidFill>
          <a:ln/>
        </p:spPr>
      </p:sp>
      <p:sp>
        <p:nvSpPr>
          <p:cNvPr id="6" name="Shape 4"/>
          <p:cNvSpPr/>
          <p:nvPr/>
        </p:nvSpPr>
        <p:spPr>
          <a:xfrm>
            <a:off x="3729871" y="5272088"/>
            <a:ext cx="433864" cy="433864"/>
          </a:xfrm>
          <a:prstGeom prst="roundRect">
            <a:avLst>
              <a:gd name="adj" fmla="val 6667"/>
            </a:avLst>
          </a:prstGeom>
          <a:solidFill>
            <a:srgbClr val="3C3C3A"/>
          </a:solidFill>
          <a:ln/>
        </p:spPr>
      </p:sp>
      <p:sp>
        <p:nvSpPr>
          <p:cNvPr id="7" name="Text 5"/>
          <p:cNvSpPr/>
          <p:nvPr/>
        </p:nvSpPr>
        <p:spPr>
          <a:xfrm>
            <a:off x="3880961" y="5344358"/>
            <a:ext cx="131683" cy="289322"/>
          </a:xfrm>
          <a:prstGeom prst="rect">
            <a:avLst/>
          </a:prstGeom>
          <a:noFill/>
          <a:ln/>
        </p:spPr>
        <p:txBody>
          <a:bodyPr wrap="none" lIns="0" tIns="0" rIns="0" bIns="0" rtlCol="0" anchor="t"/>
          <a:lstStyle/>
          <a:p>
            <a:pPr marL="0" indent="0" algn="ctr">
              <a:lnSpc>
                <a:spcPts val="2250"/>
              </a:lnSpc>
              <a:buNone/>
            </a:pPr>
            <a:r>
              <a:rPr lang="en-US" sz="2250" dirty="0">
                <a:solidFill>
                  <a:srgbClr val="C9C9C0"/>
                </a:solidFill>
                <a:latin typeface="Tomorrow Semi Bold" pitchFamily="34" charset="0"/>
                <a:ea typeface="Tomorrow Semi Bold" pitchFamily="34" charset="-122"/>
                <a:cs typeface="Tomorrow Semi Bold" pitchFamily="34" charset="-120"/>
              </a:rPr>
              <a:t>1</a:t>
            </a:r>
            <a:endParaRPr lang="en-US" sz="2250" dirty="0"/>
          </a:p>
        </p:txBody>
      </p:sp>
      <p:sp>
        <p:nvSpPr>
          <p:cNvPr id="8" name="Text 6"/>
          <p:cNvSpPr/>
          <p:nvPr/>
        </p:nvSpPr>
        <p:spPr>
          <a:xfrm>
            <a:off x="2332673" y="2969895"/>
            <a:ext cx="3228261" cy="301347"/>
          </a:xfrm>
          <a:prstGeom prst="rect">
            <a:avLst/>
          </a:prstGeom>
          <a:noFill/>
          <a:ln/>
        </p:spPr>
        <p:txBody>
          <a:bodyPr wrap="none" lIns="0" tIns="0" rIns="0" bIns="0" rtlCol="0" anchor="t"/>
          <a:lstStyle/>
          <a:p>
            <a:pPr marL="0" indent="0" algn="ctr">
              <a:lnSpc>
                <a:spcPts val="2350"/>
              </a:lnSpc>
              <a:buNone/>
            </a:pPr>
            <a:r>
              <a:rPr lang="en-US" sz="1850" dirty="0">
                <a:solidFill>
                  <a:srgbClr val="C9C9C0"/>
                </a:solidFill>
                <a:latin typeface="Tomorrow Semi Bold" pitchFamily="34" charset="0"/>
                <a:ea typeface="Tomorrow Semi Bold" pitchFamily="34" charset="-122"/>
                <a:cs typeface="Tomorrow Semi Bold" pitchFamily="34" charset="-120"/>
              </a:rPr>
              <a:t>Paso 1: Modelado del Grafo</a:t>
            </a:r>
            <a:endParaRPr lang="en-US" sz="1850" dirty="0"/>
          </a:p>
        </p:txBody>
      </p:sp>
      <p:sp>
        <p:nvSpPr>
          <p:cNvPr id="9" name="Text 7"/>
          <p:cNvSpPr/>
          <p:nvPr/>
        </p:nvSpPr>
        <p:spPr>
          <a:xfrm>
            <a:off x="867608" y="3386852"/>
            <a:ext cx="6158389" cy="1234440"/>
          </a:xfrm>
          <a:prstGeom prst="rect">
            <a:avLst/>
          </a:prstGeom>
          <a:noFill/>
          <a:ln/>
        </p:spPr>
        <p:txBody>
          <a:bodyPr wrap="square" lIns="0" tIns="0" rIns="0" bIns="0" rtlCol="0" anchor="t"/>
          <a:lstStyle/>
          <a:p>
            <a:pPr marL="0" indent="0" algn="ctr">
              <a:lnSpc>
                <a:spcPts val="2400"/>
              </a:lnSpc>
              <a:buNone/>
            </a:pPr>
            <a:r>
              <a:rPr lang="en-US" sz="1500" dirty="0">
                <a:solidFill>
                  <a:srgbClr val="C9C9C0"/>
                </a:solidFill>
                <a:latin typeface="Tomorrow" pitchFamily="34" charset="0"/>
                <a:ea typeface="Tomorrow" pitchFamily="34" charset="-122"/>
                <a:cs typeface="Tomorrow" pitchFamily="34" charset="-120"/>
              </a:rPr>
              <a:t>Se crea un grafo que representa la red de hospitales y ambulancias. Los nodos del grafo representan las ubicaciones de los hospitales y los ambulancias, mientras que las aristas representan las carreteras y los caminos.</a:t>
            </a:r>
            <a:endParaRPr lang="en-US" sz="1500" dirty="0"/>
          </a:p>
        </p:txBody>
      </p:sp>
      <p:sp>
        <p:nvSpPr>
          <p:cNvPr id="10" name="Shape 8"/>
          <p:cNvSpPr/>
          <p:nvPr/>
        </p:nvSpPr>
        <p:spPr>
          <a:xfrm>
            <a:off x="7303651" y="5489019"/>
            <a:ext cx="22860" cy="674846"/>
          </a:xfrm>
          <a:prstGeom prst="roundRect">
            <a:avLst>
              <a:gd name="adj" fmla="val 126539"/>
            </a:avLst>
          </a:prstGeom>
          <a:solidFill>
            <a:srgbClr val="555553"/>
          </a:solidFill>
          <a:ln/>
        </p:spPr>
      </p:sp>
      <p:sp>
        <p:nvSpPr>
          <p:cNvPr id="11" name="Shape 9"/>
          <p:cNvSpPr/>
          <p:nvPr/>
        </p:nvSpPr>
        <p:spPr>
          <a:xfrm>
            <a:off x="7098149" y="5272088"/>
            <a:ext cx="433864" cy="433864"/>
          </a:xfrm>
          <a:prstGeom prst="roundRect">
            <a:avLst>
              <a:gd name="adj" fmla="val 6667"/>
            </a:avLst>
          </a:prstGeom>
          <a:solidFill>
            <a:srgbClr val="3C3C3A"/>
          </a:solidFill>
          <a:ln/>
        </p:spPr>
      </p:sp>
      <p:sp>
        <p:nvSpPr>
          <p:cNvPr id="12" name="Text 10"/>
          <p:cNvSpPr/>
          <p:nvPr/>
        </p:nvSpPr>
        <p:spPr>
          <a:xfrm>
            <a:off x="7217807" y="5344358"/>
            <a:ext cx="194429" cy="289322"/>
          </a:xfrm>
          <a:prstGeom prst="rect">
            <a:avLst/>
          </a:prstGeom>
          <a:noFill/>
          <a:ln/>
        </p:spPr>
        <p:txBody>
          <a:bodyPr wrap="none" lIns="0" tIns="0" rIns="0" bIns="0" rtlCol="0" anchor="t"/>
          <a:lstStyle/>
          <a:p>
            <a:pPr marL="0" indent="0" algn="ctr">
              <a:lnSpc>
                <a:spcPts val="2250"/>
              </a:lnSpc>
              <a:buNone/>
            </a:pPr>
            <a:r>
              <a:rPr lang="en-US" sz="2250" dirty="0">
                <a:solidFill>
                  <a:srgbClr val="C9C9C0"/>
                </a:solidFill>
                <a:latin typeface="Tomorrow Semi Bold" pitchFamily="34" charset="0"/>
                <a:ea typeface="Tomorrow Semi Bold" pitchFamily="34" charset="-122"/>
                <a:cs typeface="Tomorrow Semi Bold" pitchFamily="34" charset="-120"/>
              </a:rPr>
              <a:t>2</a:t>
            </a:r>
            <a:endParaRPr lang="en-US" sz="2250" dirty="0"/>
          </a:p>
        </p:txBody>
      </p:sp>
      <p:sp>
        <p:nvSpPr>
          <p:cNvPr id="13" name="Text 11"/>
          <p:cNvSpPr/>
          <p:nvPr/>
        </p:nvSpPr>
        <p:spPr>
          <a:xfrm>
            <a:off x="5409724" y="6356747"/>
            <a:ext cx="3810714" cy="301347"/>
          </a:xfrm>
          <a:prstGeom prst="rect">
            <a:avLst/>
          </a:prstGeom>
          <a:noFill/>
          <a:ln/>
        </p:spPr>
        <p:txBody>
          <a:bodyPr wrap="none" lIns="0" tIns="0" rIns="0" bIns="0" rtlCol="0" anchor="t"/>
          <a:lstStyle/>
          <a:p>
            <a:pPr marL="0" indent="0" algn="ctr">
              <a:lnSpc>
                <a:spcPts val="2350"/>
              </a:lnSpc>
              <a:buNone/>
            </a:pPr>
            <a:r>
              <a:rPr lang="en-US" sz="1850" dirty="0">
                <a:solidFill>
                  <a:srgbClr val="C9C9C0"/>
                </a:solidFill>
                <a:latin typeface="Tomorrow Semi Bold" pitchFamily="34" charset="0"/>
                <a:ea typeface="Tomorrow Semi Bold" pitchFamily="34" charset="-122"/>
                <a:cs typeface="Tomorrow Semi Bold" pitchFamily="34" charset="-120"/>
              </a:rPr>
              <a:t>Paso 2: Algoritmo de Búsqueda</a:t>
            </a:r>
            <a:endParaRPr lang="en-US" sz="1850" dirty="0"/>
          </a:p>
        </p:txBody>
      </p:sp>
      <p:sp>
        <p:nvSpPr>
          <p:cNvPr id="14" name="Text 12"/>
          <p:cNvSpPr/>
          <p:nvPr/>
        </p:nvSpPr>
        <p:spPr>
          <a:xfrm>
            <a:off x="4235887" y="6773704"/>
            <a:ext cx="6158508" cy="925830"/>
          </a:xfrm>
          <a:prstGeom prst="rect">
            <a:avLst/>
          </a:prstGeom>
          <a:noFill/>
          <a:ln/>
        </p:spPr>
        <p:txBody>
          <a:bodyPr wrap="square" lIns="0" tIns="0" rIns="0" bIns="0" rtlCol="0" anchor="t"/>
          <a:lstStyle/>
          <a:p>
            <a:pPr marL="0" indent="0" algn="ctr">
              <a:lnSpc>
                <a:spcPts val="2400"/>
              </a:lnSpc>
              <a:buNone/>
            </a:pPr>
            <a:r>
              <a:rPr lang="en-US" sz="1500" dirty="0">
                <a:solidFill>
                  <a:srgbClr val="C9C9C0"/>
                </a:solidFill>
                <a:latin typeface="Tomorrow" pitchFamily="34" charset="0"/>
                <a:ea typeface="Tomorrow" pitchFamily="34" charset="-122"/>
                <a:cs typeface="Tomorrow" pitchFamily="34" charset="-120"/>
              </a:rPr>
              <a:t>Se utiliza un algoritmo de búsqueda en grafos para determinar la ruta más corta y eficiente desde la ubicación del paciente hasta el hospital más cercano.</a:t>
            </a:r>
            <a:endParaRPr lang="en-US" sz="1500" dirty="0"/>
          </a:p>
        </p:txBody>
      </p:sp>
      <p:sp>
        <p:nvSpPr>
          <p:cNvPr id="15" name="Shape 13"/>
          <p:cNvSpPr/>
          <p:nvPr/>
        </p:nvSpPr>
        <p:spPr>
          <a:xfrm>
            <a:off x="10672048" y="4814173"/>
            <a:ext cx="22860" cy="674846"/>
          </a:xfrm>
          <a:prstGeom prst="roundRect">
            <a:avLst>
              <a:gd name="adj" fmla="val 126539"/>
            </a:avLst>
          </a:prstGeom>
          <a:solidFill>
            <a:srgbClr val="555553"/>
          </a:solidFill>
          <a:ln/>
        </p:spPr>
      </p:sp>
      <p:sp>
        <p:nvSpPr>
          <p:cNvPr id="16" name="Shape 14"/>
          <p:cNvSpPr/>
          <p:nvPr/>
        </p:nvSpPr>
        <p:spPr>
          <a:xfrm>
            <a:off x="10466546" y="5272088"/>
            <a:ext cx="433864" cy="433864"/>
          </a:xfrm>
          <a:prstGeom prst="roundRect">
            <a:avLst>
              <a:gd name="adj" fmla="val 6667"/>
            </a:avLst>
          </a:prstGeom>
          <a:solidFill>
            <a:srgbClr val="3C3C3A"/>
          </a:solidFill>
          <a:ln/>
        </p:spPr>
      </p:sp>
      <p:sp>
        <p:nvSpPr>
          <p:cNvPr id="17" name="Text 15"/>
          <p:cNvSpPr/>
          <p:nvPr/>
        </p:nvSpPr>
        <p:spPr>
          <a:xfrm>
            <a:off x="10586799" y="5344358"/>
            <a:ext cx="193238" cy="289322"/>
          </a:xfrm>
          <a:prstGeom prst="rect">
            <a:avLst/>
          </a:prstGeom>
          <a:noFill/>
          <a:ln/>
        </p:spPr>
        <p:txBody>
          <a:bodyPr wrap="none" lIns="0" tIns="0" rIns="0" bIns="0" rtlCol="0" anchor="t"/>
          <a:lstStyle/>
          <a:p>
            <a:pPr marL="0" indent="0" algn="ctr">
              <a:lnSpc>
                <a:spcPts val="2250"/>
              </a:lnSpc>
              <a:buNone/>
            </a:pPr>
            <a:r>
              <a:rPr lang="en-US" sz="2250" dirty="0">
                <a:solidFill>
                  <a:srgbClr val="C9C9C0"/>
                </a:solidFill>
                <a:latin typeface="Tomorrow Semi Bold" pitchFamily="34" charset="0"/>
                <a:ea typeface="Tomorrow Semi Bold" pitchFamily="34" charset="-122"/>
                <a:cs typeface="Tomorrow Semi Bold" pitchFamily="34" charset="-120"/>
              </a:rPr>
              <a:t>3</a:t>
            </a:r>
            <a:endParaRPr lang="en-US" sz="2250" dirty="0"/>
          </a:p>
        </p:txBody>
      </p:sp>
      <p:sp>
        <p:nvSpPr>
          <p:cNvPr id="18" name="Text 16"/>
          <p:cNvSpPr/>
          <p:nvPr/>
        </p:nvSpPr>
        <p:spPr>
          <a:xfrm>
            <a:off x="8773597" y="3278505"/>
            <a:ext cx="3819882" cy="301347"/>
          </a:xfrm>
          <a:prstGeom prst="rect">
            <a:avLst/>
          </a:prstGeom>
          <a:noFill/>
          <a:ln/>
        </p:spPr>
        <p:txBody>
          <a:bodyPr wrap="none" lIns="0" tIns="0" rIns="0" bIns="0" rtlCol="0" anchor="t"/>
          <a:lstStyle/>
          <a:p>
            <a:pPr marL="0" indent="0" algn="ctr">
              <a:lnSpc>
                <a:spcPts val="2350"/>
              </a:lnSpc>
              <a:buNone/>
            </a:pPr>
            <a:r>
              <a:rPr lang="en-US" sz="1850" dirty="0">
                <a:solidFill>
                  <a:srgbClr val="C9C9C0"/>
                </a:solidFill>
                <a:latin typeface="Tomorrow Semi Bold" pitchFamily="34" charset="0"/>
                <a:ea typeface="Tomorrow Semi Bold" pitchFamily="34" charset="-122"/>
                <a:cs typeface="Tomorrow Semi Bold" pitchFamily="34" charset="-120"/>
              </a:rPr>
              <a:t>Paso 3: Optimización de la Ruta</a:t>
            </a:r>
            <a:endParaRPr lang="en-US" sz="1850" dirty="0"/>
          </a:p>
        </p:txBody>
      </p:sp>
      <p:sp>
        <p:nvSpPr>
          <p:cNvPr id="19" name="Text 17"/>
          <p:cNvSpPr/>
          <p:nvPr/>
        </p:nvSpPr>
        <p:spPr>
          <a:xfrm>
            <a:off x="7604284" y="3695462"/>
            <a:ext cx="6158508" cy="925830"/>
          </a:xfrm>
          <a:prstGeom prst="rect">
            <a:avLst/>
          </a:prstGeom>
          <a:noFill/>
          <a:ln/>
        </p:spPr>
        <p:txBody>
          <a:bodyPr wrap="square" lIns="0" tIns="0" rIns="0" bIns="0" rtlCol="0" anchor="t"/>
          <a:lstStyle/>
          <a:p>
            <a:pPr marL="0" indent="0" algn="ctr">
              <a:lnSpc>
                <a:spcPts val="2400"/>
              </a:lnSpc>
              <a:buNone/>
            </a:pPr>
            <a:r>
              <a:rPr lang="en-US" sz="1500" dirty="0">
                <a:solidFill>
                  <a:srgbClr val="C9C9C0"/>
                </a:solidFill>
                <a:latin typeface="Tomorrow" pitchFamily="34" charset="0"/>
                <a:ea typeface="Tomorrow" pitchFamily="34" charset="-122"/>
                <a:cs typeface="Tomorrow" pitchFamily="34" charset="-120"/>
              </a:rPr>
              <a:t>Se analiza la ruta calculada y se optimiza en función de las condiciones de tráfico y la disponibilidad de ambulancias, asegurando un tiempo de respuesta eficiente.</a:t>
            </a:r>
            <a:endParaRPr lang="en-US" sz="1500"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793790" y="1037273"/>
            <a:ext cx="8684419" cy="708779"/>
          </a:xfrm>
          <a:prstGeom prst="rect">
            <a:avLst/>
          </a:prstGeom>
          <a:noFill/>
          <a:ln/>
        </p:spPr>
        <p:txBody>
          <a:bodyPr wrap="none" lIns="0" tIns="0" rIns="0" bIns="0" rtlCol="0" anchor="t"/>
          <a:lstStyle/>
          <a:p>
            <a:pPr marL="0" indent="0">
              <a:lnSpc>
                <a:spcPts val="5550"/>
              </a:lnSpc>
              <a:buNone/>
            </a:pPr>
            <a:r>
              <a:rPr lang="en-US" sz="4450" dirty="0">
                <a:solidFill>
                  <a:srgbClr val="00CCFF"/>
                </a:solidFill>
                <a:latin typeface="Tomorrow Semi Bold" pitchFamily="34" charset="0"/>
                <a:ea typeface="Tomorrow Semi Bold" pitchFamily="34" charset="-122"/>
                <a:cs typeface="Tomorrow Semi Bold" pitchFamily="34" charset="-120"/>
              </a:rPr>
              <a:t>Cómo Navegar por el Proyecto</a:t>
            </a:r>
            <a:endParaRPr lang="en-US" sz="4450" dirty="0">
              <a:solidFill>
                <a:srgbClr val="00CCFF"/>
              </a:solidFill>
            </a:endParaRPr>
          </a:p>
        </p:txBody>
      </p:sp>
      <p:sp>
        <p:nvSpPr>
          <p:cNvPr id="3" name="Text 1"/>
          <p:cNvSpPr/>
          <p:nvPr/>
        </p:nvSpPr>
        <p:spPr>
          <a:xfrm>
            <a:off x="793790" y="219968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Este proyecto incluye un portafolio en formato web (index.html) que describe en detalle los componentes mencionados y presenta ejemplos prácticos de cómo funcionan. El portafolio proporciona una interfaz fácil de usar y una navegación intuitiva para que los usuarios puedan explorar las diferentes funcionalidades del proyecto.</a:t>
            </a:r>
            <a:endParaRPr lang="en-US" sz="1750" dirty="0"/>
          </a:p>
        </p:txBody>
      </p:sp>
      <p:sp>
        <p:nvSpPr>
          <p:cNvPr id="4" name="Shape 2"/>
          <p:cNvSpPr/>
          <p:nvPr/>
        </p:nvSpPr>
        <p:spPr>
          <a:xfrm>
            <a:off x="793790" y="3798689"/>
            <a:ext cx="510302" cy="510302"/>
          </a:xfrm>
          <a:prstGeom prst="roundRect">
            <a:avLst>
              <a:gd name="adj" fmla="val 6667"/>
            </a:avLst>
          </a:prstGeom>
          <a:solidFill>
            <a:srgbClr val="3C3C3A"/>
          </a:solidFill>
          <a:ln/>
        </p:spPr>
      </p:sp>
      <p:sp>
        <p:nvSpPr>
          <p:cNvPr id="5" name="Text 3"/>
          <p:cNvSpPr/>
          <p:nvPr/>
        </p:nvSpPr>
        <p:spPr>
          <a:xfrm>
            <a:off x="971550" y="3883700"/>
            <a:ext cx="154781" cy="34028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1</a:t>
            </a:r>
            <a:endParaRPr lang="en-US" sz="2650" dirty="0"/>
          </a:p>
        </p:txBody>
      </p:sp>
      <p:sp>
        <p:nvSpPr>
          <p:cNvPr id="6" name="Text 4"/>
          <p:cNvSpPr/>
          <p:nvPr/>
        </p:nvSpPr>
        <p:spPr>
          <a:xfrm>
            <a:off x="1530906" y="3798689"/>
            <a:ext cx="2996446" cy="354330"/>
          </a:xfrm>
          <a:prstGeom prst="rect">
            <a:avLst/>
          </a:prstGeom>
          <a:noFill/>
          <a:ln/>
        </p:spPr>
        <p:txBody>
          <a:bodyPr wrap="non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Gestión de Pacientes</a:t>
            </a:r>
            <a:endParaRPr lang="en-US" sz="2200" dirty="0"/>
          </a:p>
        </p:txBody>
      </p:sp>
      <p:sp>
        <p:nvSpPr>
          <p:cNvPr id="7" name="Text 5"/>
          <p:cNvSpPr/>
          <p:nvPr/>
        </p:nvSpPr>
        <p:spPr>
          <a:xfrm>
            <a:off x="1530906" y="4289108"/>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El portafolio presenta un ejemplo práctico de cómo se gestiona la información médica de un paciente, mostrando la utilización de árboles binarios de búsqueda para acceder a datos como la historia clínica, diagnósticos y tratamientos.</a:t>
            </a:r>
            <a:endParaRPr lang="en-US" sz="1750" dirty="0"/>
          </a:p>
        </p:txBody>
      </p:sp>
      <p:sp>
        <p:nvSpPr>
          <p:cNvPr id="8" name="Shape 6"/>
          <p:cNvSpPr/>
          <p:nvPr/>
        </p:nvSpPr>
        <p:spPr>
          <a:xfrm>
            <a:off x="5216962" y="3798689"/>
            <a:ext cx="510302" cy="510302"/>
          </a:xfrm>
          <a:prstGeom prst="roundRect">
            <a:avLst>
              <a:gd name="adj" fmla="val 6667"/>
            </a:avLst>
          </a:prstGeom>
          <a:solidFill>
            <a:srgbClr val="3C3C3A"/>
          </a:solidFill>
          <a:ln/>
        </p:spPr>
      </p:sp>
      <p:sp>
        <p:nvSpPr>
          <p:cNvPr id="9" name="Text 7"/>
          <p:cNvSpPr/>
          <p:nvPr/>
        </p:nvSpPr>
        <p:spPr>
          <a:xfrm>
            <a:off x="5357813" y="3883700"/>
            <a:ext cx="228600" cy="34028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2</a:t>
            </a:r>
            <a:endParaRPr lang="en-US" sz="2650" dirty="0"/>
          </a:p>
        </p:txBody>
      </p:sp>
      <p:sp>
        <p:nvSpPr>
          <p:cNvPr id="10" name="Text 8"/>
          <p:cNvSpPr/>
          <p:nvPr/>
        </p:nvSpPr>
        <p:spPr>
          <a:xfrm>
            <a:off x="5954078" y="3798689"/>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Priorización de Emergencias</a:t>
            </a:r>
            <a:endParaRPr lang="en-US" sz="2200" dirty="0"/>
          </a:p>
        </p:txBody>
      </p:sp>
      <p:sp>
        <p:nvSpPr>
          <p:cNvPr id="11" name="Text 9"/>
          <p:cNvSpPr/>
          <p:nvPr/>
        </p:nvSpPr>
        <p:spPr>
          <a:xfrm>
            <a:off x="5954078" y="4643438"/>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Se muestra un ejemplo de cómo se priorizan las emergencias según la gravedad del paciente, utilizando una cola de prioridad para gestionar el orden de atención.</a:t>
            </a:r>
            <a:endParaRPr lang="en-US" sz="1750" dirty="0"/>
          </a:p>
        </p:txBody>
      </p:sp>
      <p:sp>
        <p:nvSpPr>
          <p:cNvPr id="12" name="Shape 10"/>
          <p:cNvSpPr/>
          <p:nvPr/>
        </p:nvSpPr>
        <p:spPr>
          <a:xfrm>
            <a:off x="9640133" y="3798689"/>
            <a:ext cx="510302" cy="510302"/>
          </a:xfrm>
          <a:prstGeom prst="roundRect">
            <a:avLst>
              <a:gd name="adj" fmla="val 6667"/>
            </a:avLst>
          </a:prstGeom>
          <a:solidFill>
            <a:srgbClr val="3C3C3A"/>
          </a:solidFill>
          <a:ln/>
        </p:spPr>
      </p:sp>
      <p:sp>
        <p:nvSpPr>
          <p:cNvPr id="13" name="Text 11"/>
          <p:cNvSpPr/>
          <p:nvPr/>
        </p:nvSpPr>
        <p:spPr>
          <a:xfrm>
            <a:off x="9781580" y="3883700"/>
            <a:ext cx="227290" cy="34028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3</a:t>
            </a:r>
            <a:endParaRPr lang="en-US" sz="2650" dirty="0"/>
          </a:p>
        </p:txBody>
      </p:sp>
      <p:sp>
        <p:nvSpPr>
          <p:cNvPr id="14" name="Text 12"/>
          <p:cNvSpPr/>
          <p:nvPr/>
        </p:nvSpPr>
        <p:spPr>
          <a:xfrm>
            <a:off x="10377249" y="3798689"/>
            <a:ext cx="3235047" cy="354330"/>
          </a:xfrm>
          <a:prstGeom prst="rect">
            <a:avLst/>
          </a:prstGeom>
          <a:noFill/>
          <a:ln/>
        </p:spPr>
        <p:txBody>
          <a:bodyPr wrap="none" lIns="0" tIns="0" rIns="0" bIns="0" rtlCol="0" anchor="t"/>
          <a:lstStyle/>
          <a:p>
            <a:pPr marL="0" indent="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Optimización de Rutas</a:t>
            </a:r>
            <a:endParaRPr lang="en-US" sz="2200" dirty="0"/>
          </a:p>
        </p:txBody>
      </p:sp>
      <p:sp>
        <p:nvSpPr>
          <p:cNvPr id="15" name="Text 13"/>
          <p:cNvSpPr/>
          <p:nvPr/>
        </p:nvSpPr>
        <p:spPr>
          <a:xfrm>
            <a:off x="10377249" y="4289108"/>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El portafolio presenta un mapa de la ciudad con rutas de ambulancias optimizadas para llegar al lugar del incidente en el menor tiempo posible.</a:t>
            </a:r>
            <a:endParaRPr lang="en-US" sz="1750" dirty="0"/>
          </a:p>
        </p:txBody>
      </p:sp>
      <p:sp>
        <p:nvSpPr>
          <p:cNvPr id="16" name="Rectángulo 15">
            <a:extLst>
              <a:ext uri="{FF2B5EF4-FFF2-40B4-BE49-F238E27FC236}">
                <a16:creationId xmlns:a16="http://schemas.microsoft.com/office/drawing/2014/main" id="{80E4CDAD-076F-4953-94A7-C0E248D4C1C9}"/>
              </a:ext>
            </a:extLst>
          </p:cNvPr>
          <p:cNvSpPr/>
          <p:nvPr/>
        </p:nvSpPr>
        <p:spPr>
          <a:xfrm>
            <a:off x="12624571" y="7746521"/>
            <a:ext cx="1975449" cy="37093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1490</Words>
  <Application>Microsoft Office PowerPoint</Application>
  <PresentationFormat>Personalizado</PresentationFormat>
  <Paragraphs>102</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Tomorrow</vt:lpstr>
      <vt:lpstr>Lora</vt:lpstr>
      <vt:lpstr>Arial</vt:lpstr>
      <vt:lpstr>Tomorrow Semi Bold</vt:lpstr>
      <vt:lpstr>Source Sans Pro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martin rios</cp:lastModifiedBy>
  <cp:revision>4</cp:revision>
  <dcterms:created xsi:type="dcterms:W3CDTF">2024-11-27T22:09:07Z</dcterms:created>
  <dcterms:modified xsi:type="dcterms:W3CDTF">2024-11-27T23:14:15Z</dcterms:modified>
</cp:coreProperties>
</file>