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9" r:id="rId3"/>
    <p:sldId id="260" r:id="rId4"/>
    <p:sldId id="285" r:id="rId5"/>
    <p:sldId id="273" r:id="rId6"/>
    <p:sldId id="261" r:id="rId7"/>
    <p:sldId id="262" r:id="rId8"/>
    <p:sldId id="263" r:id="rId9"/>
    <p:sldId id="286" r:id="rId10"/>
    <p:sldId id="265" r:id="rId11"/>
    <p:sldId id="274" r:id="rId12"/>
    <p:sldId id="267" r:id="rId13"/>
    <p:sldId id="275" r:id="rId14"/>
    <p:sldId id="276" r:id="rId15"/>
    <p:sldId id="277" r:id="rId16"/>
    <p:sldId id="268" r:id="rId17"/>
    <p:sldId id="282" r:id="rId18"/>
    <p:sldId id="272" r:id="rId19"/>
    <p:sldId id="278" r:id="rId20"/>
    <p:sldId id="271" r:id="rId21"/>
    <p:sldId id="279" r:id="rId22"/>
    <p:sldId id="269" r:id="rId23"/>
    <p:sldId id="280" r:id="rId24"/>
    <p:sldId id="270" r:id="rId25"/>
    <p:sldId id="281" r:id="rId26"/>
    <p:sldId id="283" r:id="rId27"/>
    <p:sldId id="287" r:id="rId2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0BC1CA7-14A1-49BA-BB51-70FA7B091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F1159FF-F169-4B5A-A8FC-44A3F2E8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8C23206-54A7-4179-90C0-795D5153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F519B0-D186-485E-822F-502E2153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571CC0-9CC5-4F5C-AA8F-C0240F6F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660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23BD2D3-0F97-4C0C-9A8E-0B7F4D51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44789A3-F022-47F2-A98E-AA2E57C3E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154676A-B827-4E1C-A53D-8B089F84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19CFB7-29B3-4A46-8C80-F94D7DAE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C42089D-25F3-437E-BD2C-120C2AC9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841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D800888-F715-4A38-B50E-007D5D678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10B9437-2727-4C22-BA29-5E963A436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F521D7-F4A2-410D-827C-6D60DC19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F60B36-A30A-4FC6-975D-AE417AE9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E607AD-8B3E-4EF9-9179-CA4829FC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29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89905DD-7D24-4206-9306-5769580E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37C69A-9CAD-4667-BAAC-2D33269A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804C97-EE67-4306-B69E-0A068547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D67B1B0-9955-47DC-AADF-1C6D8E80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2D1F7F-3157-4043-AA0B-F7B38D95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289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663F123-3343-46D9-A3BE-1BFBA3DD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F4665CD-5043-49D2-91D8-9053E1E7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4A7AC0-EAAE-43BB-B374-474A3745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796356-5D36-4C0D-994D-2F0DFCB2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61A65F-BC45-4F53-93F9-A7255A4C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188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5C08432-2496-4175-BDD1-55B5CBAF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B9C06-51B9-48DD-90AC-2A626847C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3DAA6E2-124E-4B85-A964-4F899370B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1C06187-D623-428F-8415-E0DACB51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1C0A41-3BC5-40F9-9446-B127883E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B7D8CB8-BA2D-47E3-8E2F-AB1ADC95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953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AE2E2B1-3FB6-45A0-88D9-5C88D3B3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1E03907-D857-41CF-9173-414CE430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7DB7C1E-3C21-4798-8C62-4CCDEF343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2D2F6B7-1D8F-4786-B4FF-6C3E3F6FA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1D41E2C-89CA-4FBF-BD3D-1AF7F54BB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33C228E-4DAB-4900-B0E7-0F1846EC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7A9BEBB-9B57-4A77-BC3E-B20A4CE8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E9D641A-19CF-400A-907E-9B6C1578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343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CB24F6A-1F94-49EC-B0E8-5B5C93A1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D38F8D8-7EF8-4139-AD66-AAC7AB68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98488D0-76F0-432B-9700-57013922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93E2927-92C2-49F8-88D0-6A6C4371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646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13F91B8-12F3-4E73-A180-302CE7E9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ED3520D-5D4B-4313-A7EC-43D36C94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08496F0-E5A0-4336-A074-870B338C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852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A3E9B4D-3BA6-457E-8BAA-2796C91A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E1A562-E0F1-4B43-8F04-96A7817E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810030F-7BF7-4834-BB07-4E4A91850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990DCEE-81B2-47E5-84DA-4C797BD5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FC951D-E582-4A0A-9143-C7D77D28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482A68-6972-41EC-A077-295C48B3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377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FB69C2D-FF6D-43C8-BD1B-13AD2F35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F3E74E0-ADAE-4AB0-A396-83C77A3EA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E199D4-1F19-4A01-8C6B-0FA239373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E7FD4E6-586D-46DD-B3C2-132E3954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AC41-C24A-49CC-92BD-21F7B4EEC060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21929B0-7A1A-45A6-B12A-E714E740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2A8A332-ED73-4BB0-A59A-B7AF0C97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127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C6333BC-510D-44DC-8595-31D4F8A9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92E340-4587-4EAF-8071-DAF8B1B5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391247-4CDF-4549-95AC-6A43374E2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DAC41-C24A-49CC-92BD-21F7B4EEC060}" type="datetimeFigureOut">
              <a:rPr lang="tr-TR" smtClean="0"/>
              <a:t>22.07.2024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C86DDA-C473-4D9A-AB88-DF7A2EF82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4676A0-B5F5-4561-9B6D-99BBDEC87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925B-3577-4F1D-AFD6-5A6AA930F06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66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EE43515-48CE-4446-A5A4-207E48EE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898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CNC MAKİNELERİNDE 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KESTİRİMCİ BAKIM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588CA04F-0CD3-4D74-89C9-AC79F4F4D133}"/>
              </a:ext>
            </a:extLst>
          </p:cNvPr>
          <p:cNvSpPr txBox="1"/>
          <p:nvPr/>
        </p:nvSpPr>
        <p:spPr>
          <a:xfrm>
            <a:off x="330200" y="4818540"/>
            <a:ext cx="5492136" cy="1584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Giray Yıldırım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200"/>
              </a:lnSpc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İstanbul Teknik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Üniversitesi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200"/>
              </a:lnSpc>
            </a:pPr>
            <a:r>
              <a:rPr lang="tr-T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Bilgisayar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Mühendisliği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6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B936381-F789-4D4D-8DE8-96D8C238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4965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Seti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924679-DAA3-4A35-BC45-C8A80693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68825"/>
            <a:ext cx="5424996" cy="3591421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Kullanılan veri seti UC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Berkeley’in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laboratuvarı tarafından çıkarılmıştır.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freze makinesinin, farklı operasyon şartlarında çalışması hakkında bir deneyden alınmıştır.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Üç farklı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sensör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kullanılmıştır: akustik emisyon, titreşim ve akım.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96F5C36-D9C9-43B1-B756-000EF5E0B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5295"/>
            <a:ext cx="5631402" cy="28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5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C95B9C-5308-4959-A41C-C42167639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200" y="1143374"/>
            <a:ext cx="5765800" cy="4571250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seti 13 tane öznitelikten oluşmaktadır.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farklı durumda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farklı parametreler (DOC,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sensör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verileri alınmıştır. Bu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sensör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verileri son 6 satırdan oluşmaktadır.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Makinenin sağlıklı olup olmadığını gösteren en önemli öznitelik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VB’dir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 bu özellik makinenin yıpranma miktarını gösterir.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C8F2DCC-7F2F-44F2-B688-2DAA28F671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t="584" r="436" b="598"/>
          <a:stretch/>
        </p:blipFill>
        <p:spPr>
          <a:xfrm>
            <a:off x="6580202" y="1365365"/>
            <a:ext cx="5164196" cy="412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43FCE1E-AC09-4CC5-9EE4-C46AF35C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Analizi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CF7102B-C181-4A8C-BE9E-B6B51A4922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" r="1223" b="-504"/>
          <a:stretch/>
        </p:blipFill>
        <p:spPr>
          <a:xfrm>
            <a:off x="8318205" y="826194"/>
            <a:ext cx="3035595" cy="520561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BC1240E-3865-44A8-B359-00C1D33401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" t="697" r="260" b="2040"/>
          <a:stretch/>
        </p:blipFill>
        <p:spPr>
          <a:xfrm>
            <a:off x="838200" y="2712720"/>
            <a:ext cx="7025639" cy="197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3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8283F20-D138-4DF3-A6B0-8279EDCC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771525"/>
            <a:ext cx="10515600" cy="1006475"/>
          </a:xfrm>
        </p:spPr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Korrelasyon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FB02AC-E746-41A4-AE1A-F644FD64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0" y="1835785"/>
            <a:ext cx="11521118" cy="1593215"/>
          </a:xfrm>
        </p:spPr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Korrelasyon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matrisleri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Pearson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Spearman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Kendall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katsayılarıyla elde edildi.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Sensör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verileri ile yıpranma verisi arasında bir bağlantı gözlemlenemedi.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481B93A-3E80-4B9D-B4A1-062650D44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588" y="3650974"/>
            <a:ext cx="7290823" cy="2435501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336B707-4C7D-41ED-B148-210092D1DAF7}"/>
              </a:ext>
            </a:extLst>
          </p:cNvPr>
          <p:cNvSpPr txBox="1"/>
          <p:nvPr/>
        </p:nvSpPr>
        <p:spPr>
          <a:xfrm>
            <a:off x="5458645" y="612378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KENDALL</a:t>
            </a:r>
          </a:p>
        </p:txBody>
      </p:sp>
    </p:spTree>
    <p:extLst>
      <p:ext uri="{BB962C8B-B14F-4D97-AF65-F5344CB8AC3E}">
        <p14:creationId xmlns:p14="http://schemas.microsoft.com/office/powerpoint/2010/main" val="1546714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2606B8D-9EF3-4EAC-B07D-DD9DEE6D4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68" y="901031"/>
            <a:ext cx="7198864" cy="240650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B9DC7EA-F8EE-4700-9151-B7FD629AF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69" y="3769188"/>
            <a:ext cx="7198868" cy="240650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8ED26AE-D2EC-452C-B83B-2B6797970C8A}"/>
              </a:ext>
            </a:extLst>
          </p:cNvPr>
          <p:cNvSpPr txBox="1"/>
          <p:nvPr/>
        </p:nvSpPr>
        <p:spPr>
          <a:xfrm>
            <a:off x="5349642" y="622185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SPEARMAN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57A2E9B-9971-4E80-B52F-AF2CAC94FBB1}"/>
              </a:ext>
            </a:extLst>
          </p:cNvPr>
          <p:cNvSpPr txBox="1"/>
          <p:nvPr/>
        </p:nvSpPr>
        <p:spPr>
          <a:xfrm>
            <a:off x="5452234" y="335369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</a:t>
            </a:r>
          </a:p>
        </p:txBody>
      </p:sp>
    </p:spTree>
    <p:extLst>
      <p:ext uri="{BB962C8B-B14F-4D97-AF65-F5344CB8AC3E}">
        <p14:creationId xmlns:p14="http://schemas.microsoft.com/office/powerpoint/2010/main" val="24345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3F1084B-0D0E-413A-9828-036BCC5F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67" y="28150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Sınıflandırma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0247F0-E7A6-4E9A-9898-5DEC12B6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150" y="2314656"/>
            <a:ext cx="5050420" cy="2642203"/>
          </a:xfrm>
        </p:spPr>
        <p:txBody>
          <a:bodyPr/>
          <a:lstStyle/>
          <a:p>
            <a:r>
              <a:rPr lang="tr-TR" dirty="0"/>
              <a:t>Veriler normalde 3 farklı sınıfa (</a:t>
            </a:r>
            <a:r>
              <a:rPr lang="tr-TR" dirty="0" err="1"/>
              <a:t>healthy</a:t>
            </a:r>
            <a:r>
              <a:rPr lang="tr-TR" dirty="0"/>
              <a:t>, </a:t>
            </a:r>
            <a:r>
              <a:rPr lang="tr-TR" dirty="0" err="1"/>
              <a:t>degraded</a:t>
            </a:r>
            <a:r>
              <a:rPr lang="tr-TR" dirty="0"/>
              <a:t>, </a:t>
            </a:r>
            <a:r>
              <a:rPr lang="tr-TR" dirty="0" err="1"/>
              <a:t>faulty</a:t>
            </a:r>
            <a:r>
              <a:rPr lang="tr-TR" dirty="0"/>
              <a:t>) ayrılıyordu.</a:t>
            </a:r>
          </a:p>
          <a:p>
            <a:r>
              <a:rPr lang="tr-TR" dirty="0" err="1"/>
              <a:t>Healthy</a:t>
            </a:r>
            <a:r>
              <a:rPr lang="tr-TR" dirty="0"/>
              <a:t> ve </a:t>
            </a:r>
            <a:r>
              <a:rPr lang="tr-TR" dirty="0" err="1"/>
              <a:t>degraded</a:t>
            </a:r>
            <a:r>
              <a:rPr lang="tr-TR" dirty="0"/>
              <a:t> sınıfları birleştirilerek ikili sınıflandırma problemine dönüştürüldü.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723D2E1-BB9F-4483-89D5-BFF2DF387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0" y="1667538"/>
            <a:ext cx="5661570" cy="424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6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DF2137-C593-403C-BA9A-6C0A3E0D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14" y="272527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Dengesiz Veri ve Çözümleri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32099B-6336-42E4-AC3E-CF78FD59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35" y="2350967"/>
            <a:ext cx="5639765" cy="2156065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Verinin büyük bir çoğunluğu 0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/sağlıklı) sınıfındadır. Verinin bu şekilde dengesiz olması makine öğrenmesinde sorunlara yol açabilir.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A8E7BEB-9F92-4CC8-A495-15F53181B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89" y="2686130"/>
            <a:ext cx="4373900" cy="14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79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FC3F15-DBF7-4317-A4FD-3F6582F9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60"/>
            <a:ext cx="10515600" cy="3128340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Veriyi dengelemek için üç yol kullanılmıştır:</a:t>
            </a:r>
          </a:p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Oversampling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Azınlık sınıfta olan kopyalanmış yapay verilerin veri setine dahil edilmesiyle yapılır.</a:t>
            </a:r>
          </a:p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Undersampling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Çoğunluk sınıftaki verilerin bir kısmının silinerek azınlık sınıfına göre dengelenmesiyle yapılır.</a:t>
            </a:r>
          </a:p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Hibrit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Üstteki iki yöntemin karışımı şeklinde yapılır.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172098C-1C51-46D2-B8CF-CEEFE1954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25" y="3429000"/>
            <a:ext cx="9206349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5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07E8D65-A6E8-4A5C-8AEB-F04CCECD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89" y="365125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 Çıkarımı ve Seçimi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474EC3-41F4-4AB9-A8B4-DD369B0C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86" y="1814051"/>
            <a:ext cx="10515600" cy="2850546"/>
          </a:xfrm>
        </p:spPr>
        <p:txBody>
          <a:bodyPr>
            <a:normAutofit lnSpcReduction="10000"/>
          </a:bodyPr>
          <a:lstStyle/>
          <a:p>
            <a:r>
              <a:rPr lang="tr-TR" dirty="0" err="1"/>
              <a:t>tsfresh</a:t>
            </a:r>
            <a:r>
              <a:rPr lang="tr-TR" dirty="0"/>
              <a:t> kütüphanesi ile özellikler çıkarılır, sonra da aynı kütüphane yardımıyla özellikler seçilir. Bu özellikler zaman serilerine bağlı bütün özelliklerden oluşmaktadır.</a:t>
            </a:r>
          </a:p>
          <a:p>
            <a:r>
              <a:rPr lang="tr-TR" dirty="0"/>
              <a:t>Özellik seçimi için özelliklerin p-değerleri hesaplanır, sonra da bir çoklu test (</a:t>
            </a:r>
            <a:r>
              <a:rPr lang="tr-TR" dirty="0" err="1"/>
              <a:t>multiple-testing</a:t>
            </a:r>
            <a:r>
              <a:rPr lang="tr-TR" dirty="0"/>
              <a:t>) prosedürü olan </a:t>
            </a:r>
            <a:r>
              <a:rPr lang="tr-TR" dirty="0" err="1"/>
              <a:t>Benjamini-Hochberg</a:t>
            </a:r>
            <a:r>
              <a:rPr lang="tr-TR" dirty="0"/>
              <a:t> prosedürü kullanılır.</a:t>
            </a:r>
          </a:p>
          <a:p>
            <a:r>
              <a:rPr lang="tr-TR" dirty="0"/>
              <a:t>Makine öğrenmesi için en iyi 5 özellik seçildi.</a:t>
            </a:r>
          </a:p>
        </p:txBody>
      </p:sp>
    </p:spTree>
    <p:extLst>
      <p:ext uri="{BB962C8B-B14F-4D97-AF65-F5344CB8AC3E}">
        <p14:creationId xmlns:p14="http://schemas.microsoft.com/office/powerpoint/2010/main" val="19481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B6F23C1-EC06-46D5-A6D2-CEE070820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83" y="3811232"/>
            <a:ext cx="7655834" cy="242983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8911149-9AFD-4B0F-9AD9-7E30E03F2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953" y="1212423"/>
            <a:ext cx="8746094" cy="206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5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1569EB8-F689-4428-AD20-D3D7340D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Kestirimci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Bakım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B9CE04DB-4596-470F-A41C-D3FD9B4ED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172504"/>
            <a:ext cx="10515599" cy="2199767"/>
          </a:xfrm>
        </p:spPr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Kestirimci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bakım, bir sistemdeki verinin analizini yaparak olası hataları ve geri kalan faydalı ömrü öngörerek bunlara karşı önlem almayı sağlar.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sistemin geçmiş verileri ile makine öğrenmesi, davranışındaki değişimleri görmeyi sağlar.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D16BEEE-A983-44D6-A123-91C535589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5183" y="1448609"/>
            <a:ext cx="7501630" cy="24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8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78C6AE8-9E28-4650-984D-94FBABF5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16" y="341975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 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64204F-431E-4A26-82F4-57914C9C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87" y="1945853"/>
            <a:ext cx="5709213" cy="2966293"/>
          </a:xfrm>
        </p:spPr>
        <p:txBody>
          <a:bodyPr>
            <a:normAutofit/>
          </a:bodyPr>
          <a:lstStyle/>
          <a:p>
            <a:r>
              <a:rPr lang="tr-TR" dirty="0"/>
              <a:t>İşlenen verilerin besleneceği farklı algoritmalar kullanılmıştır.</a:t>
            </a:r>
          </a:p>
          <a:p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.</a:t>
            </a:r>
          </a:p>
          <a:p>
            <a:r>
              <a:rPr lang="tr-TR" dirty="0"/>
              <a:t>K-</a:t>
            </a:r>
            <a:r>
              <a:rPr lang="tr-TR" dirty="0" err="1"/>
              <a:t>Nearest</a:t>
            </a:r>
            <a:r>
              <a:rPr lang="tr-TR" dirty="0"/>
              <a:t> </a:t>
            </a:r>
            <a:r>
              <a:rPr lang="tr-TR" dirty="0" err="1"/>
              <a:t>Neighbours</a:t>
            </a:r>
            <a:r>
              <a:rPr lang="tr-TR" dirty="0"/>
              <a:t>.</a:t>
            </a:r>
          </a:p>
          <a:p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.</a:t>
            </a:r>
          </a:p>
          <a:p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.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8FC69FC5-CAB2-428B-934E-A92C1B35ECAA}"/>
              </a:ext>
            </a:extLst>
          </p:cNvPr>
          <p:cNvSpPr txBox="1">
            <a:spLocks/>
          </p:cNvSpPr>
          <p:nvPr/>
        </p:nvSpPr>
        <p:spPr>
          <a:xfrm>
            <a:off x="6384402" y="2269943"/>
            <a:ext cx="5709213" cy="231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Boosting</a:t>
            </a:r>
            <a:r>
              <a:rPr lang="tr-TR" dirty="0"/>
              <a:t>.</a:t>
            </a:r>
          </a:p>
          <a:p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 Machine.</a:t>
            </a:r>
          </a:p>
          <a:p>
            <a:r>
              <a:rPr lang="tr-TR" dirty="0" err="1"/>
              <a:t>AdaBoost</a:t>
            </a:r>
            <a:r>
              <a:rPr lang="tr-TR" dirty="0"/>
              <a:t>.</a:t>
            </a:r>
          </a:p>
          <a:p>
            <a:r>
              <a:rPr lang="tr-TR" dirty="0" err="1"/>
              <a:t>Passive</a:t>
            </a:r>
            <a:r>
              <a:rPr lang="tr-TR" dirty="0"/>
              <a:t> </a:t>
            </a:r>
            <a:r>
              <a:rPr lang="tr-TR" dirty="0" err="1"/>
              <a:t>Aggressive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8508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CFDDA6-E6B9-41E1-8D92-B1AFBEF9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41" y="318826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İleri Seçim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D4D59B-8812-44C2-B9A3-6CDE5A1CE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96" y="2787639"/>
            <a:ext cx="5435278" cy="1755282"/>
          </a:xfrm>
        </p:spPr>
        <p:txBody>
          <a:bodyPr>
            <a:normAutofit/>
          </a:bodyPr>
          <a:lstStyle/>
          <a:p>
            <a:r>
              <a:rPr lang="tr-TR" dirty="0"/>
              <a:t>Boş bir modele adım adım yeni özellikler eklenmesiyle en iyi sınıflandırma yönteminin bulunmasıdır.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95AD2A1-2C3D-4315-AA2D-E6CC95FE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889" y="1802474"/>
            <a:ext cx="4167861" cy="372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8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CFDDA6-E6B9-41E1-8D92-B1AFBEF9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41" y="318826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Maliyet Etkin Öğrenme 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D4D59B-8812-44C2-B9A3-6CDE5A1CE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939186"/>
            <a:ext cx="5824959" cy="1889849"/>
          </a:xfrm>
        </p:spPr>
        <p:txBody>
          <a:bodyPr>
            <a:normAutofit/>
          </a:bodyPr>
          <a:lstStyle/>
          <a:p>
            <a:r>
              <a:rPr lang="tr-TR" dirty="0"/>
              <a:t>Maliyet etkin öğrenmede hatalı sınıflandırmalara bir ağırlık (</a:t>
            </a:r>
            <a:r>
              <a:rPr lang="tr-TR" dirty="0" err="1"/>
              <a:t>weight</a:t>
            </a:r>
            <a:r>
              <a:rPr lang="tr-TR" dirty="0"/>
              <a:t>) verilerek bu ağırlığın en aza indirgenmesi sağlanır.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8CBB702-B0A0-4122-997B-573A1A57D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41" y="2234720"/>
            <a:ext cx="5443598" cy="70446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FD19E74-13B1-408E-A489-0022B6437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69" y="3093890"/>
            <a:ext cx="5395670" cy="325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73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3CFDDA6-E6B9-41E1-8D92-B1AFBEF9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41" y="318826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Oylama</a:t>
            </a:r>
            <a:b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D4D59B-8812-44C2-B9A3-6CDE5A1CE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41" y="1906647"/>
            <a:ext cx="5307956" cy="4351338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Birden fazla model kullanılarak çıkan sonuçlara göre oylama yapılır.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Sınıf çoğunluğa göre seçilir.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Çıkan sonuçların olasılıkları bulunup bunların ortalamalarına göre seçilir.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50DA7BE-9A9D-4F66-82EB-2944D8AC8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101" y="2386604"/>
            <a:ext cx="6480858" cy="22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13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BC8D2AC-3DE3-416E-856D-DFB5A750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92" y="272527"/>
            <a:ext cx="10515600" cy="1325563"/>
          </a:xfrm>
        </p:spPr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Otokodlayıcı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22573F-E04E-487D-BE62-E67A8843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392" y="2399245"/>
            <a:ext cx="5894408" cy="2059510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Denetimsiz öğrenim için kullanılan yapay bir sinir ağı.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Çoğunluk veri beslenilerek iki özellik arasında sınıflandırılması sağlanır.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3D4DB7F-F7E4-4583-9F50-748E626B5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4" y="1635760"/>
            <a:ext cx="4781225" cy="35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4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D2FCBBF-4F55-488D-A14C-53C2B54B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42" y="237804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Sonuçlar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F2416F8-E826-4815-A7DF-E8C5893AE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09" y="1442814"/>
            <a:ext cx="8151781" cy="517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42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AD5D7E8-787E-4978-8E72-423AAE9D8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826" y="1138991"/>
            <a:ext cx="8390347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9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A588F59-70F3-4AF4-BD76-758D923A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(Demo)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84ECAE-7A98-4A45-A9BD-E6E64D1E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294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63CCA3-F79C-41C0-A525-4DF75C9D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355" y="1949280"/>
            <a:ext cx="5009226" cy="2959440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bakım mekanizması firmaların binlerce dolar tasarruf yapmasını sağlayabilir.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Kestirimci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bakımın bu gibi faydaları, önleyici tedbirler için yaygın bir çözüm yolu olmasını sağlamıştır.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B737BB-9567-4F2E-A222-A7754D0D0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5581" y="1816339"/>
            <a:ext cx="6554402" cy="36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8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0D03F75-3BE5-4DBD-A577-9B3EA263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" y="802005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Bakım Tipleri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ADFBB0-670D-4D06-805E-1439012D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" y="2252345"/>
            <a:ext cx="5877560" cy="4006215"/>
          </a:xfrm>
        </p:spPr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Dijital bir kopya var fakat veri akışı yok.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Diagnostic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Veri akışı sadece fiziksel nesneden dijital nesneye.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Fiziksel ve dijital nesne arasında iki taraflı veri akışı var.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Dijital nesnenin fiziksel nesneye tam entegrasyonu.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30D5EF3-32F6-49FE-B2E2-996E0FC6C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56" y="2252345"/>
            <a:ext cx="4499102" cy="373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2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B9C3F5-9892-4B48-B0FC-9C430B6F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7" y="800132"/>
            <a:ext cx="10515600" cy="904382"/>
          </a:xfrm>
        </p:spPr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Kestirimli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Bakımın Problemleri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C4458C-75B4-4ABD-BFC3-CE31C0053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97" y="2516372"/>
            <a:ext cx="10515600" cy="3065971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Verinin esnekliği bir modelin algoritma performansında kritik bir soruna sebep olabilir.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Büyük boyutlu veri setleri.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ve etiketlenmemiş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unlabelled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verileri işleme.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Verinin seyrek olması.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Büyük veri ortamında açığa çıkan gürültülü veri miktarı.</a:t>
            </a:r>
          </a:p>
        </p:txBody>
      </p:sp>
    </p:spTree>
    <p:extLst>
      <p:ext uri="{BB962C8B-B14F-4D97-AF65-F5344CB8AC3E}">
        <p14:creationId xmlns:p14="http://schemas.microsoft.com/office/powerpoint/2010/main" val="361755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9E883A6-1788-416B-A285-B2C07FB1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31733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Uygulama Alanları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8D1DA2-6C16-4219-AD1E-78792E7F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42" y="2276293"/>
            <a:ext cx="5257800" cy="3297738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Endüstriyel robot kaynak makineleri, yolcu gemi yapımında ve metallerde kaynaklama.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Trikotaj makineleri.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Seramik döküm kalıplarının temizlenmesi.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Freze makineleri.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C5726D0B-312F-473F-B6B7-B0802A43CDF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408EA67-68B8-4C28-B164-43115D5A0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315" y="2174928"/>
            <a:ext cx="5333643" cy="25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0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28A1392-6642-417C-BDFB-44CCBBD43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365125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Kullanılan Yöntemler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729000-0DDD-49F3-896F-6E0E9BBA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60" y="2091323"/>
            <a:ext cx="4245864" cy="2675354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Dijital ikiz.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toplayan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sensörler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Bulut teknolojileri.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Nesnelerin interneti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teknolojileri.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Siber-fiziksel sistemler.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503F6CF-8410-4DC3-B916-5FFB53EB1AF5}"/>
              </a:ext>
            </a:extLst>
          </p:cNvPr>
          <p:cNvSpPr txBox="1">
            <a:spLocks/>
          </p:cNvSpPr>
          <p:nvPr/>
        </p:nvSpPr>
        <p:spPr>
          <a:xfrm>
            <a:off x="6993482" y="2091323"/>
            <a:ext cx="4343460" cy="2675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Büyük veri yapıları.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Arttırılmış gerçeklik (AR).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Yapay zeka.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Derin öğrenme.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87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4EA60FF-06DF-4085-A761-4A9AAEAF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65" y="260953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CNC Makinesinde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Kestirimci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Bakım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6192FA-9E62-494B-B6D3-B08D2EE3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1062"/>
            <a:ext cx="10515600" cy="187093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bir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sensör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verisi kullanılarak makine öğrenmesi yöntemleri kullanılarak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kestirimci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bakım sağlamak. 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IoT’den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gelen CNC makinesi verilerinin sağlık durumunun tahmin edilmesi çalışması.</a:t>
            </a:r>
          </a:p>
        </p:txBody>
      </p:sp>
    </p:spTree>
    <p:extLst>
      <p:ext uri="{BB962C8B-B14F-4D97-AF65-F5344CB8AC3E}">
        <p14:creationId xmlns:p14="http://schemas.microsoft.com/office/powerpoint/2010/main" val="274167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5500037-027C-4B49-BA55-610E2210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822325"/>
            <a:ext cx="10515600" cy="1325563"/>
          </a:xfrm>
        </p:spPr>
        <p:txBody>
          <a:bodyPr/>
          <a:lstStyle/>
          <a:p>
            <a:r>
              <a:rPr lang="tr-TR" dirty="0"/>
              <a:t>(Diyagram)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0C2D9E-9918-472D-A2A4-3E43922DA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60" y="2147888"/>
            <a:ext cx="10515600" cy="4351338"/>
          </a:xfr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960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675</Words>
  <Application>Microsoft Office PowerPoint</Application>
  <PresentationFormat>Geniş ekran</PresentationFormat>
  <Paragraphs>90</Paragraphs>
  <Slides>27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Teması</vt:lpstr>
      <vt:lpstr>CNC MAKİNELERİNDE  KESTİRİMCİ BAKIM</vt:lpstr>
      <vt:lpstr>Kestirimci Bakım</vt:lpstr>
      <vt:lpstr>PowerPoint Sunusu</vt:lpstr>
      <vt:lpstr>Bakım Tipleri</vt:lpstr>
      <vt:lpstr>Kestirimli Bakımın Problemleri</vt:lpstr>
      <vt:lpstr>Uygulama Alanları</vt:lpstr>
      <vt:lpstr>Kullanılan Yöntemler</vt:lpstr>
      <vt:lpstr>CNC Makinesinde Kestirimci Bakım</vt:lpstr>
      <vt:lpstr>(Diyagram)</vt:lpstr>
      <vt:lpstr>Veri Seti</vt:lpstr>
      <vt:lpstr>PowerPoint Sunusu</vt:lpstr>
      <vt:lpstr>Veri Analizi</vt:lpstr>
      <vt:lpstr>Korrelasyon</vt:lpstr>
      <vt:lpstr>PowerPoint Sunusu</vt:lpstr>
      <vt:lpstr>Veri Sınıflandırma</vt:lpstr>
      <vt:lpstr>Dengesiz Veri ve Çözümleri</vt:lpstr>
      <vt:lpstr>PowerPoint Sunusu</vt:lpstr>
      <vt:lpstr>Özellik Çıkarımı ve Seçimi</vt:lpstr>
      <vt:lpstr>PowerPoint Sunusu</vt:lpstr>
      <vt:lpstr>Makine Öğrenme Algoritmaları</vt:lpstr>
      <vt:lpstr>İleri Seçim (Forward Selection)</vt:lpstr>
      <vt:lpstr>Maliyet Etkin Öğrenme  (Cost-Effective Learning)</vt:lpstr>
      <vt:lpstr>Oylama (Voting)</vt:lpstr>
      <vt:lpstr>Otokodlayıcı (Autoencoder)</vt:lpstr>
      <vt:lpstr>Sonuçlar</vt:lpstr>
      <vt:lpstr>PowerPoint Sunusu</vt:lpstr>
      <vt:lpstr>(Demo)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stajyer</dc:creator>
  <cp:lastModifiedBy>stajyer</cp:lastModifiedBy>
  <cp:revision>22</cp:revision>
  <dcterms:created xsi:type="dcterms:W3CDTF">2024-07-22T05:48:40Z</dcterms:created>
  <dcterms:modified xsi:type="dcterms:W3CDTF">2024-07-22T13:32:42Z</dcterms:modified>
</cp:coreProperties>
</file>