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Codec Pro ExtraBold" charset="1" panose="00000700000000000000"/>
      <p:regular r:id="rId18"/>
    </p:embeddedFont>
    <p:embeddedFont>
      <p:font typeface="Codec Pro ExtraBold Bold" charset="1" panose="000009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nltk.org" TargetMode="External" Type="http://schemas.openxmlformats.org/officeDocument/2006/relationships/hyperlink"/><Relationship Id="rId11" Target="https://www.nltk.org" TargetMode="External" Type="http://schemas.openxmlformats.org/officeDocument/2006/relationships/hyperlink"/><Relationship Id="rId12" Target="https://docs.python.org/3/library/pickle.htm" TargetMode="External" Type="http://schemas.openxmlformats.org/officeDocument/2006/relationships/hyperlink"/><Relationship Id="rId13" Target="https://www.djangoproject.com" TargetMode="External" Type="http://schemas.openxmlformats.org/officeDocument/2006/relationships/hyperlink"/><Relationship Id="rId2" Target="../media/image16.png" Type="http://schemas.openxmlformats.org/officeDocument/2006/relationships/image"/><Relationship Id="rId3" Target="../media/image17.svg" Type="http://schemas.openxmlformats.org/officeDocument/2006/relationships/image"/><Relationship Id="rId4" Target="https://numpy.org" TargetMode="External" Type="http://schemas.openxmlformats.org/officeDocument/2006/relationships/hyperlink"/><Relationship Id="rId5" Target="https://keras.io/keras_tuner/" TargetMode="External" Type="http://schemas.openxmlformats.org/officeDocument/2006/relationships/hyperlink"/><Relationship Id="rId6" Target="https://scikit-learn.org/stable/" TargetMode="External" Type="http://schemas.openxmlformats.org/officeDocument/2006/relationships/hyperlink"/><Relationship Id="rId7" Target="https://keras.io" TargetMode="External" Type="http://schemas.openxmlformats.org/officeDocument/2006/relationships/hyperlink"/><Relationship Id="rId8" Target="https://www.tensorflow.org" TargetMode="External" Type="http://schemas.openxmlformats.org/officeDocument/2006/relationships/hyperlink"/><Relationship Id="rId9" Target="https://www.tensorflow.or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5400000">
            <a:off x="12478788" y="3427076"/>
            <a:ext cx="3691218" cy="11435102"/>
            <a:chOff x="0" y="0"/>
            <a:chExt cx="812800" cy="2517990"/>
          </a:xfrm>
        </p:grpSpPr>
        <p:sp>
          <p:nvSpPr>
            <p:cNvPr name="Freeform 3" id="3"/>
            <p:cNvSpPr/>
            <p:nvPr/>
          </p:nvSpPr>
          <p:spPr>
            <a:xfrm flipH="false" flipV="false" rot="0">
              <a:off x="0" y="0"/>
              <a:ext cx="812800" cy="2517990"/>
            </a:xfrm>
            <a:custGeom>
              <a:avLst/>
              <a:gdLst/>
              <a:ahLst/>
              <a:cxnLst/>
              <a:rect r="r" b="b" t="t" l="l"/>
              <a:pathLst>
                <a:path h="2517990" w="812800">
                  <a:moveTo>
                    <a:pt x="652780" y="0"/>
                  </a:moveTo>
                  <a:lnTo>
                    <a:pt x="160020" y="0"/>
                  </a:lnTo>
                  <a:lnTo>
                    <a:pt x="0" y="160020"/>
                  </a:lnTo>
                  <a:lnTo>
                    <a:pt x="0" y="2357970"/>
                  </a:lnTo>
                  <a:lnTo>
                    <a:pt x="160020" y="2517990"/>
                  </a:lnTo>
                  <a:lnTo>
                    <a:pt x="652780" y="2517990"/>
                  </a:lnTo>
                  <a:lnTo>
                    <a:pt x="812800" y="2357970"/>
                  </a:lnTo>
                  <a:lnTo>
                    <a:pt x="812800" y="160020"/>
                  </a:lnTo>
                  <a:lnTo>
                    <a:pt x="652780" y="0"/>
                  </a:lnTo>
                  <a:close/>
                </a:path>
              </a:pathLst>
            </a:custGeom>
            <a:solidFill>
              <a:srgbClr val="1C5739"/>
            </a:solidFill>
          </p:spPr>
        </p:sp>
        <p:sp>
          <p:nvSpPr>
            <p:cNvPr name="TextBox 4" id="4"/>
            <p:cNvSpPr txBox="true"/>
            <p:nvPr/>
          </p:nvSpPr>
          <p:spPr>
            <a:xfrm>
              <a:off x="63500" y="44450"/>
              <a:ext cx="685800" cy="241004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295009" y="3458849"/>
            <a:ext cx="110236" cy="2818996"/>
            <a:chOff x="0" y="0"/>
            <a:chExt cx="26312" cy="672855"/>
          </a:xfrm>
        </p:grpSpPr>
        <p:sp>
          <p:nvSpPr>
            <p:cNvPr name="Freeform 9" id="9"/>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0" id="10"/>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741161" y="2337227"/>
            <a:ext cx="6865684" cy="950172"/>
            <a:chOff x="0" y="0"/>
            <a:chExt cx="1638743" cy="226793"/>
          </a:xfrm>
        </p:grpSpPr>
        <p:sp>
          <p:nvSpPr>
            <p:cNvPr name="Freeform 12" id="12"/>
            <p:cNvSpPr/>
            <p:nvPr/>
          </p:nvSpPr>
          <p:spPr>
            <a:xfrm flipH="false" flipV="false" rot="0">
              <a:off x="0" y="0"/>
              <a:ext cx="1638743" cy="226793"/>
            </a:xfrm>
            <a:custGeom>
              <a:avLst/>
              <a:gdLst/>
              <a:ahLst/>
              <a:cxnLst/>
              <a:rect r="r" b="b" t="t" l="l"/>
              <a:pathLst>
                <a:path h="226793" w="1638743">
                  <a:moveTo>
                    <a:pt x="20297" y="0"/>
                  </a:moveTo>
                  <a:lnTo>
                    <a:pt x="1618445" y="0"/>
                  </a:lnTo>
                  <a:cubicBezTo>
                    <a:pt x="1629655" y="0"/>
                    <a:pt x="1638743" y="9087"/>
                    <a:pt x="1638743" y="20297"/>
                  </a:cubicBezTo>
                  <a:lnTo>
                    <a:pt x="1638743" y="206495"/>
                  </a:lnTo>
                  <a:cubicBezTo>
                    <a:pt x="1638743" y="217705"/>
                    <a:pt x="1629655" y="226793"/>
                    <a:pt x="1618445" y="226793"/>
                  </a:cubicBezTo>
                  <a:lnTo>
                    <a:pt x="20297" y="226793"/>
                  </a:lnTo>
                  <a:cubicBezTo>
                    <a:pt x="9087" y="226793"/>
                    <a:pt x="0" y="217705"/>
                    <a:pt x="0" y="206495"/>
                  </a:cubicBezTo>
                  <a:lnTo>
                    <a:pt x="0" y="20297"/>
                  </a:lnTo>
                  <a:cubicBezTo>
                    <a:pt x="0" y="9087"/>
                    <a:pt x="9087" y="0"/>
                    <a:pt x="20297" y="0"/>
                  </a:cubicBezTo>
                  <a:close/>
                </a:path>
              </a:pathLst>
            </a:custGeom>
            <a:solidFill>
              <a:srgbClr val="1C5739"/>
            </a:solidFill>
          </p:spPr>
        </p:sp>
        <p:sp>
          <p:nvSpPr>
            <p:cNvPr name="TextBox 13" id="13"/>
            <p:cNvSpPr txBox="true"/>
            <p:nvPr/>
          </p:nvSpPr>
          <p:spPr>
            <a:xfrm>
              <a:off x="0" y="-38100"/>
              <a:ext cx="1638743" cy="264893"/>
            </a:xfrm>
            <a:prstGeom prst="rect">
              <a:avLst/>
            </a:prstGeom>
          </p:spPr>
          <p:txBody>
            <a:bodyPr anchor="ctr" rtlCol="false" tIns="56055" lIns="56055" bIns="56055" rIns="56055"/>
            <a:lstStyle/>
            <a:p>
              <a:pPr algn="ctr">
                <a:lnSpc>
                  <a:spcPts val="4939"/>
                </a:lnSpc>
              </a:pPr>
              <a:r>
                <a:rPr lang="en-US" sz="3799">
                  <a:solidFill>
                    <a:srgbClr val="FFFFFF"/>
                  </a:solidFill>
                  <a:latin typeface="Montserrat Light"/>
                </a:rPr>
                <a:t>E-Commerce ChatBot</a:t>
              </a:r>
            </a:p>
          </p:txBody>
        </p:sp>
      </p:grpSp>
      <p:sp>
        <p:nvSpPr>
          <p:cNvPr name="TextBox 14" id="14"/>
          <p:cNvSpPr txBox="true"/>
          <p:nvPr/>
        </p:nvSpPr>
        <p:spPr>
          <a:xfrm rot="0">
            <a:off x="9330733" y="7617519"/>
            <a:ext cx="393703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NIRMAL KUMAR P R</a:t>
            </a:r>
          </a:p>
        </p:txBody>
      </p:sp>
      <p:sp>
        <p:nvSpPr>
          <p:cNvPr name="TextBox 15" id="15"/>
          <p:cNvSpPr txBox="true"/>
          <p:nvPr/>
        </p:nvSpPr>
        <p:spPr>
          <a:xfrm rot="0">
            <a:off x="1864986" y="3554099"/>
            <a:ext cx="10756200" cy="1771859"/>
          </a:xfrm>
          <a:prstGeom prst="rect">
            <a:avLst/>
          </a:prstGeom>
        </p:spPr>
        <p:txBody>
          <a:bodyPr anchor="t" rtlCol="false" tIns="0" lIns="0" bIns="0" rIns="0">
            <a:spAutoFit/>
          </a:bodyPr>
          <a:lstStyle/>
          <a:p>
            <a:pPr>
              <a:lnSpc>
                <a:spcPts val="11813"/>
              </a:lnSpc>
            </a:pPr>
            <a:r>
              <a:rPr lang="en-US" sz="12306">
                <a:solidFill>
                  <a:srgbClr val="1C5739"/>
                </a:solidFill>
                <a:latin typeface="Codec Pro ExtraBold"/>
              </a:rPr>
              <a:t>USING LSTM</a:t>
            </a:r>
          </a:p>
        </p:txBody>
      </p:sp>
      <p:sp>
        <p:nvSpPr>
          <p:cNvPr name="Freeform 16" id="16"/>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9330733" y="8259359"/>
            <a:ext cx="393703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422521104026</a:t>
            </a:r>
          </a:p>
        </p:txBody>
      </p:sp>
      <p:sp>
        <p:nvSpPr>
          <p:cNvPr name="TextBox 18" id="18"/>
          <p:cNvSpPr txBox="true"/>
          <p:nvPr/>
        </p:nvSpPr>
        <p:spPr>
          <a:xfrm rot="0">
            <a:off x="9330733" y="8862238"/>
            <a:ext cx="6069342"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prnirmalramesh04@gmail.com</a:t>
            </a:r>
          </a:p>
        </p:txBody>
      </p:sp>
      <p:sp>
        <p:nvSpPr>
          <p:cNvPr name="TextBox 19" id="19"/>
          <p:cNvSpPr txBox="true"/>
          <p:nvPr/>
        </p:nvSpPr>
        <p:spPr>
          <a:xfrm rot="0">
            <a:off x="9330733" y="9465116"/>
            <a:ext cx="8957267" cy="498104"/>
          </a:xfrm>
          <a:prstGeom prst="rect">
            <a:avLst/>
          </a:prstGeom>
        </p:spPr>
        <p:txBody>
          <a:bodyPr anchor="t" rtlCol="false" tIns="0" lIns="0" bIns="0" rIns="0">
            <a:spAutoFit/>
          </a:bodyPr>
          <a:lstStyle/>
          <a:p>
            <a:pPr algn="just">
              <a:lnSpc>
                <a:spcPts val="4045"/>
              </a:lnSpc>
            </a:pPr>
            <a:r>
              <a:rPr lang="en-US" sz="2889" spc="144">
                <a:solidFill>
                  <a:srgbClr val="FFFFFF"/>
                </a:solidFill>
                <a:latin typeface="Open Sauce"/>
              </a:rPr>
              <a:t>University College of Engineering Villupuram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1644489" y="2442812"/>
            <a:ext cx="979064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3.Deep Learning Model: Networks</a:t>
            </a:r>
          </a:p>
        </p:txBody>
      </p:sp>
      <p:sp>
        <p:nvSpPr>
          <p:cNvPr name="TextBox 7" id="7"/>
          <p:cNvSpPr txBox="true"/>
          <p:nvPr/>
        </p:nvSpPr>
        <p:spPr>
          <a:xfrm rot="0">
            <a:off x="2603065" y="3328836"/>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Impl﻿emented LSTM networks to process and understand natural language data</a:t>
            </a:r>
          </a:p>
        </p:txBody>
      </p:sp>
      <p:sp>
        <p:nvSpPr>
          <p:cNvPr name="TextBox 8" id="8"/>
          <p:cNvSpPr txBox="true"/>
          <p:nvPr/>
        </p:nvSpPr>
        <p:spPr>
          <a:xfrm rot="0">
            <a:off x="2603065" y="4693408"/>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Employed a dense layer with 208 units followed by a softmax output layer</a:t>
            </a:r>
          </a:p>
        </p:txBody>
      </p:sp>
      <p:sp>
        <p:nvSpPr>
          <p:cNvPr name="TextBox 9" id="9"/>
          <p:cNvSpPr txBox="true"/>
          <p:nvPr/>
        </p:nvSpPr>
        <p:spPr>
          <a:xfrm rot="0">
            <a:off x="2603065" y="6057980"/>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Utilized the Adam optimizer w﻿ith a learning rate set to 0.01</a:t>
            </a:r>
          </a:p>
        </p:txBody>
      </p:sp>
      <p:sp>
        <p:nvSpPr>
          <p:cNvPr name="TextBox 10" id="10"/>
          <p:cNvSpPr txBox="true"/>
          <p:nvPr/>
        </p:nvSpPr>
        <p:spPr>
          <a:xfrm rot="0">
            <a:off x="2603065" y="6860577"/>
            <a:ext cx="148077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Configured the model with two LSTM layers, each having 110 units</a:t>
            </a:r>
          </a:p>
        </p:txBody>
      </p:sp>
      <p:sp>
        <p:nvSpPr>
          <p:cNvPr name="TextBox 11" id="11"/>
          <p:cNvSpPr txBox="true"/>
          <p:nvPr/>
        </p:nvSpPr>
        <p:spPr>
          <a:xfrm rot="0">
            <a:off x="1644489" y="7979549"/>
            <a:ext cx="10943456"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4.Hyperparameter Tuning: Keras Tuner</a:t>
            </a:r>
          </a:p>
        </p:txBody>
      </p:sp>
      <p:sp>
        <p:nvSpPr>
          <p:cNvPr name="TextBox 12" id="12"/>
          <p:cNvSpPr txBox="true"/>
          <p:nvPr/>
        </p:nvSpPr>
        <p:spPr>
          <a:xfrm rot="0">
            <a:off x="2603065" y="8865573"/>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Tuned the number of units in LSTM layers ranging from 50 to 150.</a:t>
            </a:r>
            <a:r>
              <a:rPr lang="en-US" sz="3224" spc="315">
                <a:solidFill>
                  <a:srgbClr val="231F20"/>
                </a:solidFill>
                <a:latin typeface="Glacial Indifference"/>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2603065" y="2504405"/>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Utiliz﻿ed Keras Tuner to automate the optimization of model parameters</a:t>
            </a:r>
          </a:p>
        </p:txBody>
      </p:sp>
      <p:sp>
        <p:nvSpPr>
          <p:cNvPr name="TextBox 7" id="7"/>
          <p:cNvSpPr txBox="true"/>
          <p:nvPr/>
        </p:nvSpPr>
        <p:spPr>
          <a:xfrm rot="0">
            <a:off x="2603065" y="3868977"/>
            <a:ext cx="14211037"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Explored the number of dense layers in the model from 1 to 20.</a:t>
            </a:r>
          </a:p>
        </p:txBody>
      </p:sp>
      <p:sp>
        <p:nvSpPr>
          <p:cNvPr name="TextBox 8" id="8"/>
          <p:cNvSpPr txBox="true"/>
          <p:nvPr/>
        </p:nvSpPr>
        <p:spPr>
          <a:xfrm rot="0">
            <a:off x="2603065" y="4671574"/>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Adjusted learning rates between 0.01, 0.001, and 0.0001 for optimal performance.</a:t>
            </a:r>
            <a:r>
              <a:rPr lang="en-US" sz="3224" spc="315">
                <a:solidFill>
                  <a:srgbClr val="231F20"/>
                </a:solidFill>
                <a:latin typeface="Glacial Indifference"/>
              </a:rPr>
              <a:t> </a:t>
            </a:r>
          </a:p>
        </p:txBody>
      </p:sp>
      <p:sp>
        <p:nvSpPr>
          <p:cNvPr name="TextBox 9" id="9"/>
          <p:cNvSpPr txBox="true"/>
          <p:nvPr/>
        </p:nvSpPr>
        <p:spPr>
          <a:xfrm rot="0">
            <a:off x="1769794" y="6140921"/>
            <a:ext cx="10943456"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5. Tokenization and Padding:</a:t>
            </a:r>
          </a:p>
        </p:txBody>
      </p:sp>
      <p:sp>
        <p:nvSpPr>
          <p:cNvPr name="TextBox 10" id="10"/>
          <p:cNvSpPr txBox="true"/>
          <p:nvPr/>
        </p:nvSpPr>
        <p:spPr>
          <a:xfrm rot="0">
            <a:off x="2603065" y="7141116"/>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Tokenized the text data using Keras Tokenizer to convert words into numerical sequences.</a:t>
            </a:r>
            <a:r>
              <a:rPr lang="en-US" sz="3224" spc="315">
                <a:solidFill>
                  <a:srgbClr val="231F20"/>
                </a:solidFill>
                <a:latin typeface="Glacial Indifference"/>
              </a:rPr>
              <a:t> </a:t>
            </a:r>
          </a:p>
        </p:txBody>
      </p:sp>
      <p:sp>
        <p:nvSpPr>
          <p:cNvPr name="TextBox 11" id="11"/>
          <p:cNvSpPr txBox="true"/>
          <p:nvPr/>
        </p:nvSpPr>
        <p:spPr>
          <a:xfrm rot="0">
            <a:off x="2603065" y="8505688"/>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Applied padding to ensure a uniform sequence length of 200 for model input.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814103" y="8931354"/>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071598"/>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2603065" y="3231178"/>
            <a:ext cx="14211037"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Set the vocabulary size to 2000 to capture the most frequent words in the dataset.</a:t>
            </a:r>
          </a:p>
        </p:txBody>
      </p:sp>
      <p:sp>
        <p:nvSpPr>
          <p:cNvPr name="TextBox 7" id="7"/>
          <p:cNvSpPr txBox="true"/>
          <p:nvPr/>
        </p:nvSpPr>
        <p:spPr>
          <a:xfrm rot="0">
            <a:off x="2603065" y="5000625"/>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Used an out-of-vocabulary token (OOV) to handle words not in the vocabulary during tokenization.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528002" y="0"/>
            <a:ext cx="19048322" cy="3086100"/>
            <a:chOff x="0" y="0"/>
            <a:chExt cx="5016842" cy="812800"/>
          </a:xfrm>
        </p:grpSpPr>
        <p:sp>
          <p:nvSpPr>
            <p:cNvPr name="Freeform 4" id="4"/>
            <p:cNvSpPr/>
            <p:nvPr/>
          </p:nvSpPr>
          <p:spPr>
            <a:xfrm flipH="false" flipV="false" rot="0">
              <a:off x="0" y="0"/>
              <a:ext cx="5016842" cy="812800"/>
            </a:xfrm>
            <a:custGeom>
              <a:avLst/>
              <a:gdLst/>
              <a:ahLst/>
              <a:cxnLst/>
              <a:rect r="r" b="b" t="t" l="l"/>
              <a:pathLst>
                <a:path h="812800" w="5016842">
                  <a:moveTo>
                    <a:pt x="0" y="0"/>
                  </a:moveTo>
                  <a:lnTo>
                    <a:pt x="5016842" y="0"/>
                  </a:lnTo>
                  <a:lnTo>
                    <a:pt x="5016842" y="812800"/>
                  </a:lnTo>
                  <a:lnTo>
                    <a:pt x="0" y="812800"/>
                  </a:lnTo>
                  <a:close/>
                </a:path>
              </a:pathLst>
            </a:custGeom>
            <a:solidFill>
              <a:srgbClr val="1C5739"/>
            </a:solidFill>
          </p:spPr>
        </p:sp>
        <p:sp>
          <p:nvSpPr>
            <p:cNvPr name="TextBox 5" id="5"/>
            <p:cNvSpPr txBox="true"/>
            <p:nvPr/>
          </p:nvSpPr>
          <p:spPr>
            <a:xfrm>
              <a:off x="0" y="-19050"/>
              <a:ext cx="5016842" cy="831850"/>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180866" y="3442596"/>
            <a:ext cx="4473739" cy="1700904"/>
            <a:chOff x="0" y="0"/>
            <a:chExt cx="1178269" cy="447975"/>
          </a:xfrm>
        </p:grpSpPr>
        <p:sp>
          <p:nvSpPr>
            <p:cNvPr name="Freeform 7" id="7"/>
            <p:cNvSpPr/>
            <p:nvPr/>
          </p:nvSpPr>
          <p:spPr>
            <a:xfrm flipH="false" flipV="false" rot="0">
              <a:off x="0" y="0"/>
              <a:ext cx="1178269" cy="447975"/>
            </a:xfrm>
            <a:custGeom>
              <a:avLst/>
              <a:gdLst/>
              <a:ahLst/>
              <a:cxnLst/>
              <a:rect r="r" b="b" t="t" l="l"/>
              <a:pathLst>
                <a:path h="447975" w="1178269">
                  <a:moveTo>
                    <a:pt x="0" y="0"/>
                  </a:moveTo>
                  <a:lnTo>
                    <a:pt x="1178269" y="0"/>
                  </a:lnTo>
                  <a:lnTo>
                    <a:pt x="1178269" y="447975"/>
                  </a:lnTo>
                  <a:lnTo>
                    <a:pt x="0" y="447975"/>
                  </a:lnTo>
                  <a:close/>
                </a:path>
              </a:pathLst>
            </a:custGeom>
            <a:solidFill>
              <a:srgbClr val="1C5739"/>
            </a:solidFill>
          </p:spPr>
        </p:sp>
        <p:sp>
          <p:nvSpPr>
            <p:cNvPr name="TextBox 8" id="8"/>
            <p:cNvSpPr txBox="true"/>
            <p:nvPr/>
          </p:nvSpPr>
          <p:spPr>
            <a:xfrm>
              <a:off x="0" y="-57150"/>
              <a:ext cx="1178269" cy="505125"/>
            </a:xfrm>
            <a:prstGeom prst="rect">
              <a:avLst/>
            </a:prstGeom>
          </p:spPr>
          <p:txBody>
            <a:bodyPr anchor="ctr" rtlCol="false" tIns="50800" lIns="50800" bIns="50800" rIns="50800"/>
            <a:lstStyle/>
            <a:p>
              <a:pPr algn="ctr" marL="0" indent="0" lvl="0">
                <a:lnSpc>
                  <a:spcPts val="4252"/>
                </a:lnSpc>
                <a:spcBef>
                  <a:spcPct val="0"/>
                </a:spcBef>
              </a:pPr>
              <a:r>
                <a:rPr lang="en-US" sz="3081" spc="30">
                  <a:solidFill>
                    <a:srgbClr val="FFFFFF"/>
                  </a:solidFill>
                  <a:latin typeface="Open Sauce Italics"/>
                </a:rPr>
                <a:t>1. Jupyter Notebook:</a:t>
              </a:r>
            </a:p>
          </p:txBody>
        </p:sp>
      </p:grpSp>
      <p:sp>
        <p:nvSpPr>
          <p:cNvPr name="TextBox 9" id="9"/>
          <p:cNvSpPr txBox="true"/>
          <p:nvPr/>
        </p:nvSpPr>
        <p:spPr>
          <a:xfrm rot="0">
            <a:off x="3690980" y="975111"/>
            <a:ext cx="10713642"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DEPLOYMENT</a:t>
            </a:r>
          </a:p>
        </p:txBody>
      </p:sp>
      <p:grpSp>
        <p:nvGrpSpPr>
          <p:cNvPr name="Group 10" id="10"/>
          <p:cNvGrpSpPr/>
          <p:nvPr/>
        </p:nvGrpSpPr>
        <p:grpSpPr>
          <a:xfrm rot="0">
            <a:off x="301283" y="5872093"/>
            <a:ext cx="8232906" cy="4073956"/>
            <a:chOff x="0" y="0"/>
            <a:chExt cx="2168337" cy="1072976"/>
          </a:xfrm>
        </p:grpSpPr>
        <p:sp>
          <p:nvSpPr>
            <p:cNvPr name="Freeform 11" id="11"/>
            <p:cNvSpPr/>
            <p:nvPr/>
          </p:nvSpPr>
          <p:spPr>
            <a:xfrm flipH="false" flipV="false" rot="0">
              <a:off x="0" y="0"/>
              <a:ext cx="2168337" cy="1072976"/>
            </a:xfrm>
            <a:custGeom>
              <a:avLst/>
              <a:gdLst/>
              <a:ahLst/>
              <a:cxnLst/>
              <a:rect r="r" b="b" t="t" l="l"/>
              <a:pathLst>
                <a:path h="1072976" w="2168337">
                  <a:moveTo>
                    <a:pt x="0" y="0"/>
                  </a:moveTo>
                  <a:lnTo>
                    <a:pt x="2168337" y="0"/>
                  </a:lnTo>
                  <a:lnTo>
                    <a:pt x="2168337" y="1072976"/>
                  </a:lnTo>
                  <a:lnTo>
                    <a:pt x="0" y="1072976"/>
                  </a:lnTo>
                  <a:close/>
                </a:path>
              </a:pathLst>
            </a:custGeom>
            <a:solidFill>
              <a:srgbClr val="397D5A"/>
            </a:solidFill>
          </p:spPr>
        </p:sp>
        <p:sp>
          <p:nvSpPr>
            <p:cNvPr name="TextBox 12" id="12"/>
            <p:cNvSpPr txBox="true"/>
            <p:nvPr/>
          </p:nvSpPr>
          <p:spPr>
            <a:xfrm>
              <a:off x="0" y="-66675"/>
              <a:ext cx="2168337" cy="1139651"/>
            </a:xfrm>
            <a:prstGeom prst="rect">
              <a:avLst/>
            </a:prstGeom>
          </p:spPr>
          <p:txBody>
            <a:bodyPr anchor="ctr" rtlCol="false" tIns="114300" lIns="114300" bIns="114300" rIns="114300"/>
            <a:lstStyle/>
            <a:p>
              <a:pPr algn="ctr" marL="0" indent="0" lvl="0">
                <a:lnSpc>
                  <a:spcPts val="4415"/>
                </a:lnSpc>
                <a:spcBef>
                  <a:spcPct val="0"/>
                </a:spcBef>
              </a:pPr>
              <a:r>
                <a:rPr lang="en-US" sz="3199" spc="31">
                  <a:solidFill>
                    <a:srgbClr val="FFFFFF"/>
                  </a:solidFill>
                  <a:latin typeface="Open Sauce Italics"/>
                </a:rPr>
                <a:t>The chatbot code is hosted on GitHub by implementing the main code directly on a Jupyter Notebook. This approach allows for easy viewing and execution of the code..</a:t>
              </a:r>
            </a:p>
          </p:txBody>
        </p:sp>
      </p:grpSp>
      <p:sp>
        <p:nvSpPr>
          <p:cNvPr name="Freeform 13" id="13"/>
          <p:cNvSpPr/>
          <p:nvPr/>
        </p:nvSpPr>
        <p:spPr>
          <a:xfrm flipH="false" flipV="false" rot="0">
            <a:off x="15408481" y="-2153153"/>
            <a:ext cx="4116356" cy="4116356"/>
          </a:xfrm>
          <a:custGeom>
            <a:avLst/>
            <a:gdLst/>
            <a:ahLst/>
            <a:cxnLst/>
            <a:rect r="r" b="b" t="t" l="l"/>
            <a:pathLst>
              <a:path h="4116356" w="4116356">
                <a:moveTo>
                  <a:pt x="0" y="0"/>
                </a:moveTo>
                <a:lnTo>
                  <a:pt x="4116355" y="0"/>
                </a:lnTo>
                <a:lnTo>
                  <a:pt x="4116355" y="4116356"/>
                </a:lnTo>
                <a:lnTo>
                  <a:pt x="0" y="41163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602379" y="0"/>
            <a:ext cx="3256087" cy="3256087"/>
          </a:xfrm>
          <a:custGeom>
            <a:avLst/>
            <a:gdLst/>
            <a:ahLst/>
            <a:cxnLst/>
            <a:rect r="r" b="b" t="t" l="l"/>
            <a:pathLst>
              <a:path h="3256087" w="3256087">
                <a:moveTo>
                  <a:pt x="0" y="0"/>
                </a:moveTo>
                <a:lnTo>
                  <a:pt x="3256087" y="0"/>
                </a:lnTo>
                <a:lnTo>
                  <a:pt x="3256087" y="3256087"/>
                </a:lnTo>
                <a:lnTo>
                  <a:pt x="0" y="32560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11204268" y="3442596"/>
            <a:ext cx="4473739" cy="1700904"/>
            <a:chOff x="0" y="0"/>
            <a:chExt cx="1178269" cy="447975"/>
          </a:xfrm>
        </p:grpSpPr>
        <p:sp>
          <p:nvSpPr>
            <p:cNvPr name="Freeform 16" id="16"/>
            <p:cNvSpPr/>
            <p:nvPr/>
          </p:nvSpPr>
          <p:spPr>
            <a:xfrm flipH="false" flipV="false" rot="0">
              <a:off x="0" y="0"/>
              <a:ext cx="1178269" cy="447975"/>
            </a:xfrm>
            <a:custGeom>
              <a:avLst/>
              <a:gdLst/>
              <a:ahLst/>
              <a:cxnLst/>
              <a:rect r="r" b="b" t="t" l="l"/>
              <a:pathLst>
                <a:path h="447975" w="1178269">
                  <a:moveTo>
                    <a:pt x="0" y="0"/>
                  </a:moveTo>
                  <a:lnTo>
                    <a:pt x="1178269" y="0"/>
                  </a:lnTo>
                  <a:lnTo>
                    <a:pt x="1178269" y="447975"/>
                  </a:lnTo>
                  <a:lnTo>
                    <a:pt x="0" y="447975"/>
                  </a:lnTo>
                  <a:close/>
                </a:path>
              </a:pathLst>
            </a:custGeom>
            <a:solidFill>
              <a:srgbClr val="1C5739"/>
            </a:solidFill>
          </p:spPr>
        </p:sp>
        <p:sp>
          <p:nvSpPr>
            <p:cNvPr name="TextBox 17" id="17"/>
            <p:cNvSpPr txBox="true"/>
            <p:nvPr/>
          </p:nvSpPr>
          <p:spPr>
            <a:xfrm>
              <a:off x="0" y="-57150"/>
              <a:ext cx="1178269" cy="505125"/>
            </a:xfrm>
            <a:prstGeom prst="rect">
              <a:avLst/>
            </a:prstGeom>
          </p:spPr>
          <p:txBody>
            <a:bodyPr anchor="ctr" rtlCol="false" tIns="50800" lIns="50800" bIns="50800" rIns="50800"/>
            <a:lstStyle/>
            <a:p>
              <a:pPr algn="ctr" marL="0" indent="0" lvl="0">
                <a:lnSpc>
                  <a:spcPts val="4252"/>
                </a:lnSpc>
                <a:spcBef>
                  <a:spcPct val="0"/>
                </a:spcBef>
              </a:pPr>
              <a:r>
                <a:rPr lang="en-US" sz="3081" spc="30">
                  <a:solidFill>
                    <a:srgbClr val="FFFFFF"/>
                  </a:solidFill>
                  <a:latin typeface="Open Sauce Italics"/>
                </a:rPr>
                <a:t>2. Django Web Application:</a:t>
              </a:r>
            </a:p>
          </p:txBody>
        </p:sp>
      </p:grpSp>
      <p:grpSp>
        <p:nvGrpSpPr>
          <p:cNvPr name="Group 18" id="18"/>
          <p:cNvGrpSpPr/>
          <p:nvPr/>
        </p:nvGrpSpPr>
        <p:grpSpPr>
          <a:xfrm rot="0">
            <a:off x="9477548" y="5872093"/>
            <a:ext cx="8182784" cy="4073956"/>
            <a:chOff x="0" y="0"/>
            <a:chExt cx="2155137" cy="1072976"/>
          </a:xfrm>
        </p:grpSpPr>
        <p:sp>
          <p:nvSpPr>
            <p:cNvPr name="Freeform 19" id="19"/>
            <p:cNvSpPr/>
            <p:nvPr/>
          </p:nvSpPr>
          <p:spPr>
            <a:xfrm flipH="false" flipV="false" rot="0">
              <a:off x="0" y="0"/>
              <a:ext cx="2155136" cy="1072976"/>
            </a:xfrm>
            <a:custGeom>
              <a:avLst/>
              <a:gdLst/>
              <a:ahLst/>
              <a:cxnLst/>
              <a:rect r="r" b="b" t="t" l="l"/>
              <a:pathLst>
                <a:path h="1072976" w="2155136">
                  <a:moveTo>
                    <a:pt x="0" y="0"/>
                  </a:moveTo>
                  <a:lnTo>
                    <a:pt x="2155136" y="0"/>
                  </a:lnTo>
                  <a:lnTo>
                    <a:pt x="2155136" y="1072976"/>
                  </a:lnTo>
                  <a:lnTo>
                    <a:pt x="0" y="1072976"/>
                  </a:lnTo>
                  <a:close/>
                </a:path>
              </a:pathLst>
            </a:custGeom>
            <a:solidFill>
              <a:srgbClr val="397D5A"/>
            </a:solidFill>
          </p:spPr>
        </p:sp>
        <p:sp>
          <p:nvSpPr>
            <p:cNvPr name="TextBox 20" id="20"/>
            <p:cNvSpPr txBox="true"/>
            <p:nvPr/>
          </p:nvSpPr>
          <p:spPr>
            <a:xfrm>
              <a:off x="0" y="-66675"/>
              <a:ext cx="2155137" cy="1139651"/>
            </a:xfrm>
            <a:prstGeom prst="rect">
              <a:avLst/>
            </a:prstGeom>
          </p:spPr>
          <p:txBody>
            <a:bodyPr anchor="ctr" rtlCol="false" tIns="114300" lIns="114300" bIns="114300" rIns="114300"/>
            <a:lstStyle/>
            <a:p>
              <a:pPr algn="ctr" marL="0" indent="0" lvl="0">
                <a:lnSpc>
                  <a:spcPts val="4415"/>
                </a:lnSpc>
                <a:spcBef>
                  <a:spcPct val="0"/>
                </a:spcBef>
              </a:pPr>
              <a:r>
                <a:rPr lang="en-US" sz="3199" spc="31">
                  <a:solidFill>
                    <a:srgbClr val="FFFFFF"/>
                  </a:solidFill>
                  <a:latin typeface="Open Sauce Italics"/>
                </a:rPr>
                <a:t>The chatbot is presented as a user-friendly web-based interface using the Django framework and hosted on GitHub. This method offers a seamless user experience and makes the chatbot accessible via a web browser.</a:t>
              </a:r>
            </a:p>
          </p:txBody>
        </p:sp>
      </p:grpSp>
      <p:sp>
        <p:nvSpPr>
          <p:cNvPr name="Freeform 21" id="21"/>
          <p:cNvSpPr/>
          <p:nvPr/>
        </p:nvSpPr>
        <p:spPr>
          <a:xfrm flipH="true" flipV="true" rot="0">
            <a:off x="3690980" y="5143500"/>
            <a:ext cx="1055899" cy="936870"/>
          </a:xfrm>
          <a:custGeom>
            <a:avLst/>
            <a:gdLst/>
            <a:ahLst/>
            <a:cxnLst/>
            <a:rect r="r" b="b" t="t" l="l"/>
            <a:pathLst>
              <a:path h="936870" w="1055899">
                <a:moveTo>
                  <a:pt x="1055898" y="936870"/>
                </a:moveTo>
                <a:lnTo>
                  <a:pt x="0" y="936870"/>
                </a:lnTo>
                <a:lnTo>
                  <a:pt x="0" y="0"/>
                </a:lnTo>
                <a:lnTo>
                  <a:pt x="1055898" y="0"/>
                </a:lnTo>
                <a:lnTo>
                  <a:pt x="1055898" y="93687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true" flipV="true" rot="0">
            <a:off x="12913188" y="4935223"/>
            <a:ext cx="1055899" cy="936870"/>
          </a:xfrm>
          <a:custGeom>
            <a:avLst/>
            <a:gdLst/>
            <a:ahLst/>
            <a:cxnLst/>
            <a:rect r="r" b="b" t="t" l="l"/>
            <a:pathLst>
              <a:path h="936870" w="1055899">
                <a:moveTo>
                  <a:pt x="1055899" y="936870"/>
                </a:moveTo>
                <a:lnTo>
                  <a:pt x="0" y="936870"/>
                </a:lnTo>
                <a:lnTo>
                  <a:pt x="0" y="0"/>
                </a:lnTo>
                <a:lnTo>
                  <a:pt x="1055899" y="0"/>
                </a:lnTo>
                <a:lnTo>
                  <a:pt x="1055899" y="93687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887070" y="-207031"/>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1C5739"/>
            </a:solidFill>
          </p:spPr>
        </p:sp>
      </p:grpSp>
      <p:sp>
        <p:nvSpPr>
          <p:cNvPr name="TextBox 4" id="4"/>
          <p:cNvSpPr txBox="true"/>
          <p:nvPr/>
        </p:nvSpPr>
        <p:spPr>
          <a:xfrm rot="0">
            <a:off x="150614" y="4251009"/>
            <a:ext cx="8169703" cy="2168864"/>
          </a:xfrm>
          <a:prstGeom prst="rect">
            <a:avLst/>
          </a:prstGeom>
        </p:spPr>
        <p:txBody>
          <a:bodyPr anchor="t" rtlCol="false" tIns="0" lIns="0" bIns="0" rIns="0">
            <a:spAutoFit/>
          </a:bodyPr>
          <a:lstStyle/>
          <a:p>
            <a:pPr algn="ctr">
              <a:lnSpc>
                <a:spcPts val="8301"/>
              </a:lnSpc>
            </a:pPr>
            <a:r>
              <a:rPr lang="en-US" sz="6015" spc="589">
                <a:solidFill>
                  <a:srgbClr val="FFFFFF"/>
                </a:solidFill>
                <a:latin typeface="Codec Pro ExtraBold"/>
                <a:ea typeface="Codec Pro ExtraBold"/>
              </a:rPr>
              <a:t>WHO ARE THE EN﻿D USERS?</a:t>
            </a:r>
          </a:p>
        </p:txBody>
      </p:sp>
      <p:sp>
        <p:nvSpPr>
          <p:cNvPr name="TextBox 5" id="5"/>
          <p:cNvSpPr txBox="true"/>
          <p:nvPr/>
        </p:nvSpPr>
        <p:spPr>
          <a:xfrm rot="0">
            <a:off x="7651523" y="821183"/>
            <a:ext cx="10351626"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Online Shoppers: </a:t>
            </a:r>
            <a:r>
              <a:rPr lang="en-US" sz="3024" spc="296">
                <a:solidFill>
                  <a:srgbClr val="231F20"/>
                </a:solidFill>
                <a:latin typeface="Glacial Indifference"/>
                <a:ea typeface="Glacial Indifference"/>
              </a:rPr>
              <a:t>Individuals looking for product information, recom﻿mendations, or assistance with their shopping experience</a:t>
            </a:r>
          </a:p>
        </p:txBody>
      </p:sp>
      <p:sp>
        <p:nvSpPr>
          <p:cNvPr name="Freeform 6" id="6"/>
          <p:cNvSpPr/>
          <p:nvPr/>
        </p:nvSpPr>
        <p:spPr>
          <a:xfrm flipH="true" flipV="true" rot="-5400000">
            <a:off x="6947345" y="754791"/>
            <a:ext cx="746239" cy="662117"/>
          </a:xfrm>
          <a:custGeom>
            <a:avLst/>
            <a:gdLst/>
            <a:ahLst/>
            <a:cxnLst/>
            <a:rect r="r" b="b" t="t" l="l"/>
            <a:pathLst>
              <a:path h="662117" w="746239">
                <a:moveTo>
                  <a:pt x="746238" y="662118"/>
                </a:moveTo>
                <a:lnTo>
                  <a:pt x="0" y="662118"/>
                </a:lnTo>
                <a:lnTo>
                  <a:pt x="0" y="0"/>
                </a:lnTo>
                <a:lnTo>
                  <a:pt x="746238" y="0"/>
                </a:lnTo>
                <a:lnTo>
                  <a:pt x="746238" y="66211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5400000">
            <a:off x="8765281" y="6064934"/>
            <a:ext cx="746239" cy="662117"/>
          </a:xfrm>
          <a:custGeom>
            <a:avLst/>
            <a:gdLst/>
            <a:ahLst/>
            <a:cxnLst/>
            <a:rect r="r" b="b" t="t" l="l"/>
            <a:pathLst>
              <a:path h="662117" w="746239">
                <a:moveTo>
                  <a:pt x="746239" y="662117"/>
                </a:moveTo>
                <a:lnTo>
                  <a:pt x="0" y="662117"/>
                </a:lnTo>
                <a:lnTo>
                  <a:pt x="0" y="0"/>
                </a:lnTo>
                <a:lnTo>
                  <a:pt x="746239" y="0"/>
                </a:lnTo>
                <a:lnTo>
                  <a:pt x="746239" y="66211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8" id="8"/>
          <p:cNvSpPr txBox="true"/>
          <p:nvPr/>
        </p:nvSpPr>
        <p:spPr>
          <a:xfrm rot="0">
            <a:off x="9631025" y="6133962"/>
            <a:ext cx="8656975"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Website Visitors:</a:t>
            </a:r>
            <a:r>
              <a:rPr lang="en-US" sz="3024" spc="296">
                <a:solidFill>
                  <a:srgbClr val="231F20"/>
                </a:solidFill>
                <a:latin typeface="Glacial Indifference"/>
                <a:ea typeface="Glacial Indifference"/>
              </a:rPr>
              <a:t> Potential customers exploring the eCommerce website whomay have questions or require assistan﻿ce.</a:t>
            </a:r>
            <a:r>
              <a:rPr lang="en-US" sz="3024" spc="296">
                <a:solidFill>
                  <a:srgbClr val="231F20"/>
                </a:solidFill>
                <a:latin typeface="Glacial Indifference"/>
              </a:rPr>
              <a:t> </a:t>
            </a:r>
          </a:p>
        </p:txBody>
      </p:sp>
      <p:sp>
        <p:nvSpPr>
          <p:cNvPr name="Freeform 9" id="9"/>
          <p:cNvSpPr/>
          <p:nvPr/>
        </p:nvSpPr>
        <p:spPr>
          <a:xfrm flipH="true" flipV="true" rot="-5400000">
            <a:off x="8278257" y="3041283"/>
            <a:ext cx="746239" cy="662117"/>
          </a:xfrm>
          <a:custGeom>
            <a:avLst/>
            <a:gdLst/>
            <a:ahLst/>
            <a:cxnLst/>
            <a:rect r="r" b="b" t="t" l="l"/>
            <a:pathLst>
              <a:path h="662117" w="746239">
                <a:moveTo>
                  <a:pt x="746238" y="662117"/>
                </a:moveTo>
                <a:lnTo>
                  <a:pt x="0" y="662117"/>
                </a:lnTo>
                <a:lnTo>
                  <a:pt x="0" y="0"/>
                </a:lnTo>
                <a:lnTo>
                  <a:pt x="746238" y="0"/>
                </a:lnTo>
                <a:lnTo>
                  <a:pt x="746238" y="66211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144000" y="3110311"/>
            <a:ext cx="8689737" cy="2083519"/>
          </a:xfrm>
          <a:prstGeom prst="rect">
            <a:avLst/>
          </a:prstGeom>
        </p:spPr>
        <p:txBody>
          <a:bodyPr anchor="t" rtlCol="false" tIns="0" lIns="0" bIns="0" rIns="0">
            <a:spAutoFit/>
          </a:bodyPr>
          <a:lstStyle/>
          <a:p>
            <a:pPr algn="just">
              <a:lnSpc>
                <a:spcPts val="4173"/>
              </a:lnSpc>
            </a:pPr>
            <a:r>
              <a:rPr lang="en-US" sz="3024" spc="296">
                <a:solidFill>
                  <a:srgbClr val="231F20"/>
                </a:solidFill>
                <a:latin typeface="Glacial Indifference Bold"/>
              </a:rPr>
              <a:t>Technical Support:</a:t>
            </a:r>
            <a:r>
              <a:rPr lang="en-US" sz="3024" spc="296">
                <a:solidFill>
                  <a:srgbClr val="231F20"/>
                </a:solidFill>
                <a:latin typeface="Glacial Indifference"/>
              </a:rPr>
              <a:t> IT professionals or developers involved in maintaining and updating the chatbot's functionality and performance</a:t>
            </a:r>
          </a:p>
        </p:txBody>
      </p:sp>
      <p:sp>
        <p:nvSpPr>
          <p:cNvPr name="Freeform 11" id="11"/>
          <p:cNvSpPr/>
          <p:nvPr/>
        </p:nvSpPr>
        <p:spPr>
          <a:xfrm flipH="true" flipV="true" rot="-5400000">
            <a:off x="7609462" y="8197339"/>
            <a:ext cx="746239" cy="662117"/>
          </a:xfrm>
          <a:custGeom>
            <a:avLst/>
            <a:gdLst/>
            <a:ahLst/>
            <a:cxnLst/>
            <a:rect r="r" b="b" t="t" l="l"/>
            <a:pathLst>
              <a:path h="662117" w="746239">
                <a:moveTo>
                  <a:pt x="746239" y="662117"/>
                </a:moveTo>
                <a:lnTo>
                  <a:pt x="0" y="662117"/>
                </a:lnTo>
                <a:lnTo>
                  <a:pt x="0" y="0"/>
                </a:lnTo>
                <a:lnTo>
                  <a:pt x="746239" y="0"/>
                </a:lnTo>
                <a:lnTo>
                  <a:pt x="746239" y="66211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8475205" y="8266367"/>
            <a:ext cx="9299059"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Customer Support Teams: </a:t>
            </a:r>
            <a:r>
              <a:rPr lang="en-US" sz="3024" spc="296">
                <a:solidFill>
                  <a:srgbClr val="231F20"/>
                </a:solidFill>
                <a:latin typeface="Glacial Indifference"/>
              </a:rPr>
              <a:t>Staff members responsible for handling customer queries and providing timely and accurate responses.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9462149"/>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11108" y="7873347"/>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473437" y="1995347"/>
            <a:ext cx="14880924" cy="7262953"/>
          </a:xfrm>
          <a:custGeom>
            <a:avLst/>
            <a:gdLst/>
            <a:ahLst/>
            <a:cxnLst/>
            <a:rect r="r" b="b" t="t" l="l"/>
            <a:pathLst>
              <a:path h="7262953" w="14880924">
                <a:moveTo>
                  <a:pt x="0" y="0"/>
                </a:moveTo>
                <a:lnTo>
                  <a:pt x="14880924" y="0"/>
                </a:lnTo>
                <a:lnTo>
                  <a:pt x="14880924" y="7262953"/>
                </a:lnTo>
                <a:lnTo>
                  <a:pt x="0" y="7262953"/>
                </a:lnTo>
                <a:lnTo>
                  <a:pt x="0" y="0"/>
                </a:lnTo>
                <a:close/>
              </a:path>
            </a:pathLst>
          </a:custGeom>
          <a:blipFill>
            <a:blip r:embed="rId4"/>
            <a:stretch>
              <a:fillRect l="0" t="0" r="0" b="-6979"/>
            </a:stretch>
          </a:blipFill>
        </p:spPr>
      </p:sp>
      <p:sp>
        <p:nvSpPr>
          <p:cNvPr name="TextBox 7" id="7"/>
          <p:cNvSpPr txBox="true"/>
          <p:nvPr/>
        </p:nvSpPr>
        <p:spPr>
          <a:xfrm rot="0">
            <a:off x="279860" y="546912"/>
            <a:ext cx="4774158"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RESULT</a:t>
            </a:r>
          </a:p>
        </p:txBody>
      </p:sp>
      <p:grpSp>
        <p:nvGrpSpPr>
          <p:cNvPr name="Group 8" id="8"/>
          <p:cNvGrpSpPr/>
          <p:nvPr/>
        </p:nvGrpSpPr>
        <p:grpSpPr>
          <a:xfrm rot="0">
            <a:off x="5054018" y="9172278"/>
            <a:ext cx="6593793" cy="1164171"/>
            <a:chOff x="0" y="0"/>
            <a:chExt cx="10855731" cy="1916640"/>
          </a:xfrm>
        </p:grpSpPr>
        <p:sp>
          <p:nvSpPr>
            <p:cNvPr name="Freeform 9" id="9"/>
            <p:cNvSpPr/>
            <p:nvPr/>
          </p:nvSpPr>
          <p:spPr>
            <a:xfrm flipH="false" flipV="false" rot="0">
              <a:off x="0" y="0"/>
              <a:ext cx="10912642" cy="1963166"/>
            </a:xfrm>
            <a:custGeom>
              <a:avLst/>
              <a:gdLst/>
              <a:ahLst/>
              <a:cxnLst/>
              <a:rect r="r" b="b" t="t" l="l"/>
              <a:pathLst>
                <a:path h="1963166" w="10912642">
                  <a:moveTo>
                    <a:pt x="9517129" y="0"/>
                  </a:moveTo>
                  <a:lnTo>
                    <a:pt x="0" y="0"/>
                  </a:lnTo>
                  <a:lnTo>
                    <a:pt x="1233366" y="837565"/>
                  </a:lnTo>
                  <a:cubicBezTo>
                    <a:pt x="1291510" y="877062"/>
                    <a:pt x="1321424" y="929386"/>
                    <a:pt x="1321424" y="981583"/>
                  </a:cubicBezTo>
                  <a:cubicBezTo>
                    <a:pt x="1321424" y="1033780"/>
                    <a:pt x="1292445" y="1085596"/>
                    <a:pt x="1233366" y="1125601"/>
                  </a:cubicBezTo>
                  <a:lnTo>
                    <a:pt x="935" y="1963166"/>
                  </a:lnTo>
                  <a:lnTo>
                    <a:pt x="9516382" y="1963166"/>
                  </a:lnTo>
                  <a:lnTo>
                    <a:pt x="10912642" y="981583"/>
                  </a:lnTo>
                  <a:lnTo>
                    <a:pt x="9517129" y="0"/>
                  </a:lnTo>
                  <a:close/>
                </a:path>
              </a:pathLst>
            </a:custGeom>
            <a:solidFill>
              <a:srgbClr val="1C5739"/>
            </a:solidFill>
          </p:spPr>
        </p:sp>
      </p:grpSp>
      <p:sp>
        <p:nvSpPr>
          <p:cNvPr name="TextBox 10" id="10"/>
          <p:cNvSpPr txBox="true"/>
          <p:nvPr/>
        </p:nvSpPr>
        <p:spPr>
          <a:xfrm rot="0">
            <a:off x="6545478" y="9537798"/>
            <a:ext cx="4736843" cy="395032"/>
          </a:xfrm>
          <a:prstGeom prst="rect">
            <a:avLst/>
          </a:prstGeom>
        </p:spPr>
        <p:txBody>
          <a:bodyPr anchor="t" rtlCol="false" tIns="0" lIns="0" bIns="0" rIns="0">
            <a:spAutoFit/>
          </a:bodyPr>
          <a:lstStyle/>
          <a:p>
            <a:pPr algn="l" marL="0" indent="0" lvl="0">
              <a:lnSpc>
                <a:spcPts val="3267"/>
              </a:lnSpc>
              <a:spcBef>
                <a:spcPct val="0"/>
              </a:spcBef>
            </a:pPr>
            <a:r>
              <a:rPr lang="en-US" sz="2367" spc="232">
                <a:solidFill>
                  <a:srgbClr val="FFFFFF"/>
                </a:solidFill>
                <a:latin typeface="Open Sauce Bold"/>
              </a:rPr>
              <a:t>Executed on Jupyter</a:t>
            </a:r>
          </a:p>
        </p:txBody>
      </p:sp>
      <p:grpSp>
        <p:nvGrpSpPr>
          <p:cNvPr name="Group 11" id="11"/>
          <p:cNvGrpSpPr/>
          <p:nvPr/>
        </p:nvGrpSpPr>
        <p:grpSpPr>
          <a:xfrm rot="0">
            <a:off x="633448" y="-1588915"/>
            <a:ext cx="17021103" cy="3177830"/>
            <a:chOff x="0" y="0"/>
            <a:chExt cx="4482924" cy="836959"/>
          </a:xfrm>
        </p:grpSpPr>
        <p:sp>
          <p:nvSpPr>
            <p:cNvPr name="Freeform 12" id="12"/>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13" id="13"/>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14" id="14"/>
          <p:cNvSpPr txBox="true"/>
          <p:nvPr/>
        </p:nvSpPr>
        <p:spPr>
          <a:xfrm rot="0">
            <a:off x="7495552" y="143397"/>
            <a:ext cx="3296897"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RESULT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915640" y="9462149"/>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11108" y="7873347"/>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6" id="6"/>
          <p:cNvSpPr txBox="true"/>
          <p:nvPr/>
        </p:nvSpPr>
        <p:spPr>
          <a:xfrm rot="0">
            <a:off x="279860" y="546912"/>
            <a:ext cx="4774158" cy="1448435"/>
          </a:xfrm>
          <a:prstGeom prst="rect">
            <a:avLst/>
          </a:prstGeom>
        </p:spPr>
        <p:txBody>
          <a:bodyPr anchor="t" rtlCol="false" tIns="0" lIns="0" bIns="0" rIns="0">
            <a:spAutoFit/>
          </a:bodyPr>
          <a:lstStyle/>
          <a:p>
            <a:pPr algn="ctr">
              <a:lnSpc>
                <a:spcPts val="10886"/>
              </a:lnSpc>
            </a:pPr>
            <a:r>
              <a:rPr lang="en-US" sz="7888" spc="773">
                <a:solidFill>
                  <a:srgbClr val="FFFFFF"/>
                </a:solidFill>
                <a:latin typeface="Codec Pro ExtraBold"/>
              </a:rPr>
              <a:t>RESULT</a:t>
            </a:r>
          </a:p>
        </p:txBody>
      </p:sp>
      <p:grpSp>
        <p:nvGrpSpPr>
          <p:cNvPr name="Group 7" id="7"/>
          <p:cNvGrpSpPr/>
          <p:nvPr/>
        </p:nvGrpSpPr>
        <p:grpSpPr>
          <a:xfrm rot="0">
            <a:off x="5054018" y="9172278"/>
            <a:ext cx="6593793" cy="1164171"/>
            <a:chOff x="0" y="0"/>
            <a:chExt cx="10855731" cy="1916640"/>
          </a:xfrm>
        </p:grpSpPr>
        <p:sp>
          <p:nvSpPr>
            <p:cNvPr name="Freeform 8" id="8"/>
            <p:cNvSpPr/>
            <p:nvPr/>
          </p:nvSpPr>
          <p:spPr>
            <a:xfrm flipH="false" flipV="false" rot="0">
              <a:off x="0" y="0"/>
              <a:ext cx="10912642" cy="1963166"/>
            </a:xfrm>
            <a:custGeom>
              <a:avLst/>
              <a:gdLst/>
              <a:ahLst/>
              <a:cxnLst/>
              <a:rect r="r" b="b" t="t" l="l"/>
              <a:pathLst>
                <a:path h="1963166" w="10912642">
                  <a:moveTo>
                    <a:pt x="9517129" y="0"/>
                  </a:moveTo>
                  <a:lnTo>
                    <a:pt x="0" y="0"/>
                  </a:lnTo>
                  <a:lnTo>
                    <a:pt x="1233366" y="837565"/>
                  </a:lnTo>
                  <a:cubicBezTo>
                    <a:pt x="1291510" y="877062"/>
                    <a:pt x="1321424" y="929386"/>
                    <a:pt x="1321424" y="981583"/>
                  </a:cubicBezTo>
                  <a:cubicBezTo>
                    <a:pt x="1321424" y="1033780"/>
                    <a:pt x="1292445" y="1085596"/>
                    <a:pt x="1233366" y="1125601"/>
                  </a:cubicBezTo>
                  <a:lnTo>
                    <a:pt x="935" y="1963166"/>
                  </a:lnTo>
                  <a:lnTo>
                    <a:pt x="9516382" y="1963166"/>
                  </a:lnTo>
                  <a:lnTo>
                    <a:pt x="10912642" y="981583"/>
                  </a:lnTo>
                  <a:lnTo>
                    <a:pt x="9517129" y="0"/>
                  </a:lnTo>
                  <a:close/>
                </a:path>
              </a:pathLst>
            </a:custGeom>
            <a:solidFill>
              <a:srgbClr val="1C5739"/>
            </a:solidFill>
          </p:spPr>
        </p:sp>
      </p:grpSp>
      <p:grpSp>
        <p:nvGrpSpPr>
          <p:cNvPr name="Group 9" id="9"/>
          <p:cNvGrpSpPr/>
          <p:nvPr/>
        </p:nvGrpSpPr>
        <p:grpSpPr>
          <a:xfrm rot="0">
            <a:off x="633448" y="-1588915"/>
            <a:ext cx="17021103" cy="3177830"/>
            <a:chOff x="0" y="0"/>
            <a:chExt cx="4482924" cy="836959"/>
          </a:xfrm>
        </p:grpSpPr>
        <p:sp>
          <p:nvSpPr>
            <p:cNvPr name="Freeform 10" id="10"/>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11" id="11"/>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12" id="12"/>
          <p:cNvSpPr/>
          <p:nvPr/>
        </p:nvSpPr>
        <p:spPr>
          <a:xfrm flipH="false" flipV="false" rot="0">
            <a:off x="3589887" y="1797211"/>
            <a:ext cx="10648024" cy="7118691"/>
          </a:xfrm>
          <a:custGeom>
            <a:avLst/>
            <a:gdLst/>
            <a:ahLst/>
            <a:cxnLst/>
            <a:rect r="r" b="b" t="t" l="l"/>
            <a:pathLst>
              <a:path h="7118691" w="10648024">
                <a:moveTo>
                  <a:pt x="0" y="0"/>
                </a:moveTo>
                <a:lnTo>
                  <a:pt x="10648025" y="0"/>
                </a:lnTo>
                <a:lnTo>
                  <a:pt x="10648025" y="7118691"/>
                </a:lnTo>
                <a:lnTo>
                  <a:pt x="0" y="7118691"/>
                </a:lnTo>
                <a:lnTo>
                  <a:pt x="0" y="0"/>
                </a:lnTo>
                <a:close/>
              </a:path>
            </a:pathLst>
          </a:custGeom>
          <a:blipFill>
            <a:blip r:embed="rId4"/>
            <a:stretch>
              <a:fillRect l="0" t="0" r="0" b="0"/>
            </a:stretch>
          </a:blipFill>
        </p:spPr>
      </p:sp>
      <p:sp>
        <p:nvSpPr>
          <p:cNvPr name="TextBox 13" id="13"/>
          <p:cNvSpPr txBox="true"/>
          <p:nvPr/>
        </p:nvSpPr>
        <p:spPr>
          <a:xfrm rot="0">
            <a:off x="6545478" y="9537798"/>
            <a:ext cx="4736843" cy="395032"/>
          </a:xfrm>
          <a:prstGeom prst="rect">
            <a:avLst/>
          </a:prstGeom>
        </p:spPr>
        <p:txBody>
          <a:bodyPr anchor="t" rtlCol="false" tIns="0" lIns="0" bIns="0" rIns="0">
            <a:spAutoFit/>
          </a:bodyPr>
          <a:lstStyle/>
          <a:p>
            <a:pPr algn="l" marL="0" indent="0" lvl="0">
              <a:lnSpc>
                <a:spcPts val="3267"/>
              </a:lnSpc>
              <a:spcBef>
                <a:spcPct val="0"/>
              </a:spcBef>
            </a:pPr>
            <a:r>
              <a:rPr lang="en-US" sz="2367" spc="232">
                <a:solidFill>
                  <a:srgbClr val="FFFFFF"/>
                </a:solidFill>
                <a:latin typeface="Open Sauce Bold"/>
              </a:rPr>
              <a:t>Implemented on Django</a:t>
            </a:r>
          </a:p>
        </p:txBody>
      </p:sp>
      <p:sp>
        <p:nvSpPr>
          <p:cNvPr name="TextBox 14" id="14"/>
          <p:cNvSpPr txBox="true"/>
          <p:nvPr/>
        </p:nvSpPr>
        <p:spPr>
          <a:xfrm rot="0">
            <a:off x="7495552" y="143397"/>
            <a:ext cx="3296897"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RESULT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900" y="9404862"/>
            <a:ext cx="4687320" cy="4687320"/>
          </a:xfrm>
          <a:custGeom>
            <a:avLst/>
            <a:gdLst/>
            <a:ahLst/>
            <a:cxnLst/>
            <a:rect r="r" b="b" t="t" l="l"/>
            <a:pathLst>
              <a:path h="4687320" w="4687320">
                <a:moveTo>
                  <a:pt x="0" y="0"/>
                </a:moveTo>
                <a:lnTo>
                  <a:pt x="4687319" y="0"/>
                </a:lnTo>
                <a:lnTo>
                  <a:pt x="4687319" y="4687320"/>
                </a:lnTo>
                <a:lnTo>
                  <a:pt x="0" y="46873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776043" y="-2524707"/>
            <a:ext cx="3964049" cy="396404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7" id="7"/>
          <p:cNvSpPr/>
          <p:nvPr/>
        </p:nvSpPr>
        <p:spPr>
          <a:xfrm flipH="false" flipV="false" rot="0">
            <a:off x="11752828" y="-6405764"/>
            <a:ext cx="9348363" cy="9348363"/>
          </a:xfrm>
          <a:custGeom>
            <a:avLst/>
            <a:gdLst/>
            <a:ahLst/>
            <a:cxnLst/>
            <a:rect r="r" b="b" t="t" l="l"/>
            <a:pathLst>
              <a:path h="9348363" w="9348363">
                <a:moveTo>
                  <a:pt x="0" y="0"/>
                </a:moveTo>
                <a:lnTo>
                  <a:pt x="9348362" y="0"/>
                </a:lnTo>
                <a:lnTo>
                  <a:pt x="9348362" y="9348362"/>
                </a:lnTo>
                <a:lnTo>
                  <a:pt x="0" y="93483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904968" y="8918951"/>
            <a:ext cx="2649263" cy="26492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10" id="10"/>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1" id="11"/>
          <p:cNvSpPr txBox="true"/>
          <p:nvPr/>
        </p:nvSpPr>
        <p:spPr>
          <a:xfrm rot="0">
            <a:off x="1028700" y="1309596"/>
            <a:ext cx="5822882"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CONCLUSION</a:t>
            </a:r>
          </a:p>
        </p:txBody>
      </p:sp>
      <p:sp>
        <p:nvSpPr>
          <p:cNvPr name="TextBox 12" id="12"/>
          <p:cNvSpPr txBox="true"/>
          <p:nvPr/>
        </p:nvSpPr>
        <p:spPr>
          <a:xfrm rot="0">
            <a:off x="2365559" y="2869100"/>
            <a:ext cx="14061450" cy="5989150"/>
          </a:xfrm>
          <a:prstGeom prst="rect">
            <a:avLst/>
          </a:prstGeom>
        </p:spPr>
        <p:txBody>
          <a:bodyPr anchor="t" rtlCol="false" tIns="0" lIns="0" bIns="0" rIns="0">
            <a:spAutoFit/>
          </a:bodyPr>
          <a:lstStyle/>
          <a:p>
            <a:pPr>
              <a:lnSpc>
                <a:spcPts val="4725"/>
              </a:lnSpc>
            </a:pPr>
            <a:r>
              <a:rPr lang="en-US" sz="3424" spc="335">
                <a:solidFill>
                  <a:srgbClr val="231F20"/>
                </a:solidFill>
                <a:latin typeface="Glacial Indifference"/>
              </a:rPr>
              <a:t>The chatbot code is hosted on GitHub by implementing the main code directly on a Jupyter Notebook. This approach allows for easy viewing and execution of the code.Our eCommerce chatbot leverages advanced AI to deliver personalized customer support, enhancing the shopping experience and providing a competitive edge in the digital marketplace. As AI technologies continue to advance, our chatbot is poised to evolve and offer even more innovative solutions to meet the changing demands of the eCommerce industry.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322124" y="7754894"/>
            <a:ext cx="4118443" cy="3654183"/>
          </a:xfrm>
          <a:custGeom>
            <a:avLst/>
            <a:gdLst/>
            <a:ahLst/>
            <a:cxnLst/>
            <a:rect r="r" b="b" t="t" l="l"/>
            <a:pathLst>
              <a:path h="3654183" w="4118443">
                <a:moveTo>
                  <a:pt x="0" y="0"/>
                </a:moveTo>
                <a:lnTo>
                  <a:pt x="4118443" y="0"/>
                </a:lnTo>
                <a:lnTo>
                  <a:pt x="4118443" y="3654183"/>
                </a:lnTo>
                <a:lnTo>
                  <a:pt x="0" y="3654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059222" y="-798391"/>
            <a:ext cx="4118443" cy="3654183"/>
          </a:xfrm>
          <a:custGeom>
            <a:avLst/>
            <a:gdLst/>
            <a:ahLst/>
            <a:cxnLst/>
            <a:rect r="r" b="b" t="t" l="l"/>
            <a:pathLst>
              <a:path h="3654183" w="4118443">
                <a:moveTo>
                  <a:pt x="4118444" y="3654182"/>
                </a:moveTo>
                <a:lnTo>
                  <a:pt x="0" y="3654182"/>
                </a:lnTo>
                <a:lnTo>
                  <a:pt x="0" y="0"/>
                </a:lnTo>
                <a:lnTo>
                  <a:pt x="4118444" y="0"/>
                </a:lnTo>
                <a:lnTo>
                  <a:pt x="4118444" y="365418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72886" y="828675"/>
            <a:ext cx="5822882"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REFERENCES</a:t>
            </a:r>
          </a:p>
        </p:txBody>
      </p:sp>
      <p:sp>
        <p:nvSpPr>
          <p:cNvPr name="AutoShape 5" id="5"/>
          <p:cNvSpPr/>
          <p:nvPr/>
        </p:nvSpPr>
        <p:spPr>
          <a:xfrm>
            <a:off x="2843280" y="2531971"/>
            <a:ext cx="0" cy="17019428"/>
          </a:xfrm>
          <a:prstGeom prst="line">
            <a:avLst/>
          </a:prstGeom>
          <a:ln cap="rnd" w="19050">
            <a:solidFill>
              <a:srgbClr val="004651"/>
            </a:solidFill>
            <a:prstDash val="solid"/>
            <a:headEnd type="none" len="sm" w="sm"/>
            <a:tailEnd type="none" len="sm" w="sm"/>
          </a:ln>
        </p:spPr>
      </p:sp>
      <p:grpSp>
        <p:nvGrpSpPr>
          <p:cNvPr name="Group 6" id="6"/>
          <p:cNvGrpSpPr/>
          <p:nvPr/>
        </p:nvGrpSpPr>
        <p:grpSpPr>
          <a:xfrm rot="5400000">
            <a:off x="2662703" y="2320677"/>
            <a:ext cx="380203" cy="329258"/>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5400000">
            <a:off x="2662703" y="3379070"/>
            <a:ext cx="380203" cy="329258"/>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10" id="10"/>
          <p:cNvSpPr txBox="true"/>
          <p:nvPr/>
        </p:nvSpPr>
        <p:spPr>
          <a:xfrm rot="0">
            <a:off x="3257783" y="2200784"/>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NumPy: </a:t>
            </a:r>
            <a:r>
              <a:rPr lang="en-US" sz="3024" spc="296" u="sng">
                <a:solidFill>
                  <a:srgbClr val="231F20"/>
                </a:solidFill>
                <a:latin typeface="Glacial Indifference"/>
                <a:hlinkClick r:id="rId4" tooltip="https://numpy.org"/>
              </a:rPr>
              <a:t>https://numpy.org/</a:t>
            </a:r>
          </a:p>
        </p:txBody>
      </p:sp>
      <p:grpSp>
        <p:nvGrpSpPr>
          <p:cNvPr name="Group 11" id="11"/>
          <p:cNvGrpSpPr/>
          <p:nvPr/>
        </p:nvGrpSpPr>
        <p:grpSpPr>
          <a:xfrm rot="5400000">
            <a:off x="2662703" y="4435548"/>
            <a:ext cx="380203" cy="32925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5400000">
            <a:off x="2662703" y="5492026"/>
            <a:ext cx="380203" cy="329258"/>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5" id="15"/>
          <p:cNvGrpSpPr/>
          <p:nvPr/>
        </p:nvGrpSpPr>
        <p:grpSpPr>
          <a:xfrm rot="5400000">
            <a:off x="2662703" y="6548504"/>
            <a:ext cx="380203" cy="329258"/>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7" id="17"/>
          <p:cNvGrpSpPr/>
          <p:nvPr/>
        </p:nvGrpSpPr>
        <p:grpSpPr>
          <a:xfrm rot="5400000">
            <a:off x="2653178" y="7604982"/>
            <a:ext cx="380203" cy="329258"/>
            <a:chOff x="0" y="0"/>
            <a:chExt cx="3619627" cy="3134614"/>
          </a:xfrm>
        </p:grpSpPr>
        <p:sp>
          <p:nvSpPr>
            <p:cNvPr name="Freeform 18" id="1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9" id="19"/>
          <p:cNvGrpSpPr/>
          <p:nvPr/>
        </p:nvGrpSpPr>
        <p:grpSpPr>
          <a:xfrm rot="5400000">
            <a:off x="2653178" y="8604310"/>
            <a:ext cx="380203" cy="329258"/>
            <a:chOff x="0" y="0"/>
            <a:chExt cx="3619627" cy="3134614"/>
          </a:xfrm>
        </p:grpSpPr>
        <p:sp>
          <p:nvSpPr>
            <p:cNvPr name="Freeform 20" id="2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21" id="21"/>
          <p:cNvSpPr txBox="true"/>
          <p:nvPr/>
        </p:nvSpPr>
        <p:spPr>
          <a:xfrm rot="0">
            <a:off x="3257783" y="6428611"/>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Keras Tuner:</a:t>
            </a:r>
            <a:r>
              <a:rPr lang="en-US" sz="3024" spc="296" u="sng">
                <a:solidFill>
                  <a:srgbClr val="231F20"/>
                </a:solidFill>
                <a:latin typeface="Glacial Indifference"/>
                <a:hlinkClick r:id="rId5" tooltip="https://keras.io/keras_tuner/"/>
              </a:rPr>
              <a:t> https://keras.io/keras_tuner/</a:t>
            </a:r>
          </a:p>
        </p:txBody>
      </p:sp>
      <p:sp>
        <p:nvSpPr>
          <p:cNvPr name="TextBox 22" id="22"/>
          <p:cNvSpPr txBox="true"/>
          <p:nvPr/>
        </p:nvSpPr>
        <p:spPr>
          <a:xfrm rot="0">
            <a:off x="3257783" y="5372133"/>
            <a:ext cx="12206148"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scikit-learn (sklearn):</a:t>
            </a:r>
            <a:r>
              <a:rPr lang="en-US" sz="3024" spc="296" u="sng">
                <a:solidFill>
                  <a:srgbClr val="231F20"/>
                </a:solidFill>
                <a:latin typeface="Glacial Indifference"/>
                <a:hlinkClick r:id="rId6" tooltip="https://scikit-learn.org/stable/"/>
              </a:rPr>
              <a:t> https://scikit-learn.org/stable/</a:t>
            </a:r>
          </a:p>
        </p:txBody>
      </p:sp>
      <p:sp>
        <p:nvSpPr>
          <p:cNvPr name="TextBox 23" id="23"/>
          <p:cNvSpPr txBox="true"/>
          <p:nvPr/>
        </p:nvSpPr>
        <p:spPr>
          <a:xfrm rot="0">
            <a:off x="3257783" y="4315655"/>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Keras:</a:t>
            </a:r>
            <a:r>
              <a:rPr lang="en-US" sz="3024" spc="296">
                <a:solidFill>
                  <a:srgbClr val="231F20"/>
                </a:solidFill>
                <a:latin typeface="Glacial Indifference"/>
              </a:rPr>
              <a:t> </a:t>
            </a:r>
            <a:r>
              <a:rPr lang="en-US" sz="3024" spc="296" u="sng">
                <a:solidFill>
                  <a:srgbClr val="231F20"/>
                </a:solidFill>
                <a:latin typeface="Glacial Indifference"/>
                <a:hlinkClick r:id="rId7" tooltip="https://keras.io"/>
              </a:rPr>
              <a:t>https://keras.io/</a:t>
            </a:r>
          </a:p>
        </p:txBody>
      </p:sp>
      <p:sp>
        <p:nvSpPr>
          <p:cNvPr name="TextBox 24" id="24"/>
          <p:cNvSpPr txBox="true"/>
          <p:nvPr/>
        </p:nvSpPr>
        <p:spPr>
          <a:xfrm rot="0">
            <a:off x="3257783" y="3259177"/>
            <a:ext cx="10351626"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TensorFlow:</a:t>
            </a:r>
            <a:r>
              <a:rPr lang="en-US" sz="3024" spc="296">
                <a:solidFill>
                  <a:srgbClr val="231F20"/>
                </a:solidFill>
                <a:latin typeface="Glacial Indifference"/>
              </a:rPr>
              <a:t> </a:t>
            </a:r>
            <a:r>
              <a:rPr lang="en-US" sz="3024" spc="296" u="sng">
                <a:solidFill>
                  <a:srgbClr val="231F20"/>
                </a:solidFill>
                <a:latin typeface="Glacial Indifference"/>
                <a:hlinkClick r:id="rId8" tooltip="https://www.tensorflow.org"/>
              </a:rPr>
              <a:t>https://www.tensorflow.org/</a:t>
            </a:r>
            <a:r>
              <a:rPr lang="en-US" sz="3024" spc="296" u="sng">
                <a:solidFill>
                  <a:srgbClr val="231F20"/>
                </a:solidFill>
                <a:latin typeface="Glacial Indifference"/>
                <a:hlinkClick r:id="rId9" tooltip="https://www.tensorflow.org"/>
              </a:rPr>
              <a:t> </a:t>
            </a:r>
          </a:p>
        </p:txBody>
      </p:sp>
      <p:sp>
        <p:nvSpPr>
          <p:cNvPr name="TextBox 25" id="25"/>
          <p:cNvSpPr txBox="true"/>
          <p:nvPr/>
        </p:nvSpPr>
        <p:spPr>
          <a:xfrm rot="0">
            <a:off x="3257783" y="7485089"/>
            <a:ext cx="12757493"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NLTK (Natural Language Toolkit):</a:t>
            </a:r>
            <a:r>
              <a:rPr lang="en-US" sz="3024" spc="296">
                <a:solidFill>
                  <a:srgbClr val="231F20"/>
                </a:solidFill>
                <a:latin typeface="Glacial Indifference"/>
              </a:rPr>
              <a:t> </a:t>
            </a:r>
            <a:r>
              <a:rPr lang="en-US" sz="3024" spc="296" u="sng">
                <a:solidFill>
                  <a:srgbClr val="231F20"/>
                </a:solidFill>
                <a:latin typeface="Glacial Indifference"/>
                <a:hlinkClick r:id="rId10" tooltip="https://www.nltk.org"/>
              </a:rPr>
              <a:t>https://www.nltk.org/</a:t>
            </a:r>
            <a:r>
              <a:rPr lang="en-US" sz="3024" spc="296" u="sng">
                <a:solidFill>
                  <a:srgbClr val="231F20"/>
                </a:solidFill>
                <a:latin typeface="Glacial Indifference"/>
                <a:hlinkClick r:id="rId11" tooltip="https://www.nltk.org"/>
              </a:rPr>
              <a:t> </a:t>
            </a:r>
          </a:p>
        </p:txBody>
      </p:sp>
      <p:sp>
        <p:nvSpPr>
          <p:cNvPr name="TextBox 26" id="26"/>
          <p:cNvSpPr txBox="true"/>
          <p:nvPr/>
        </p:nvSpPr>
        <p:spPr>
          <a:xfrm rot="0">
            <a:off x="3257783" y="9201150"/>
            <a:ext cx="15940254" cy="1035769"/>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Pickle (Python's standard library): </a:t>
            </a:r>
            <a:r>
              <a:rPr lang="en-US" sz="3024" spc="296" u="sng">
                <a:solidFill>
                  <a:srgbClr val="231F20"/>
                </a:solidFill>
                <a:latin typeface="Glacial Indifference"/>
                <a:hlinkClick r:id="rId12" tooltip="https://docs.python.org/3/library/pickle.htm"/>
              </a:rPr>
              <a:t>https://docs.python.org/3/library/pickle.htm</a:t>
            </a:r>
            <a:r>
              <a:rPr lang="en-US" sz="3024" spc="296">
                <a:solidFill>
                  <a:srgbClr val="231F20"/>
                </a:solidFill>
                <a:latin typeface="Glacial Indifference"/>
              </a:rPr>
              <a:t>l</a:t>
            </a:r>
          </a:p>
        </p:txBody>
      </p:sp>
      <p:grpSp>
        <p:nvGrpSpPr>
          <p:cNvPr name="Group 27" id="27"/>
          <p:cNvGrpSpPr/>
          <p:nvPr/>
        </p:nvGrpSpPr>
        <p:grpSpPr>
          <a:xfrm rot="5400000">
            <a:off x="2653178" y="9588408"/>
            <a:ext cx="380203" cy="329258"/>
            <a:chOff x="0" y="0"/>
            <a:chExt cx="3619627" cy="3134614"/>
          </a:xfrm>
        </p:grpSpPr>
        <p:sp>
          <p:nvSpPr>
            <p:cNvPr name="Freeform 28" id="2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29" id="29"/>
          <p:cNvSpPr txBox="true"/>
          <p:nvPr/>
        </p:nvSpPr>
        <p:spPr>
          <a:xfrm rot="0">
            <a:off x="3248258" y="8484417"/>
            <a:ext cx="12757493" cy="51189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Bold"/>
              </a:rPr>
              <a:t>Django:</a:t>
            </a:r>
            <a:r>
              <a:rPr lang="en-US" sz="3024" spc="296" u="sng">
                <a:solidFill>
                  <a:srgbClr val="231F20"/>
                </a:solidFill>
                <a:latin typeface="Glacial Indifference"/>
                <a:hlinkClick r:id="rId13" tooltip="https://www.djangoproject.com"/>
              </a:rPr>
              <a:t> https://www.djangoproject.com/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3812627" y="2901697"/>
            <a:ext cx="1400485" cy="7034968"/>
            <a:chOff x="0" y="0"/>
            <a:chExt cx="368852" cy="1852831"/>
          </a:xfrm>
        </p:grpSpPr>
        <p:sp>
          <p:nvSpPr>
            <p:cNvPr name="Freeform 3" id="3"/>
            <p:cNvSpPr/>
            <p:nvPr/>
          </p:nvSpPr>
          <p:spPr>
            <a:xfrm flipH="false" flipV="false" rot="0">
              <a:off x="0" y="0"/>
              <a:ext cx="368852" cy="1852831"/>
            </a:xfrm>
            <a:custGeom>
              <a:avLst/>
              <a:gdLst/>
              <a:ahLst/>
              <a:cxnLst/>
              <a:rect r="r" b="b" t="t" l="l"/>
              <a:pathLst>
                <a:path h="1852831" w="368852">
                  <a:moveTo>
                    <a:pt x="0" y="0"/>
                  </a:moveTo>
                  <a:lnTo>
                    <a:pt x="368852" y="0"/>
                  </a:lnTo>
                  <a:lnTo>
                    <a:pt x="368852" y="1852831"/>
                  </a:lnTo>
                  <a:lnTo>
                    <a:pt x="0" y="1852831"/>
                  </a:lnTo>
                  <a:close/>
                </a:path>
              </a:pathLst>
            </a:custGeom>
            <a:solidFill>
              <a:srgbClr val="1C5739"/>
            </a:solidFill>
            <a:ln cap="sq">
              <a:noFill/>
              <a:prstDash val="solid"/>
              <a:miter/>
            </a:ln>
          </p:spPr>
        </p:sp>
        <p:sp>
          <p:nvSpPr>
            <p:cNvPr name="TextBox 4" id="4"/>
            <p:cNvSpPr txBox="true"/>
            <p:nvPr/>
          </p:nvSpPr>
          <p:spPr>
            <a:xfrm>
              <a:off x="0" y="-19050"/>
              <a:ext cx="368852" cy="1871881"/>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213112" y="1316966"/>
            <a:ext cx="5661991" cy="1439372"/>
          </a:xfrm>
          <a:prstGeom prst="rect">
            <a:avLst/>
          </a:prstGeom>
        </p:spPr>
        <p:txBody>
          <a:bodyPr anchor="t" rtlCol="false" tIns="0" lIns="0" bIns="0" rIns="0">
            <a:spAutoFit/>
          </a:bodyPr>
          <a:lstStyle/>
          <a:p>
            <a:pPr>
              <a:lnSpc>
                <a:spcPts val="10858"/>
              </a:lnSpc>
            </a:pPr>
            <a:r>
              <a:rPr lang="en-US" sz="7868" spc="771">
                <a:solidFill>
                  <a:srgbClr val="231F20"/>
                </a:solidFill>
                <a:latin typeface="Codec Pro ExtraBold"/>
              </a:rPr>
              <a:t>Outline</a:t>
            </a:r>
          </a:p>
        </p:txBody>
      </p:sp>
      <p:sp>
        <p:nvSpPr>
          <p:cNvPr name="TextBox 9" id="9"/>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10" id="10"/>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11" id="11"/>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12" id="12"/>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13" id="13"/>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4" id="14"/>
          <p:cNvSpPr txBox="true"/>
          <p:nvPr/>
        </p:nvSpPr>
        <p:spPr>
          <a:xfrm rot="0">
            <a:off x="4044260" y="726677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15" id="15"/>
          <p:cNvSpPr txBox="true"/>
          <p:nvPr/>
        </p:nvSpPr>
        <p:spPr>
          <a:xfrm rot="0">
            <a:off x="4044260" y="811706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16" id="16"/>
          <p:cNvSpPr txBox="true"/>
          <p:nvPr/>
        </p:nvSpPr>
        <p:spPr>
          <a:xfrm rot="0">
            <a:off x="5381687" y="3283563"/>
            <a:ext cx="5790503" cy="502369"/>
          </a:xfrm>
          <a:prstGeom prst="rect">
            <a:avLst/>
          </a:prstGeom>
        </p:spPr>
        <p:txBody>
          <a:bodyPr anchor="t" rtlCol="false" tIns="0" lIns="0" bIns="0" rIns="0">
            <a:spAutoFit/>
          </a:bodyPr>
          <a:lstStyle/>
          <a:p>
            <a:pPr>
              <a:lnSpc>
                <a:spcPts val="4173"/>
              </a:lnSpc>
            </a:pPr>
            <a:r>
              <a:rPr lang="en-US" sz="3024" spc="296">
                <a:solidFill>
                  <a:srgbClr val="231F20"/>
                </a:solidFill>
                <a:latin typeface="Open Sauce"/>
              </a:rPr>
              <a:t>Problem Statement</a:t>
            </a:r>
          </a:p>
        </p:txBody>
      </p:sp>
      <p:sp>
        <p:nvSpPr>
          <p:cNvPr name="TextBox 17" id="17"/>
          <p:cNvSpPr txBox="true"/>
          <p:nvPr/>
        </p:nvSpPr>
        <p:spPr>
          <a:xfrm rot="0">
            <a:off x="5381687" y="4080635"/>
            <a:ext cx="7480051" cy="502463"/>
          </a:xfrm>
          <a:prstGeom prst="rect">
            <a:avLst/>
          </a:prstGeom>
        </p:spPr>
        <p:txBody>
          <a:bodyPr anchor="t" rtlCol="false" tIns="0" lIns="0" bIns="0" rIns="0">
            <a:spAutoFit/>
          </a:bodyPr>
          <a:lstStyle/>
          <a:p>
            <a:pPr>
              <a:lnSpc>
                <a:spcPts val="4167"/>
              </a:lnSpc>
            </a:pPr>
            <a:r>
              <a:rPr lang="en-US" sz="3020" spc="295">
                <a:solidFill>
                  <a:srgbClr val="231F20"/>
                </a:solidFill>
                <a:latin typeface="Open Sauce"/>
              </a:rPr>
              <a:t>Proposed System/Solution</a:t>
            </a:r>
          </a:p>
        </p:txBody>
      </p:sp>
      <p:sp>
        <p:nvSpPr>
          <p:cNvPr name="TextBox 18" id="18"/>
          <p:cNvSpPr txBox="true"/>
          <p:nvPr/>
        </p:nvSpPr>
        <p:spPr>
          <a:xfrm rot="0">
            <a:off x="5400737" y="4958200"/>
            <a:ext cx="5790503"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System Requirement</a:t>
            </a:r>
          </a:p>
        </p:txBody>
      </p:sp>
      <p:sp>
        <p:nvSpPr>
          <p:cNvPr name="TextBox 19" id="19"/>
          <p:cNvSpPr txBox="true"/>
          <p:nvPr/>
        </p:nvSpPr>
        <p:spPr>
          <a:xfrm rot="0">
            <a:off x="5400737" y="5778095"/>
            <a:ext cx="6935605"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Algorithm and Deployment</a:t>
            </a:r>
          </a:p>
        </p:txBody>
      </p:sp>
      <p:sp>
        <p:nvSpPr>
          <p:cNvPr name="TextBox 20" id="20"/>
          <p:cNvSpPr txBox="true"/>
          <p:nvPr/>
        </p:nvSpPr>
        <p:spPr>
          <a:xfrm rot="0">
            <a:off x="5400737" y="6551288"/>
            <a:ext cx="630217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Who are the end-users?</a:t>
            </a:r>
          </a:p>
        </p:txBody>
      </p:sp>
      <p:sp>
        <p:nvSpPr>
          <p:cNvPr name="TextBox 21" id="21"/>
          <p:cNvSpPr txBox="true"/>
          <p:nvPr/>
        </p:nvSpPr>
        <p:spPr>
          <a:xfrm rot="0">
            <a:off x="5400737" y="7410514"/>
            <a:ext cx="5790503"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Result</a:t>
            </a:r>
          </a:p>
        </p:txBody>
      </p:sp>
      <p:sp>
        <p:nvSpPr>
          <p:cNvPr name="TextBox 22" id="22"/>
          <p:cNvSpPr txBox="true"/>
          <p:nvPr/>
        </p:nvSpPr>
        <p:spPr>
          <a:xfrm rot="0">
            <a:off x="5400737" y="8241589"/>
            <a:ext cx="607662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Conclusion</a:t>
            </a:r>
          </a:p>
        </p:txBody>
      </p:sp>
      <p:grpSp>
        <p:nvGrpSpPr>
          <p:cNvPr name="Group 23" id="23"/>
          <p:cNvGrpSpPr/>
          <p:nvPr/>
        </p:nvGrpSpPr>
        <p:grpSpPr>
          <a:xfrm rot="0">
            <a:off x="14328902" y="2317173"/>
            <a:ext cx="7321033" cy="6340049"/>
            <a:chOff x="0" y="0"/>
            <a:chExt cx="3619627" cy="3134614"/>
          </a:xfrm>
        </p:grpSpPr>
        <p:sp>
          <p:nvSpPr>
            <p:cNvPr name="Freeform 24" id="2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25" id="25"/>
          <p:cNvGrpSpPr/>
          <p:nvPr/>
        </p:nvGrpSpPr>
        <p:grpSpPr>
          <a:xfrm rot="0">
            <a:off x="12122944" y="7035126"/>
            <a:ext cx="4970154" cy="4304177"/>
            <a:chOff x="0" y="0"/>
            <a:chExt cx="3619627" cy="3134614"/>
          </a:xfrm>
        </p:grpSpPr>
        <p:sp>
          <p:nvSpPr>
            <p:cNvPr name="Freeform 26" id="2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27" id="27"/>
          <p:cNvGrpSpPr/>
          <p:nvPr/>
        </p:nvGrpSpPr>
        <p:grpSpPr>
          <a:xfrm rot="0">
            <a:off x="12336342" y="5954842"/>
            <a:ext cx="2271679" cy="1967285"/>
            <a:chOff x="0" y="0"/>
            <a:chExt cx="3619627" cy="3134614"/>
          </a:xfrm>
        </p:grpSpPr>
        <p:sp>
          <p:nvSpPr>
            <p:cNvPr name="Freeform 28" id="2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29" id="29"/>
          <p:cNvSpPr/>
          <p:nvPr/>
        </p:nvSpPr>
        <p:spPr>
          <a:xfrm flipH="false" flipV="false" rot="0">
            <a:off x="14481429" y="7853432"/>
            <a:ext cx="3806571" cy="2083232"/>
          </a:xfrm>
          <a:custGeom>
            <a:avLst/>
            <a:gdLst/>
            <a:ahLst/>
            <a:cxnLst/>
            <a:rect r="r" b="b" t="t" l="l"/>
            <a:pathLst>
              <a:path h="2083232" w="3806571">
                <a:moveTo>
                  <a:pt x="0" y="0"/>
                </a:moveTo>
                <a:lnTo>
                  <a:pt x="3806571" y="0"/>
                </a:lnTo>
                <a:lnTo>
                  <a:pt x="3806571"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0" id="30"/>
          <p:cNvGrpSpPr/>
          <p:nvPr/>
        </p:nvGrpSpPr>
        <p:grpSpPr>
          <a:xfrm rot="0">
            <a:off x="13737770" y="373605"/>
            <a:ext cx="3799619" cy="3290488"/>
            <a:chOff x="0" y="0"/>
            <a:chExt cx="3619627" cy="3134614"/>
          </a:xfrm>
        </p:grpSpPr>
        <p:sp>
          <p:nvSpPr>
            <p:cNvPr name="Freeform 31" id="3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32" id="32"/>
          <p:cNvSpPr txBox="true"/>
          <p:nvPr/>
        </p:nvSpPr>
        <p:spPr>
          <a:xfrm rot="0">
            <a:off x="4044260" y="8964789"/>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08</a:t>
            </a:r>
          </a:p>
        </p:txBody>
      </p:sp>
      <p:sp>
        <p:nvSpPr>
          <p:cNvPr name="TextBox 33" id="33"/>
          <p:cNvSpPr txBox="true"/>
          <p:nvPr/>
        </p:nvSpPr>
        <p:spPr>
          <a:xfrm rot="0">
            <a:off x="5400737" y="9091714"/>
            <a:ext cx="6076629" cy="502463"/>
          </a:xfrm>
          <a:prstGeom prst="rect">
            <a:avLst/>
          </a:prstGeom>
        </p:spPr>
        <p:txBody>
          <a:bodyPr anchor="t" rtlCol="false" tIns="0" lIns="0" bIns="0" rIns="0">
            <a:spAutoFit/>
          </a:bodyPr>
          <a:lstStyle/>
          <a:p>
            <a:pPr algn="l" marL="0" indent="0" lvl="0">
              <a:lnSpc>
                <a:spcPts val="4167"/>
              </a:lnSpc>
              <a:spcBef>
                <a:spcPct val="0"/>
              </a:spcBef>
            </a:pPr>
            <a:r>
              <a:rPr lang="en-US" sz="3020" spc="295">
                <a:solidFill>
                  <a:srgbClr val="231F20"/>
                </a:solidFill>
                <a:latin typeface="Open Sauce"/>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92495" y="7573922"/>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5985119"/>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799236" y="1028700"/>
            <a:ext cx="4687320" cy="4687320"/>
          </a:xfrm>
          <a:custGeom>
            <a:avLst/>
            <a:gdLst/>
            <a:ahLst/>
            <a:cxnLst/>
            <a:rect r="r" b="b" t="t" l="l"/>
            <a:pathLst>
              <a:path h="4687320" w="4687320">
                <a:moveTo>
                  <a:pt x="0" y="0"/>
                </a:moveTo>
                <a:lnTo>
                  <a:pt x="4687320" y="0"/>
                </a:lnTo>
                <a:lnTo>
                  <a:pt x="4687320" y="4687320"/>
                </a:lnTo>
                <a:lnTo>
                  <a:pt x="0" y="4687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033578" y="-4404124"/>
            <a:ext cx="8637895" cy="86378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0" id="10"/>
          <p:cNvSpPr txBox="true"/>
          <p:nvPr/>
        </p:nvSpPr>
        <p:spPr>
          <a:xfrm rot="0">
            <a:off x="544424" y="828675"/>
            <a:ext cx="5605439" cy="2140530"/>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PROBLEM STATEMENT</a:t>
            </a:r>
          </a:p>
        </p:txBody>
      </p:sp>
      <p:sp>
        <p:nvSpPr>
          <p:cNvPr name="TextBox 11" id="11"/>
          <p:cNvSpPr txBox="true"/>
          <p:nvPr/>
        </p:nvSpPr>
        <p:spPr>
          <a:xfrm rot="0">
            <a:off x="3572694" y="4005171"/>
            <a:ext cx="12206148" cy="4789000"/>
          </a:xfrm>
          <a:prstGeom prst="rect">
            <a:avLst/>
          </a:prstGeom>
        </p:spPr>
        <p:txBody>
          <a:bodyPr anchor="t" rtlCol="false" tIns="0" lIns="0" bIns="0" rIns="0">
            <a:spAutoFit/>
          </a:bodyPr>
          <a:lstStyle/>
          <a:p>
            <a:pPr>
              <a:lnSpc>
                <a:spcPts val="4725"/>
              </a:lnSpc>
            </a:pPr>
            <a:r>
              <a:rPr lang="en-US" sz="3424" spc="335">
                <a:solidFill>
                  <a:srgbClr val="231F20"/>
                </a:solidFill>
                <a:latin typeface="Glacial Indifference"/>
              </a:rPr>
              <a:t>The problem in eCommerce customer support is high response times and operational inefficiencies. We implemented an automated chatbot using deep learning techniques to provide real-time, consistent, and cost-effective customer support. This solution aims to enhance user experience and streamline the support process</a:t>
            </a:r>
          </a:p>
          <a:p>
            <a:pPr>
              <a:lnSpc>
                <a:spcPts val="4725"/>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3115665"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028700" y="2487837"/>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Chatbot Architecture Design:</a:t>
            </a:r>
          </a:p>
        </p:txBody>
      </p:sp>
      <p:sp>
        <p:nvSpPr>
          <p:cNvPr name="TextBox 19" id="19"/>
          <p:cNvSpPr txBox="true"/>
          <p:nvPr/>
        </p:nvSpPr>
        <p:spPr>
          <a:xfrm rot="0">
            <a:off x="2278485" y="3340466"/>
            <a:ext cx="12206148" cy="1926166"/>
          </a:xfrm>
          <a:prstGeom prst="rect">
            <a:avLst/>
          </a:prstGeom>
        </p:spPr>
        <p:txBody>
          <a:bodyPr anchor="t" rtlCol="false" tIns="0" lIns="0" bIns="0" rIns="0">
            <a:spAutoFit/>
          </a:bodyPr>
          <a:lstStyle/>
          <a:p>
            <a:pPr>
              <a:lnSpc>
                <a:spcPts val="3897"/>
              </a:lnSpc>
            </a:pPr>
            <a:r>
              <a:rPr lang="en-US" sz="2824" spc="276">
                <a:solidFill>
                  <a:srgbClr val="231F20"/>
                </a:solidFill>
                <a:latin typeface="Glacial Indifference"/>
              </a:rPr>
              <a:t>Design a chatbot architecture using LSTM networks for natural language processing, complemented by text cleaning, tokenization, and intent classification to deliver precise and relevant responses.</a:t>
            </a:r>
          </a:p>
        </p:txBody>
      </p:sp>
      <p:sp>
        <p:nvSpPr>
          <p:cNvPr name="TextBox 20" id="20"/>
          <p:cNvSpPr txBox="true"/>
          <p:nvPr/>
        </p:nvSpPr>
        <p:spPr>
          <a:xfrm rot="0">
            <a:off x="1028700" y="5647571"/>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Deep Learning Model:</a:t>
            </a:r>
          </a:p>
        </p:txBody>
      </p:sp>
      <p:sp>
        <p:nvSpPr>
          <p:cNvPr name="TextBox 21" id="21"/>
          <p:cNvSpPr txBox="true"/>
          <p:nvPr/>
        </p:nvSpPr>
        <p:spPr>
          <a:xfrm rot="0">
            <a:off x="2278485" y="6500200"/>
            <a:ext cx="12882798" cy="2411941"/>
          </a:xfrm>
          <a:prstGeom prst="rect">
            <a:avLst/>
          </a:prstGeom>
        </p:spPr>
        <p:txBody>
          <a:bodyPr anchor="t" rtlCol="false" tIns="0" lIns="0" bIns="0" rIns="0">
            <a:spAutoFit/>
          </a:bodyPr>
          <a:lstStyle/>
          <a:p>
            <a:pPr>
              <a:lnSpc>
                <a:spcPts val="3897"/>
              </a:lnSpc>
            </a:pPr>
            <a:r>
              <a:rPr lang="en-US" sz="2824" spc="276">
                <a:solidFill>
                  <a:srgbClr val="231F20"/>
                </a:solidFill>
                <a:latin typeface="Glacial Indifference"/>
              </a:rPr>
              <a:t>Utilizing LSTM networks to process and understand the sequential nature of natural language data effectively. This involves processing textual data and capturing long-term dependencies in sequences, facilitating the model's understanding and classification of user queries.</a:t>
            </a:r>
            <a:r>
              <a:rPr lang="en-US" sz="2824" spc="276">
                <a:solidFill>
                  <a:srgbClr val="231F20"/>
                </a:solidFill>
                <a:latin typeface="Glacial Indifference"/>
              </a:rPr>
              <a:t>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3115665"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028700" y="2487837"/>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Text Preprocessing:</a:t>
            </a:r>
          </a:p>
        </p:txBody>
      </p:sp>
      <p:sp>
        <p:nvSpPr>
          <p:cNvPr name="TextBox 19" id="19"/>
          <p:cNvSpPr txBox="true"/>
          <p:nvPr/>
        </p:nvSpPr>
        <p:spPr>
          <a:xfrm rot="0">
            <a:off x="2278485" y="3330941"/>
            <a:ext cx="12206148" cy="1559644"/>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a:rPr>
              <a:t>This involves removing unnecessary characters, converting text to lowercase, lemmatizing words, and removing stopwords to prepare the text data for model input.</a:t>
            </a:r>
          </a:p>
        </p:txBody>
      </p:sp>
      <p:sp>
        <p:nvSpPr>
          <p:cNvPr name="TextBox 20" id="20"/>
          <p:cNvSpPr txBox="true"/>
          <p:nvPr/>
        </p:nvSpPr>
        <p:spPr>
          <a:xfrm rot="0">
            <a:off x="1031805" y="5443035"/>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Hyperparameter Tuning:</a:t>
            </a:r>
          </a:p>
        </p:txBody>
      </p:sp>
      <p:sp>
        <p:nvSpPr>
          <p:cNvPr name="TextBox 21" id="21"/>
          <p:cNvSpPr txBox="true"/>
          <p:nvPr/>
        </p:nvSpPr>
        <p:spPr>
          <a:xfrm rot="0">
            <a:off x="2278485" y="6378005"/>
            <a:ext cx="12882798" cy="2083519"/>
          </a:xfrm>
          <a:prstGeom prst="rect">
            <a:avLst/>
          </a:prstGeom>
        </p:spPr>
        <p:txBody>
          <a:bodyPr anchor="t" rtlCol="false" tIns="0" lIns="0" bIns="0" rIns="0">
            <a:spAutoFit/>
          </a:bodyPr>
          <a:lstStyle/>
          <a:p>
            <a:pPr>
              <a:lnSpc>
                <a:spcPts val="4173"/>
              </a:lnSpc>
            </a:pPr>
            <a:r>
              <a:rPr lang="en-US" sz="3024" spc="296">
                <a:solidFill>
                  <a:srgbClr val="231F20"/>
                </a:solidFill>
                <a:latin typeface="Glacial Indifference"/>
              </a:rPr>
              <a:t>Utilize Keras Tuner to automate the optimization of model parameters to improve performance and accuracy. This involves systematically exploring the hyperparameter space to find the optimal configuration for the model.</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sp>
        <p:nvSpPr>
          <p:cNvPr name="AutoShape 2" id="2"/>
          <p:cNvSpPr/>
          <p:nvPr/>
        </p:nvSpPr>
        <p:spPr>
          <a:xfrm>
            <a:off x="1268572" y="9642004"/>
            <a:ext cx="17019428" cy="0"/>
          </a:xfrm>
          <a:prstGeom prst="line">
            <a:avLst/>
          </a:prstGeom>
          <a:ln cap="rnd" w="19050">
            <a:solidFill>
              <a:srgbClr val="004651"/>
            </a:solidFill>
            <a:prstDash val="solid"/>
            <a:headEnd type="none" len="sm" w="sm"/>
            <a:tailEnd type="none" len="sm" w="sm"/>
          </a:ln>
        </p:spPr>
      </p:sp>
      <p:grpSp>
        <p:nvGrpSpPr>
          <p:cNvPr name="Group 3" id="3"/>
          <p:cNvGrpSpPr/>
          <p:nvPr/>
        </p:nvGrpSpPr>
        <p:grpSpPr>
          <a:xfrm rot="0">
            <a:off x="1031805" y="9467850"/>
            <a:ext cx="380203" cy="329258"/>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5317258" y="9467850"/>
            <a:ext cx="380203" cy="329258"/>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9605817" y="9486900"/>
            <a:ext cx="380203" cy="329258"/>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9" id="9"/>
          <p:cNvGrpSpPr/>
          <p:nvPr/>
        </p:nvGrpSpPr>
        <p:grpSpPr>
          <a:xfrm rot="0">
            <a:off x="13894375" y="9467850"/>
            <a:ext cx="380203" cy="32925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1" id="11"/>
          <p:cNvGrpSpPr/>
          <p:nvPr/>
        </p:nvGrpSpPr>
        <p:grpSpPr>
          <a:xfrm rot="0">
            <a:off x="16799111" y="2687862"/>
            <a:ext cx="2977778" cy="2578770"/>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3" id="13"/>
          <p:cNvGrpSpPr/>
          <p:nvPr/>
        </p:nvGrpSpPr>
        <p:grpSpPr>
          <a:xfrm rot="0">
            <a:off x="13660090" y="-135282"/>
            <a:ext cx="4201515" cy="3638531"/>
            <a:chOff x="0" y="0"/>
            <a:chExt cx="3619627" cy="3134614"/>
          </a:xfrm>
        </p:grpSpPr>
        <p:sp>
          <p:nvSpPr>
            <p:cNvPr name="Freeform 14" id="1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5" id="15"/>
          <p:cNvGrpSpPr/>
          <p:nvPr/>
        </p:nvGrpSpPr>
        <p:grpSpPr>
          <a:xfrm rot="0">
            <a:off x="13243939" y="-956153"/>
            <a:ext cx="2481390" cy="2148895"/>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7" id="17"/>
          <p:cNvSpPr txBox="true"/>
          <p:nvPr/>
        </p:nvSpPr>
        <p:spPr>
          <a:xfrm rot="0">
            <a:off x="544424" y="828675"/>
            <a:ext cx="12995843"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PROPOSED SYSTEM/SOLUTION</a:t>
            </a:r>
          </a:p>
        </p:txBody>
      </p:sp>
      <p:sp>
        <p:nvSpPr>
          <p:cNvPr name="TextBox 18" id="18"/>
          <p:cNvSpPr txBox="true"/>
          <p:nvPr/>
        </p:nvSpPr>
        <p:spPr>
          <a:xfrm rot="0">
            <a:off x="1268572" y="3319951"/>
            <a:ext cx="12271695"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Tokenization and Padding:</a:t>
            </a:r>
            <a:r>
              <a:rPr lang="en-US" sz="3746" spc="367">
                <a:solidFill>
                  <a:srgbClr val="000000"/>
                </a:solidFill>
                <a:latin typeface="Open Sauce Bold"/>
              </a:rPr>
              <a:t> </a:t>
            </a:r>
          </a:p>
        </p:txBody>
      </p:sp>
      <p:sp>
        <p:nvSpPr>
          <p:cNvPr name="TextBox 19" id="19"/>
          <p:cNvSpPr txBox="true"/>
          <p:nvPr/>
        </p:nvSpPr>
        <p:spPr>
          <a:xfrm rot="0">
            <a:off x="2527882" y="4381403"/>
            <a:ext cx="12206148" cy="3355297"/>
          </a:xfrm>
          <a:prstGeom prst="rect">
            <a:avLst/>
          </a:prstGeom>
        </p:spPr>
        <p:txBody>
          <a:bodyPr anchor="t" rtlCol="false" tIns="0" lIns="0" bIns="0" rIns="0">
            <a:spAutoFit/>
          </a:bodyPr>
          <a:lstStyle/>
          <a:p>
            <a:pPr>
              <a:lnSpc>
                <a:spcPts val="4449"/>
              </a:lnSpc>
            </a:pPr>
            <a:r>
              <a:rPr lang="en-US" sz="3224" spc="315">
                <a:solidFill>
                  <a:srgbClr val="231F20"/>
                </a:solidFill>
                <a:latin typeface="Glacial Indifference"/>
              </a:rPr>
              <a:t>Implement tokenization and padding techniques to convert text data into numerical sequences and ensure a consistent input length for the model. This involves tokenizing textual data to convert words into numerical form and applying padding to ensure a uniform sequence length.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33448" y="700248"/>
            <a:ext cx="17021103" cy="3177830"/>
            <a:chOff x="0" y="0"/>
            <a:chExt cx="4482924" cy="836959"/>
          </a:xfrm>
        </p:grpSpPr>
        <p:sp>
          <p:nvSpPr>
            <p:cNvPr name="Freeform 4" id="4"/>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5" id="5"/>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6" id="6"/>
          <p:cNvGrpSpPr/>
          <p:nvPr/>
        </p:nvGrpSpPr>
        <p:grpSpPr>
          <a:xfrm rot="0">
            <a:off x="6596044" y="4621028"/>
            <a:ext cx="47625" cy="4637272"/>
            <a:chOff x="0" y="0"/>
            <a:chExt cx="12543" cy="1221339"/>
          </a:xfrm>
        </p:grpSpPr>
        <p:sp>
          <p:nvSpPr>
            <p:cNvPr name="Freeform 7" id="7"/>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009245"/>
            </a:solidFill>
          </p:spPr>
        </p:sp>
        <p:sp>
          <p:nvSpPr>
            <p:cNvPr name="TextBox 8" id="8"/>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1644331" y="4621028"/>
            <a:ext cx="47625" cy="4637272"/>
            <a:chOff x="0" y="0"/>
            <a:chExt cx="12543" cy="1221339"/>
          </a:xfrm>
        </p:grpSpPr>
        <p:sp>
          <p:nvSpPr>
            <p:cNvPr name="Freeform 10" id="10"/>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009245"/>
            </a:solidFill>
          </p:spPr>
        </p:sp>
        <p:sp>
          <p:nvSpPr>
            <p:cNvPr name="TextBox 11" id="11"/>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5326305" y="1060279"/>
            <a:ext cx="8512528"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SYSTEM APPROACH</a:t>
            </a:r>
          </a:p>
        </p:txBody>
      </p:sp>
      <p:sp>
        <p:nvSpPr>
          <p:cNvPr name="TextBox 13" id="13"/>
          <p:cNvSpPr txBox="true"/>
          <p:nvPr/>
        </p:nvSpPr>
        <p:spPr>
          <a:xfrm rot="0">
            <a:off x="7530125" y="2660765"/>
            <a:ext cx="3227750"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F5FFF5"/>
                </a:solidFill>
                <a:latin typeface="Open Sauce Bold"/>
              </a:rPr>
              <a:t>1.Hardware</a:t>
            </a:r>
          </a:p>
        </p:txBody>
      </p:sp>
      <p:sp>
        <p:nvSpPr>
          <p:cNvPr name="TextBox 14" id="14"/>
          <p:cNvSpPr txBox="true"/>
          <p:nvPr/>
        </p:nvSpPr>
        <p:spPr>
          <a:xfrm rot="0">
            <a:off x="700123" y="4555406"/>
            <a:ext cx="5362521" cy="470289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Internet Connection: Stable and high-speed internet connection to facilitate data retrieval, model updates, and seamless interaction with external services and APIs.</a:t>
            </a:r>
          </a:p>
        </p:txBody>
      </p:sp>
      <p:sp>
        <p:nvSpPr>
          <p:cNvPr name="TextBox 15" id="15"/>
          <p:cNvSpPr txBox="true"/>
          <p:nvPr/>
        </p:nvSpPr>
        <p:spPr>
          <a:xfrm rot="0">
            <a:off x="6596044" y="4821580"/>
            <a:ext cx="5048287" cy="417901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CPU: A multicore processor to handle computational tasks efficiently, supporting the intensive processing demands of deep learning algorithms</a:t>
            </a:r>
          </a:p>
        </p:txBody>
      </p:sp>
      <p:sp>
        <p:nvSpPr>
          <p:cNvPr name="TextBox 16" id="16"/>
          <p:cNvSpPr txBox="true"/>
          <p:nvPr/>
        </p:nvSpPr>
        <p:spPr>
          <a:xfrm rot="0">
            <a:off x="12225356" y="4631869"/>
            <a:ext cx="5734204" cy="470289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RAM: Minimum of 8GB RAM to ensure smooth performance during model training and inference, accommodating the memory requirements of large datasets and complex computations.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33448" y="700248"/>
            <a:ext cx="17021103" cy="3177830"/>
            <a:chOff x="0" y="0"/>
            <a:chExt cx="4482924" cy="836959"/>
          </a:xfrm>
        </p:grpSpPr>
        <p:sp>
          <p:nvSpPr>
            <p:cNvPr name="Freeform 4" id="4"/>
            <p:cNvSpPr/>
            <p:nvPr/>
          </p:nvSpPr>
          <p:spPr>
            <a:xfrm flipH="false" flipV="false" rot="0">
              <a:off x="0" y="0"/>
              <a:ext cx="4482924" cy="836959"/>
            </a:xfrm>
            <a:custGeom>
              <a:avLst/>
              <a:gdLst/>
              <a:ahLst/>
              <a:cxnLst/>
              <a:rect r="r" b="b" t="t" l="l"/>
              <a:pathLst>
                <a:path h="836959" w="4482924">
                  <a:moveTo>
                    <a:pt x="0" y="0"/>
                  </a:moveTo>
                  <a:lnTo>
                    <a:pt x="4482924" y="0"/>
                  </a:lnTo>
                  <a:lnTo>
                    <a:pt x="4482924" y="836959"/>
                  </a:lnTo>
                  <a:lnTo>
                    <a:pt x="0" y="836959"/>
                  </a:lnTo>
                  <a:close/>
                </a:path>
              </a:pathLst>
            </a:custGeom>
            <a:solidFill>
              <a:srgbClr val="1C5739"/>
            </a:solidFill>
          </p:spPr>
        </p:sp>
        <p:sp>
          <p:nvSpPr>
            <p:cNvPr name="TextBox 5" id="5"/>
            <p:cNvSpPr txBox="true"/>
            <p:nvPr/>
          </p:nvSpPr>
          <p:spPr>
            <a:xfrm>
              <a:off x="0" y="-19050"/>
              <a:ext cx="4482924" cy="856009"/>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6" id="6"/>
          <p:cNvGrpSpPr/>
          <p:nvPr/>
        </p:nvGrpSpPr>
        <p:grpSpPr>
          <a:xfrm rot="0">
            <a:off x="9406127" y="3985533"/>
            <a:ext cx="47625" cy="6090817"/>
            <a:chOff x="0" y="0"/>
            <a:chExt cx="12543" cy="1604166"/>
          </a:xfrm>
        </p:grpSpPr>
        <p:sp>
          <p:nvSpPr>
            <p:cNvPr name="Freeform 7" id="7"/>
            <p:cNvSpPr/>
            <p:nvPr/>
          </p:nvSpPr>
          <p:spPr>
            <a:xfrm flipH="false" flipV="false" rot="0">
              <a:off x="0" y="0"/>
              <a:ext cx="12543" cy="1604166"/>
            </a:xfrm>
            <a:custGeom>
              <a:avLst/>
              <a:gdLst/>
              <a:ahLst/>
              <a:cxnLst/>
              <a:rect r="r" b="b" t="t" l="l"/>
              <a:pathLst>
                <a:path h="1604166" w="12543">
                  <a:moveTo>
                    <a:pt x="0" y="0"/>
                  </a:moveTo>
                  <a:lnTo>
                    <a:pt x="12543" y="0"/>
                  </a:lnTo>
                  <a:lnTo>
                    <a:pt x="12543" y="1604166"/>
                  </a:lnTo>
                  <a:lnTo>
                    <a:pt x="0" y="1604166"/>
                  </a:lnTo>
                  <a:close/>
                </a:path>
              </a:pathLst>
            </a:custGeom>
            <a:solidFill>
              <a:srgbClr val="009245"/>
            </a:solidFill>
          </p:spPr>
        </p:sp>
        <p:sp>
          <p:nvSpPr>
            <p:cNvPr name="TextBox 8" id="8"/>
            <p:cNvSpPr txBox="true"/>
            <p:nvPr/>
          </p:nvSpPr>
          <p:spPr>
            <a:xfrm>
              <a:off x="0" y="-19050"/>
              <a:ext cx="12543" cy="1623216"/>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5326305" y="1060279"/>
            <a:ext cx="8513786"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Codec Pro ExtraBold"/>
              </a:rPr>
              <a:t>SYSTEM APPROACH</a:t>
            </a:r>
          </a:p>
        </p:txBody>
      </p:sp>
      <p:sp>
        <p:nvSpPr>
          <p:cNvPr name="TextBox 10" id="10"/>
          <p:cNvSpPr txBox="true"/>
          <p:nvPr/>
        </p:nvSpPr>
        <p:spPr>
          <a:xfrm rot="0">
            <a:off x="7530125" y="2660765"/>
            <a:ext cx="3227750"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F5FFF5"/>
                </a:solidFill>
                <a:latin typeface="Open Sauce Bold"/>
              </a:rPr>
              <a:t>2.Software</a:t>
            </a:r>
          </a:p>
        </p:txBody>
      </p:sp>
      <p:sp>
        <p:nvSpPr>
          <p:cNvPr name="TextBox 11" id="11"/>
          <p:cNvSpPr txBox="true"/>
          <p:nvPr/>
        </p:nvSpPr>
        <p:spPr>
          <a:xfrm rot="0">
            <a:off x="371321" y="4597041"/>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Python: Programming language used for developing the chatbot application.</a:t>
            </a:r>
          </a:p>
        </p:txBody>
      </p:sp>
      <p:sp>
        <p:nvSpPr>
          <p:cNvPr name="TextBox 12" id="12"/>
          <p:cNvSpPr txBox="true"/>
          <p:nvPr/>
        </p:nvSpPr>
        <p:spPr>
          <a:xfrm rot="0">
            <a:off x="371321" y="5884845"/>
            <a:ext cx="8772679" cy="155964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TensorFlow/Keras: Deep learning libraries used for building and training the LSTM model.</a:t>
            </a:r>
          </a:p>
        </p:txBody>
      </p:sp>
      <p:sp>
        <p:nvSpPr>
          <p:cNvPr name="TextBox 13" id="13"/>
          <p:cNvSpPr txBox="true"/>
          <p:nvPr/>
        </p:nvSpPr>
        <p:spPr>
          <a:xfrm rot="0">
            <a:off x="9453752" y="5884845"/>
            <a:ext cx="8772679" cy="208351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ea typeface="Glacial Indifference"/>
              </a:rPr>
              <a:t>Ju﻿pyter Notebook: Interactive computing environment used for prototyping, data analysis, and model development.</a:t>
            </a:r>
          </a:p>
        </p:txBody>
      </p:sp>
      <p:sp>
        <p:nvSpPr>
          <p:cNvPr name="TextBox 14" id="14"/>
          <p:cNvSpPr txBox="true"/>
          <p:nvPr/>
        </p:nvSpPr>
        <p:spPr>
          <a:xfrm rot="0">
            <a:off x="9453752" y="4597041"/>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NLTK: Natural Language Toolkit used for text preprocessing and tokenization.</a:t>
            </a:r>
            <a:r>
              <a:rPr lang="en-US" sz="3024" spc="296">
                <a:solidFill>
                  <a:srgbClr val="231F20"/>
                </a:solidFill>
                <a:latin typeface="Glacial Indifference"/>
              </a:rPr>
              <a:t> </a:t>
            </a:r>
          </a:p>
        </p:txBody>
      </p:sp>
      <p:sp>
        <p:nvSpPr>
          <p:cNvPr name="TextBox 15" id="15"/>
          <p:cNvSpPr txBox="true"/>
          <p:nvPr/>
        </p:nvSpPr>
        <p:spPr>
          <a:xfrm rot="0">
            <a:off x="9515321" y="8216014"/>
            <a:ext cx="8772679" cy="1035769"/>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Optional: Django for web-based interface (if applicable)</a:t>
            </a:r>
          </a:p>
        </p:txBody>
      </p:sp>
      <p:sp>
        <p:nvSpPr>
          <p:cNvPr name="TextBox 16" id="16"/>
          <p:cNvSpPr txBox="true"/>
          <p:nvPr/>
        </p:nvSpPr>
        <p:spPr>
          <a:xfrm rot="0">
            <a:off x="342746" y="7911214"/>
            <a:ext cx="8772679" cy="1559644"/>
          </a:xfrm>
          <a:prstGeom prst="rect">
            <a:avLst/>
          </a:prstGeom>
        </p:spPr>
        <p:txBody>
          <a:bodyPr anchor="t" rtlCol="false" tIns="0" lIns="0" bIns="0" rIns="0">
            <a:spAutoFit/>
          </a:bodyPr>
          <a:lstStyle/>
          <a:p>
            <a:pPr marL="652908" indent="-326454" lvl="1">
              <a:lnSpc>
                <a:spcPts val="4173"/>
              </a:lnSpc>
              <a:buFont typeface="Arial"/>
              <a:buChar char="•"/>
            </a:pPr>
            <a:r>
              <a:rPr lang="en-US" sz="3024" spc="296">
                <a:solidFill>
                  <a:srgbClr val="231F20"/>
                </a:solidFill>
                <a:latin typeface="Glacial Indifference"/>
              </a:rPr>
              <a:t>scikit-learn: Library for various machine learning tasks like data preprocessing and model evaluation.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82076"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77248" y="7114967"/>
            <a:ext cx="6855052" cy="6855052"/>
          </a:xfrm>
          <a:custGeom>
            <a:avLst/>
            <a:gdLst/>
            <a:ahLst/>
            <a:cxnLst/>
            <a:rect r="r" b="b" t="t" l="l"/>
            <a:pathLst>
              <a:path h="6855052" w="6855052">
                <a:moveTo>
                  <a:pt x="0" y="0"/>
                </a:moveTo>
                <a:lnTo>
                  <a:pt x="6855052" y="0"/>
                </a:lnTo>
                <a:lnTo>
                  <a:pt x="6855052" y="6855052"/>
                </a:lnTo>
                <a:lnTo>
                  <a:pt x="0" y="685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8675"/>
            <a:ext cx="13148834" cy="1102305"/>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1C5739"/>
                </a:solidFill>
                <a:latin typeface="Codec Pro ExtraBold"/>
              </a:rPr>
              <a:t>ALGORITHM AND DEPLOYMENT</a:t>
            </a:r>
          </a:p>
        </p:txBody>
      </p:sp>
      <p:sp>
        <p:nvSpPr>
          <p:cNvPr name="TextBox 6" id="6"/>
          <p:cNvSpPr txBox="true"/>
          <p:nvPr/>
        </p:nvSpPr>
        <p:spPr>
          <a:xfrm rot="0">
            <a:off x="1644489" y="2442812"/>
            <a:ext cx="5354828"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1.Data Preparation:</a:t>
            </a:r>
          </a:p>
        </p:txBody>
      </p:sp>
      <p:sp>
        <p:nvSpPr>
          <p:cNvPr name="TextBox 7" id="7"/>
          <p:cNvSpPr txBox="true"/>
          <p:nvPr/>
        </p:nvSpPr>
        <p:spPr>
          <a:xfrm rot="0">
            <a:off x="2603065" y="3328836"/>
            <a:ext cx="12206148"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Retrieved the dataset from Kaggle to serve as the basis for training and testing the chatbot model</a:t>
            </a:r>
          </a:p>
        </p:txBody>
      </p:sp>
      <p:sp>
        <p:nvSpPr>
          <p:cNvPr name="TextBox 8" id="8"/>
          <p:cNvSpPr txBox="true"/>
          <p:nvPr/>
        </p:nvSpPr>
        <p:spPr>
          <a:xfrm rot="0">
            <a:off x="1644489" y="5076825"/>
            <a:ext cx="6482578" cy="628720"/>
          </a:xfrm>
          <a:prstGeom prst="rect">
            <a:avLst/>
          </a:prstGeom>
        </p:spPr>
        <p:txBody>
          <a:bodyPr anchor="t" rtlCol="false" tIns="0" lIns="0" bIns="0" rIns="0">
            <a:spAutoFit/>
          </a:bodyPr>
          <a:lstStyle/>
          <a:p>
            <a:pPr algn="l" marL="0" indent="0" lvl="0">
              <a:lnSpc>
                <a:spcPts val="5170"/>
              </a:lnSpc>
              <a:spcBef>
                <a:spcPct val="0"/>
              </a:spcBef>
            </a:pPr>
            <a:r>
              <a:rPr lang="en-US" sz="3746" spc="367">
                <a:solidFill>
                  <a:srgbClr val="000000"/>
                </a:solidFill>
                <a:latin typeface="Open Sauce Bold"/>
              </a:rPr>
              <a:t>2. Text Preprocessing:</a:t>
            </a:r>
          </a:p>
        </p:txBody>
      </p:sp>
      <p:sp>
        <p:nvSpPr>
          <p:cNvPr name="TextBox 9" id="9"/>
          <p:cNvSpPr txBox="true"/>
          <p:nvPr/>
        </p:nvSpPr>
        <p:spPr>
          <a:xfrm rot="0">
            <a:off x="2603065" y="5962849"/>
            <a:ext cx="13279011"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ea typeface="Glacial Indifference"/>
              </a:rPr>
              <a:t>Cleaned and organized raw text data usi﻿ng NLTK for text processing.</a:t>
            </a:r>
          </a:p>
        </p:txBody>
      </p:sp>
      <p:sp>
        <p:nvSpPr>
          <p:cNvPr name="TextBox 10" id="10"/>
          <p:cNvSpPr txBox="true"/>
          <p:nvPr/>
        </p:nvSpPr>
        <p:spPr>
          <a:xfrm rot="0">
            <a:off x="2603065" y="7327421"/>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Removed punctuation and stopwords to ensure clean input.</a:t>
            </a:r>
          </a:p>
        </p:txBody>
      </p:sp>
      <p:sp>
        <p:nvSpPr>
          <p:cNvPr name="TextBox 11" id="11"/>
          <p:cNvSpPr txBox="true"/>
          <p:nvPr/>
        </p:nvSpPr>
        <p:spPr>
          <a:xfrm rot="0">
            <a:off x="2603065" y="8130017"/>
            <a:ext cx="13454439" cy="545422"/>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Lemmatized words to reduce them to their base form</a:t>
            </a:r>
          </a:p>
        </p:txBody>
      </p:sp>
      <p:sp>
        <p:nvSpPr>
          <p:cNvPr name="TextBox 12" id="12"/>
          <p:cNvSpPr txBox="true"/>
          <p:nvPr/>
        </p:nvSpPr>
        <p:spPr>
          <a:xfrm rot="0">
            <a:off x="2603065" y="8932614"/>
            <a:ext cx="13454439" cy="1107397"/>
          </a:xfrm>
          <a:prstGeom prst="rect">
            <a:avLst/>
          </a:prstGeom>
        </p:spPr>
        <p:txBody>
          <a:bodyPr anchor="t" rtlCol="false" tIns="0" lIns="0" bIns="0" rIns="0">
            <a:spAutoFit/>
          </a:bodyPr>
          <a:lstStyle/>
          <a:p>
            <a:pPr marL="696086" indent="-348043" lvl="1">
              <a:lnSpc>
                <a:spcPts val="4449"/>
              </a:lnSpc>
              <a:buFont typeface="Arial"/>
              <a:buChar char="•"/>
            </a:pPr>
            <a:r>
              <a:rPr lang="en-US" sz="3224" spc="315">
                <a:solidFill>
                  <a:srgbClr val="231F20"/>
                </a:solidFill>
                <a:latin typeface="Glacial Indifference"/>
              </a:rPr>
              <a:t>Tokenized text to convert sentences into a list of words for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DAGBfwwfmp8</dc:identifier>
  <dcterms:modified xsi:type="dcterms:W3CDTF">2011-08-01T06:04:30Z</dcterms:modified>
  <cp:revision>1</cp:revision>
  <dc:title>ChatBot using LSTM</dc:title>
</cp:coreProperties>
</file>