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2A2BC4-0618-4236-BB1D-67C2313D720D}" type="datetimeFigureOut">
              <a:rPr lang="bg-BG" smtClean="0"/>
              <a:t>29.3.2016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2AE1C8E-629A-4ECF-B949-46D5013DE67A}" type="slidenum">
              <a:rPr lang="bg-BG" smtClean="0"/>
              <a:t>‹#›</a:t>
            </a:fld>
            <a:endParaRPr lang="bg-BG"/>
          </a:p>
        </p:txBody>
      </p:sp>
    </p:spTree>
    <p:extLst>
      <p:ext uri="{BB962C8B-B14F-4D97-AF65-F5344CB8AC3E}">
        <p14:creationId xmlns:p14="http://schemas.microsoft.com/office/powerpoint/2010/main" val="124084899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2A2BC4-0618-4236-BB1D-67C2313D720D}" type="datetimeFigureOut">
              <a:rPr lang="bg-BG" smtClean="0"/>
              <a:t>29.3.2016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22AE1C8E-629A-4ECF-B949-46D5013DE67A}" type="slidenum">
              <a:rPr lang="bg-BG" smtClean="0"/>
              <a:t>‹#›</a:t>
            </a:fld>
            <a:endParaRPr lang="bg-BG"/>
          </a:p>
        </p:txBody>
      </p:sp>
    </p:spTree>
    <p:extLst>
      <p:ext uri="{BB962C8B-B14F-4D97-AF65-F5344CB8AC3E}">
        <p14:creationId xmlns:p14="http://schemas.microsoft.com/office/powerpoint/2010/main" val="1039690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2A2BC4-0618-4236-BB1D-67C2313D720D}" type="datetimeFigureOut">
              <a:rPr lang="bg-BG" smtClean="0"/>
              <a:t>29.3.2016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2AE1C8E-629A-4ECF-B949-46D5013DE67A}" type="slidenum">
              <a:rPr lang="bg-BG" smtClean="0"/>
              <a:t>‹#›</a:t>
            </a:fld>
            <a:endParaRPr lang="bg-BG"/>
          </a:p>
        </p:txBody>
      </p:sp>
    </p:spTree>
    <p:extLst>
      <p:ext uri="{BB962C8B-B14F-4D97-AF65-F5344CB8AC3E}">
        <p14:creationId xmlns:p14="http://schemas.microsoft.com/office/powerpoint/2010/main" val="3245220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2A2BC4-0618-4236-BB1D-67C2313D720D}" type="datetimeFigureOut">
              <a:rPr lang="bg-BG" smtClean="0"/>
              <a:t>29.3.2016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2AE1C8E-629A-4ECF-B949-46D5013DE67A}" type="slidenum">
              <a:rPr lang="bg-BG" smtClean="0"/>
              <a:t>‹#›</a:t>
            </a:fld>
            <a:endParaRPr lang="bg-BG"/>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0729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2A2BC4-0618-4236-BB1D-67C2313D720D}" type="datetimeFigureOut">
              <a:rPr lang="bg-BG" smtClean="0"/>
              <a:t>29.3.2016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2AE1C8E-629A-4ECF-B949-46D5013DE67A}" type="slidenum">
              <a:rPr lang="bg-BG" smtClean="0"/>
              <a:t>‹#›</a:t>
            </a:fld>
            <a:endParaRPr lang="bg-BG"/>
          </a:p>
        </p:txBody>
      </p:sp>
    </p:spTree>
    <p:extLst>
      <p:ext uri="{BB962C8B-B14F-4D97-AF65-F5344CB8AC3E}">
        <p14:creationId xmlns:p14="http://schemas.microsoft.com/office/powerpoint/2010/main" val="124814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2A2BC4-0618-4236-BB1D-67C2313D720D}" type="datetimeFigureOut">
              <a:rPr lang="bg-BG" smtClean="0"/>
              <a:t>29.3.2016 г.</a:t>
            </a:fld>
            <a:endParaRPr lang="bg-BG"/>
          </a:p>
        </p:txBody>
      </p:sp>
      <p:sp>
        <p:nvSpPr>
          <p:cNvPr id="4"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2AE1C8E-629A-4ECF-B949-46D5013DE67A}" type="slidenum">
              <a:rPr lang="bg-BG" smtClean="0"/>
              <a:t>‹#›</a:t>
            </a:fld>
            <a:endParaRPr lang="bg-BG"/>
          </a:p>
        </p:txBody>
      </p:sp>
    </p:spTree>
    <p:extLst>
      <p:ext uri="{BB962C8B-B14F-4D97-AF65-F5344CB8AC3E}">
        <p14:creationId xmlns:p14="http://schemas.microsoft.com/office/powerpoint/2010/main" val="2666414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2A2BC4-0618-4236-BB1D-67C2313D720D}" type="datetimeFigureOut">
              <a:rPr lang="bg-BG" smtClean="0"/>
              <a:t>29.3.2016 г.</a:t>
            </a:fld>
            <a:endParaRPr lang="bg-BG"/>
          </a:p>
        </p:txBody>
      </p:sp>
      <p:sp>
        <p:nvSpPr>
          <p:cNvPr id="4"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2AE1C8E-629A-4ECF-B949-46D5013DE67A}" type="slidenum">
              <a:rPr lang="bg-BG" smtClean="0"/>
              <a:t>‹#›</a:t>
            </a:fld>
            <a:endParaRPr lang="bg-BG"/>
          </a:p>
        </p:txBody>
      </p:sp>
    </p:spTree>
    <p:extLst>
      <p:ext uri="{BB962C8B-B14F-4D97-AF65-F5344CB8AC3E}">
        <p14:creationId xmlns:p14="http://schemas.microsoft.com/office/powerpoint/2010/main" val="3003153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2A2BC4-0618-4236-BB1D-67C2313D720D}" type="datetimeFigureOut">
              <a:rPr lang="bg-BG" smtClean="0"/>
              <a:t>29.3.2016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2AE1C8E-629A-4ECF-B949-46D5013DE67A}" type="slidenum">
              <a:rPr lang="bg-BG" smtClean="0"/>
              <a:t>‹#›</a:t>
            </a:fld>
            <a:endParaRPr lang="bg-BG"/>
          </a:p>
        </p:txBody>
      </p:sp>
    </p:spTree>
    <p:extLst>
      <p:ext uri="{BB962C8B-B14F-4D97-AF65-F5344CB8AC3E}">
        <p14:creationId xmlns:p14="http://schemas.microsoft.com/office/powerpoint/2010/main" val="3791636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2A2BC4-0618-4236-BB1D-67C2313D720D}" type="datetimeFigureOut">
              <a:rPr lang="bg-BG" smtClean="0"/>
              <a:t>29.3.2016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2AE1C8E-629A-4ECF-B949-46D5013DE67A}" type="slidenum">
              <a:rPr lang="bg-BG" smtClean="0"/>
              <a:t>‹#›</a:t>
            </a:fld>
            <a:endParaRPr lang="bg-BG"/>
          </a:p>
        </p:txBody>
      </p:sp>
    </p:spTree>
    <p:extLst>
      <p:ext uri="{BB962C8B-B14F-4D97-AF65-F5344CB8AC3E}">
        <p14:creationId xmlns:p14="http://schemas.microsoft.com/office/powerpoint/2010/main" val="52558211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92A2BC4-0618-4236-BB1D-67C2313D720D}" type="datetimeFigureOut">
              <a:rPr lang="bg-BG" smtClean="0"/>
              <a:t>29.3.2016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2AE1C8E-629A-4ECF-B949-46D5013DE67A}" type="slidenum">
              <a:rPr lang="bg-BG" smtClean="0"/>
              <a:t>‹#›</a:t>
            </a:fld>
            <a:endParaRPr lang="bg-BG"/>
          </a:p>
        </p:txBody>
      </p:sp>
    </p:spTree>
    <p:extLst>
      <p:ext uri="{BB962C8B-B14F-4D97-AF65-F5344CB8AC3E}">
        <p14:creationId xmlns:p14="http://schemas.microsoft.com/office/powerpoint/2010/main" val="378532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2A2BC4-0618-4236-BB1D-67C2313D720D}" type="datetimeFigureOut">
              <a:rPr lang="bg-BG" smtClean="0"/>
              <a:t>29.3.2016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2AE1C8E-629A-4ECF-B949-46D5013DE67A}" type="slidenum">
              <a:rPr lang="bg-BG" smtClean="0"/>
              <a:t>‹#›</a:t>
            </a:fld>
            <a:endParaRPr lang="bg-BG"/>
          </a:p>
        </p:txBody>
      </p:sp>
    </p:spTree>
    <p:extLst>
      <p:ext uri="{BB962C8B-B14F-4D97-AF65-F5344CB8AC3E}">
        <p14:creationId xmlns:p14="http://schemas.microsoft.com/office/powerpoint/2010/main" val="38112312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2A2BC4-0618-4236-BB1D-67C2313D720D}" type="datetimeFigureOut">
              <a:rPr lang="bg-BG" smtClean="0"/>
              <a:t>29.3.2016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22AE1C8E-629A-4ECF-B949-46D5013DE67A}" type="slidenum">
              <a:rPr lang="bg-BG" smtClean="0"/>
              <a:t>‹#›</a:t>
            </a:fld>
            <a:endParaRPr lang="bg-BG"/>
          </a:p>
        </p:txBody>
      </p:sp>
    </p:spTree>
    <p:extLst>
      <p:ext uri="{BB962C8B-B14F-4D97-AF65-F5344CB8AC3E}">
        <p14:creationId xmlns:p14="http://schemas.microsoft.com/office/powerpoint/2010/main" val="419368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2A2BC4-0618-4236-BB1D-67C2313D720D}" type="datetimeFigureOut">
              <a:rPr lang="bg-BG" smtClean="0"/>
              <a:t>29.3.2016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22AE1C8E-629A-4ECF-B949-46D5013DE67A}" type="slidenum">
              <a:rPr lang="bg-BG" smtClean="0"/>
              <a:t>‹#›</a:t>
            </a:fld>
            <a:endParaRPr lang="bg-BG"/>
          </a:p>
        </p:txBody>
      </p:sp>
    </p:spTree>
    <p:extLst>
      <p:ext uri="{BB962C8B-B14F-4D97-AF65-F5344CB8AC3E}">
        <p14:creationId xmlns:p14="http://schemas.microsoft.com/office/powerpoint/2010/main" val="4150361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92A2BC4-0618-4236-BB1D-67C2313D720D}" type="datetimeFigureOut">
              <a:rPr lang="bg-BG" smtClean="0"/>
              <a:t>29.3.2016 г.</a:t>
            </a:fld>
            <a:endParaRPr lang="bg-BG"/>
          </a:p>
        </p:txBody>
      </p:sp>
      <p:sp>
        <p:nvSpPr>
          <p:cNvPr id="5" name="Footer Placeholder 3"/>
          <p:cNvSpPr>
            <a:spLocks noGrp="1"/>
          </p:cNvSpPr>
          <p:nvPr>
            <p:ph type="ftr" sz="quarter" idx="11"/>
          </p:nvPr>
        </p:nvSpPr>
        <p:spPr/>
        <p:txBody>
          <a:bodyPr/>
          <a:lstStyle/>
          <a:p>
            <a:endParaRPr lang="bg-BG"/>
          </a:p>
        </p:txBody>
      </p:sp>
      <p:sp>
        <p:nvSpPr>
          <p:cNvPr id="6" name="Slide Number Placeholder 4"/>
          <p:cNvSpPr>
            <a:spLocks noGrp="1"/>
          </p:cNvSpPr>
          <p:nvPr>
            <p:ph type="sldNum" sz="quarter" idx="12"/>
          </p:nvPr>
        </p:nvSpPr>
        <p:spPr/>
        <p:txBody>
          <a:bodyPr/>
          <a:lstStyle/>
          <a:p>
            <a:fld id="{22AE1C8E-629A-4ECF-B949-46D5013DE67A}" type="slidenum">
              <a:rPr lang="bg-BG" smtClean="0"/>
              <a:t>‹#›</a:t>
            </a:fld>
            <a:endParaRPr lang="bg-BG"/>
          </a:p>
        </p:txBody>
      </p:sp>
    </p:spTree>
    <p:extLst>
      <p:ext uri="{BB962C8B-B14F-4D97-AF65-F5344CB8AC3E}">
        <p14:creationId xmlns:p14="http://schemas.microsoft.com/office/powerpoint/2010/main" val="3581107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92A2BC4-0618-4236-BB1D-67C2313D720D}" type="datetimeFigureOut">
              <a:rPr lang="bg-BG" smtClean="0"/>
              <a:t>29.3.2016 г.</a:t>
            </a:fld>
            <a:endParaRPr lang="bg-BG"/>
          </a:p>
        </p:txBody>
      </p:sp>
      <p:sp>
        <p:nvSpPr>
          <p:cNvPr id="5" name="Footer Placeholder 2"/>
          <p:cNvSpPr>
            <a:spLocks noGrp="1"/>
          </p:cNvSpPr>
          <p:nvPr>
            <p:ph type="ftr" sz="quarter" idx="11"/>
          </p:nvPr>
        </p:nvSpPr>
        <p:spPr/>
        <p:txBody>
          <a:bodyPr/>
          <a:lstStyle/>
          <a:p>
            <a:endParaRPr lang="bg-BG"/>
          </a:p>
        </p:txBody>
      </p:sp>
      <p:sp>
        <p:nvSpPr>
          <p:cNvPr id="6" name="Slide Number Placeholder 3"/>
          <p:cNvSpPr>
            <a:spLocks noGrp="1"/>
          </p:cNvSpPr>
          <p:nvPr>
            <p:ph type="sldNum" sz="quarter" idx="12"/>
          </p:nvPr>
        </p:nvSpPr>
        <p:spPr/>
        <p:txBody>
          <a:bodyPr/>
          <a:lstStyle/>
          <a:p>
            <a:fld id="{22AE1C8E-629A-4ECF-B949-46D5013DE67A}" type="slidenum">
              <a:rPr lang="bg-BG" smtClean="0"/>
              <a:t>‹#›</a:t>
            </a:fld>
            <a:endParaRPr lang="bg-BG"/>
          </a:p>
        </p:txBody>
      </p:sp>
    </p:spTree>
    <p:extLst>
      <p:ext uri="{BB962C8B-B14F-4D97-AF65-F5344CB8AC3E}">
        <p14:creationId xmlns:p14="http://schemas.microsoft.com/office/powerpoint/2010/main" val="3423840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92A2BC4-0618-4236-BB1D-67C2313D720D}" type="datetimeFigureOut">
              <a:rPr lang="bg-BG" smtClean="0"/>
              <a:t>29.3.2016 г.</a:t>
            </a:fld>
            <a:endParaRPr lang="bg-BG"/>
          </a:p>
        </p:txBody>
      </p:sp>
      <p:sp>
        <p:nvSpPr>
          <p:cNvPr id="5" name="Footer Placeholder 5"/>
          <p:cNvSpPr>
            <a:spLocks noGrp="1"/>
          </p:cNvSpPr>
          <p:nvPr>
            <p:ph type="ftr" sz="quarter" idx="11"/>
          </p:nvPr>
        </p:nvSpPr>
        <p:spPr/>
        <p:txBody>
          <a:bodyPr/>
          <a:lstStyle/>
          <a:p>
            <a:endParaRPr lang="bg-BG"/>
          </a:p>
        </p:txBody>
      </p:sp>
      <p:sp>
        <p:nvSpPr>
          <p:cNvPr id="6" name="Slide Number Placeholder 6"/>
          <p:cNvSpPr>
            <a:spLocks noGrp="1"/>
          </p:cNvSpPr>
          <p:nvPr>
            <p:ph type="sldNum" sz="quarter" idx="12"/>
          </p:nvPr>
        </p:nvSpPr>
        <p:spPr/>
        <p:txBody>
          <a:bodyPr/>
          <a:lstStyle/>
          <a:p>
            <a:fld id="{22AE1C8E-629A-4ECF-B949-46D5013DE67A}" type="slidenum">
              <a:rPr lang="bg-BG" smtClean="0"/>
              <a:t>‹#›</a:t>
            </a:fld>
            <a:endParaRPr lang="bg-BG"/>
          </a:p>
        </p:txBody>
      </p:sp>
    </p:spTree>
    <p:extLst>
      <p:ext uri="{BB962C8B-B14F-4D97-AF65-F5344CB8AC3E}">
        <p14:creationId xmlns:p14="http://schemas.microsoft.com/office/powerpoint/2010/main" val="127339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2A2BC4-0618-4236-BB1D-67C2313D720D}" type="datetimeFigureOut">
              <a:rPr lang="bg-BG" smtClean="0"/>
              <a:t>29.3.2016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22AE1C8E-629A-4ECF-B949-46D5013DE67A}" type="slidenum">
              <a:rPr lang="bg-BG" smtClean="0"/>
              <a:t>‹#›</a:t>
            </a:fld>
            <a:endParaRPr lang="bg-BG"/>
          </a:p>
        </p:txBody>
      </p:sp>
    </p:spTree>
    <p:extLst>
      <p:ext uri="{BB962C8B-B14F-4D97-AF65-F5344CB8AC3E}">
        <p14:creationId xmlns:p14="http://schemas.microsoft.com/office/powerpoint/2010/main" val="399329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92A2BC4-0618-4236-BB1D-67C2313D720D}" type="datetimeFigureOut">
              <a:rPr lang="bg-BG" smtClean="0"/>
              <a:t>29.3.2016 г.</a:t>
            </a:fld>
            <a:endParaRPr lang="bg-BG"/>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bg-BG"/>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2AE1C8E-629A-4ECF-B949-46D5013DE67A}" type="slidenum">
              <a:rPr lang="bg-BG" smtClean="0"/>
              <a:t>‹#›</a:t>
            </a:fld>
            <a:endParaRPr lang="bg-BG"/>
          </a:p>
        </p:txBody>
      </p:sp>
    </p:spTree>
    <p:extLst>
      <p:ext uri="{BB962C8B-B14F-4D97-AF65-F5344CB8AC3E}">
        <p14:creationId xmlns:p14="http://schemas.microsoft.com/office/powerpoint/2010/main" val="131906658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eveloper.android.com/reference/android/view/View.html#startDrag%28android.content.ClipData,%20android.view.View.DragShadowBuilder,%20java.lang.Object,%20int%29" TargetMode="External"/><Relationship Id="rId2" Type="http://schemas.openxmlformats.org/officeDocument/2006/relationships/hyperlink" Target="http://developer.android.com/reference/android/view/DragEvent.html#ACTION_DRAG_STARTED" TargetMode="External"/><Relationship Id="rId1" Type="http://schemas.openxmlformats.org/officeDocument/2006/relationships/slideLayout" Target="../slideLayouts/slideLayout2.xml"/><Relationship Id="rId6" Type="http://schemas.openxmlformats.org/officeDocument/2006/relationships/hyperlink" Target="http://developer.android.com/reference/android/view/DragEvent.html#ACTION_DRAG_EXITED" TargetMode="External"/><Relationship Id="rId5" Type="http://schemas.openxmlformats.org/officeDocument/2006/relationships/hyperlink" Target="http://developer.android.com/reference/android/view/DragEvent.html#ACTION_DRAG_LOCATION" TargetMode="External"/><Relationship Id="rId4" Type="http://schemas.openxmlformats.org/officeDocument/2006/relationships/hyperlink" Target="http://developer.android.com/reference/android/view/DragEvent.html#ACTION_DRAG_ENTERED"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developer.android.com/reference/android/view/DragEvent.html#ACTION_DRAG_STARTED" TargetMode="External"/><Relationship Id="rId2" Type="http://schemas.openxmlformats.org/officeDocument/2006/relationships/hyperlink" Target="http://developer.android.com/reference/android/view/DragEvent.html#ACTION_DROP" TargetMode="External"/><Relationship Id="rId1" Type="http://schemas.openxmlformats.org/officeDocument/2006/relationships/slideLayout" Target="../slideLayouts/slideLayout2.xml"/><Relationship Id="rId5" Type="http://schemas.openxmlformats.org/officeDocument/2006/relationships/hyperlink" Target="http://developer.android.com/reference/android/view/DragEvent.html#getResult%28%29" TargetMode="External"/><Relationship Id="rId4" Type="http://schemas.openxmlformats.org/officeDocument/2006/relationships/hyperlink" Target="http://developer.android.com/reference/android/view/DragEvent.html#ACTION_DRAG_ENDE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DRAG DROP</a:t>
            </a:r>
            <a:endParaRPr lang="bg-BG" dirty="0"/>
          </a:p>
        </p:txBody>
      </p:sp>
    </p:spTree>
    <p:extLst>
      <p:ext uri="{BB962C8B-B14F-4D97-AF65-F5344CB8AC3E}">
        <p14:creationId xmlns:p14="http://schemas.microsoft.com/office/powerpoint/2010/main" val="1643546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a drag start</a:t>
            </a:r>
            <a:endParaRPr lang="bg-BG" dirty="0"/>
          </a:p>
        </p:txBody>
      </p:sp>
      <p:sp>
        <p:nvSpPr>
          <p:cNvPr id="3" name="Content Placeholder 2"/>
          <p:cNvSpPr>
            <a:spLocks noGrp="1"/>
          </p:cNvSpPr>
          <p:nvPr>
            <p:ph idx="1"/>
          </p:nvPr>
        </p:nvSpPr>
        <p:spPr>
          <a:xfrm>
            <a:off x="646111" y="1509312"/>
            <a:ext cx="10414823" cy="4739088"/>
          </a:xfrm>
        </p:spPr>
        <p:txBody>
          <a:bodyPr>
            <a:normAutofit lnSpcReduction="10000"/>
          </a:bodyPr>
          <a:lstStyle/>
          <a:p>
            <a:pPr marL="0" indent="0">
              <a:buNone/>
            </a:pPr>
            <a:r>
              <a:rPr lang="en-US" dirty="0"/>
              <a:t> During the drag operation, the system dispatches drag events to the drag event listeners of the View objects in the current layout. The listeners should react by calling </a:t>
            </a:r>
            <a:r>
              <a:rPr lang="en-US" dirty="0" err="1"/>
              <a:t>getAction</a:t>
            </a:r>
            <a:r>
              <a:rPr lang="en-US" dirty="0"/>
              <a:t>() to get the action type. At the start of a drag, this methods returns ACTION_DRAG_STARTED</a:t>
            </a:r>
            <a:r>
              <a:rPr lang="en-US" dirty="0" smtClean="0"/>
              <a:t>.</a:t>
            </a:r>
            <a:endParaRPr lang="en-US" dirty="0"/>
          </a:p>
          <a:p>
            <a:pPr marL="0" indent="0">
              <a:buNone/>
            </a:pPr>
            <a:r>
              <a:rPr lang="en-US" dirty="0"/>
              <a:t>In response to an event with the action type ACTION_DRAG_STARTED, a listener should do the following</a:t>
            </a:r>
            <a:r>
              <a:rPr lang="en-US" dirty="0" smtClean="0"/>
              <a:t>:</a:t>
            </a:r>
          </a:p>
          <a:p>
            <a:pPr marL="0" indent="0">
              <a:buNone/>
            </a:pPr>
            <a:endParaRPr lang="en-US" dirty="0" smtClean="0"/>
          </a:p>
          <a:p>
            <a:pPr marL="457200" indent="-457200">
              <a:buFont typeface="+mj-lt"/>
              <a:buAutoNum type="arabicPeriod"/>
            </a:pPr>
            <a:r>
              <a:rPr lang="en-US" dirty="0" smtClean="0"/>
              <a:t>Call </a:t>
            </a:r>
            <a:r>
              <a:rPr lang="en-US" dirty="0" err="1"/>
              <a:t>getClipDescription</a:t>
            </a:r>
            <a:r>
              <a:rPr lang="en-US" dirty="0"/>
              <a:t>() to get the </a:t>
            </a:r>
            <a:r>
              <a:rPr lang="en-US" dirty="0" err="1"/>
              <a:t>ClipDescription</a:t>
            </a:r>
            <a:r>
              <a:rPr lang="en-US" dirty="0"/>
              <a:t>. Use the MIME type methods in </a:t>
            </a:r>
            <a:r>
              <a:rPr lang="en-US" dirty="0" err="1"/>
              <a:t>ClipDescription</a:t>
            </a:r>
            <a:r>
              <a:rPr lang="en-US" dirty="0"/>
              <a:t> to see if the listener can accept the data being dragged</a:t>
            </a:r>
            <a:r>
              <a:rPr lang="en-US" dirty="0" smtClean="0"/>
              <a:t>. </a:t>
            </a:r>
            <a:r>
              <a:rPr lang="en-US" dirty="0"/>
              <a:t>If the drag and drop operation does not represent data movement, this may not be necessary.</a:t>
            </a:r>
          </a:p>
          <a:p>
            <a:pPr marL="457200" indent="-457200">
              <a:buFont typeface="+mj-lt"/>
              <a:buAutoNum type="arabicPeriod"/>
            </a:pPr>
            <a:r>
              <a:rPr lang="en-US" dirty="0" smtClean="0"/>
              <a:t>If </a:t>
            </a:r>
            <a:r>
              <a:rPr lang="en-US" dirty="0"/>
              <a:t>the listener can accept a drop, it should return true. This tells the system to continue to send drag events to the listener. If it can't accept a drop, it should return false, and the system will stop sending drag events until it sends out ACTION_DRAG_ENDED.</a:t>
            </a:r>
          </a:p>
          <a:p>
            <a:endParaRPr lang="bg-BG" dirty="0"/>
          </a:p>
        </p:txBody>
      </p:sp>
    </p:spTree>
    <p:extLst>
      <p:ext uri="{BB962C8B-B14F-4D97-AF65-F5344CB8AC3E}">
        <p14:creationId xmlns:p14="http://schemas.microsoft.com/office/powerpoint/2010/main" val="3698036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Handling events during the drag</a:t>
            </a:r>
            <a:br>
              <a:rPr lang="en-US" b="1" dirty="0"/>
            </a:br>
            <a:endParaRPr lang="bg-BG" dirty="0"/>
          </a:p>
        </p:txBody>
      </p:sp>
      <p:sp>
        <p:nvSpPr>
          <p:cNvPr id="3" name="Content Placeholder 2"/>
          <p:cNvSpPr>
            <a:spLocks noGrp="1"/>
          </p:cNvSpPr>
          <p:nvPr>
            <p:ph idx="1"/>
          </p:nvPr>
        </p:nvSpPr>
        <p:spPr>
          <a:xfrm>
            <a:off x="484742" y="1597446"/>
            <a:ext cx="10609244" cy="4650953"/>
          </a:xfrm>
        </p:spPr>
        <p:txBody>
          <a:bodyPr>
            <a:normAutofit/>
          </a:bodyPr>
          <a:lstStyle/>
          <a:p>
            <a:pPr marL="0" indent="0">
              <a:buNone/>
            </a:pPr>
            <a:r>
              <a:rPr lang="en-US" sz="2800" b="1" dirty="0" smtClean="0"/>
              <a:t>During </a:t>
            </a:r>
            <a:r>
              <a:rPr lang="en-US" sz="2800" b="1" dirty="0"/>
              <a:t>the drag, </a:t>
            </a:r>
            <a:r>
              <a:rPr lang="en-US" sz="2800" b="1" dirty="0" err="1"/>
              <a:t>getAction</a:t>
            </a:r>
            <a:r>
              <a:rPr lang="en-US" sz="2800" b="1" dirty="0"/>
              <a:t>() returns one of three values</a:t>
            </a:r>
            <a:r>
              <a:rPr lang="en-US" sz="2800" b="1" dirty="0" smtClean="0"/>
              <a:t>:</a:t>
            </a:r>
            <a:endParaRPr lang="en-US" dirty="0"/>
          </a:p>
          <a:p>
            <a:r>
              <a:rPr lang="en-US" dirty="0"/>
              <a:t>    </a:t>
            </a:r>
            <a:r>
              <a:rPr lang="en-US" b="1" dirty="0"/>
              <a:t>ACTION_DRAG_ENTERED:</a:t>
            </a:r>
            <a:r>
              <a:rPr lang="en-US" dirty="0"/>
              <a:t> The listener receives this when the touch point (the point on the screen underneath the user's finger) has entered the bounding box of the listener's View.</a:t>
            </a:r>
          </a:p>
          <a:p>
            <a:r>
              <a:rPr lang="en-US" dirty="0"/>
              <a:t>    </a:t>
            </a:r>
            <a:r>
              <a:rPr lang="en-US" b="1" dirty="0"/>
              <a:t>ACTION_DRAG_LOCATION:</a:t>
            </a:r>
            <a:r>
              <a:rPr lang="en-US" dirty="0"/>
              <a:t> Once the listener receives an ACTION_DRAG_ENTERED event, and before it receives an AACTION_DRAG_EXITED event, it receives a new ACTION_DRAG_LOCATION event every time the touch point moves. The </a:t>
            </a:r>
            <a:r>
              <a:rPr lang="en-US" dirty="0" err="1"/>
              <a:t>getX</a:t>
            </a:r>
            <a:r>
              <a:rPr lang="en-US" dirty="0"/>
              <a:t>() and </a:t>
            </a:r>
            <a:r>
              <a:rPr lang="en-US" dirty="0" err="1"/>
              <a:t>getY</a:t>
            </a:r>
            <a:r>
              <a:rPr lang="en-US" dirty="0"/>
              <a:t>() methods return the X and Y coordinates of the touch point.</a:t>
            </a:r>
          </a:p>
          <a:p>
            <a:r>
              <a:rPr lang="en-US" dirty="0"/>
              <a:t>    </a:t>
            </a:r>
            <a:r>
              <a:rPr lang="en-US" b="1" dirty="0"/>
              <a:t>ACTION_DRAG_EXITED:</a:t>
            </a:r>
            <a:r>
              <a:rPr lang="en-US" dirty="0"/>
              <a:t> This event is sent to a listener that previously received ACTION_DRAG_ENTERED, after the drag shadow is no longer within the bounding box of the listener's View.</a:t>
            </a:r>
          </a:p>
          <a:p>
            <a:endParaRPr lang="bg-BG" dirty="0"/>
          </a:p>
        </p:txBody>
      </p:sp>
    </p:spTree>
    <p:extLst>
      <p:ext uri="{BB962C8B-B14F-4D97-AF65-F5344CB8AC3E}">
        <p14:creationId xmlns:p14="http://schemas.microsoft.com/office/powerpoint/2010/main" val="2073884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Responding to a </a:t>
            </a:r>
            <a:r>
              <a:rPr lang="en-US" b="1" dirty="0" smtClean="0"/>
              <a:t>drop</a:t>
            </a:r>
            <a:endParaRPr lang="bg-BG" dirty="0"/>
          </a:p>
        </p:txBody>
      </p:sp>
      <p:sp>
        <p:nvSpPr>
          <p:cNvPr id="3" name="Content Placeholder 2"/>
          <p:cNvSpPr>
            <a:spLocks noGrp="1"/>
          </p:cNvSpPr>
          <p:nvPr>
            <p:ph idx="1"/>
          </p:nvPr>
        </p:nvSpPr>
        <p:spPr>
          <a:xfrm>
            <a:off x="484742" y="1443210"/>
            <a:ext cx="10245687" cy="4805189"/>
          </a:xfrm>
        </p:spPr>
        <p:txBody>
          <a:bodyPr>
            <a:normAutofit/>
          </a:bodyPr>
          <a:lstStyle/>
          <a:p>
            <a:pPr marL="0" indent="0">
              <a:buNone/>
            </a:pPr>
            <a:r>
              <a:rPr lang="en-US" dirty="0" smtClean="0"/>
              <a:t>	When </a:t>
            </a:r>
            <a:r>
              <a:rPr lang="en-US" dirty="0"/>
              <a:t>the user releases the drag shadow on a View in the application, and that View previously reported that it could accept the content being dragged, the system dispatches a drag event to that View with the action type ACTION_DROP. The listener should do the following:</a:t>
            </a:r>
          </a:p>
          <a:p>
            <a:endParaRPr lang="en-US" dirty="0"/>
          </a:p>
          <a:p>
            <a:r>
              <a:rPr lang="en-US" dirty="0"/>
              <a:t>    Call </a:t>
            </a:r>
            <a:r>
              <a:rPr lang="en-US" dirty="0" err="1"/>
              <a:t>getClipData</a:t>
            </a:r>
            <a:r>
              <a:rPr lang="en-US" dirty="0"/>
              <a:t>() to get the </a:t>
            </a:r>
            <a:r>
              <a:rPr lang="en-US" dirty="0" err="1"/>
              <a:t>ClipData</a:t>
            </a:r>
            <a:r>
              <a:rPr lang="en-US" dirty="0"/>
              <a:t> object that was originally supplied in the call to </a:t>
            </a:r>
            <a:r>
              <a:rPr lang="en-US" dirty="0" err="1"/>
              <a:t>startDrag</a:t>
            </a:r>
            <a:r>
              <a:rPr lang="en-US" dirty="0"/>
              <a:t>() and store it. If the drag and drop operation does not represent data movement, this may not be necessary.</a:t>
            </a:r>
          </a:p>
          <a:p>
            <a:r>
              <a:rPr lang="en-US" dirty="0"/>
              <a:t>    Return </a:t>
            </a:r>
            <a:r>
              <a:rPr lang="en-US" dirty="0" err="1"/>
              <a:t>boolean</a:t>
            </a:r>
            <a:r>
              <a:rPr lang="en-US" dirty="0"/>
              <a:t> true to indicate that the drop was processed successfully, or </a:t>
            </a:r>
            <a:r>
              <a:rPr lang="en-US" dirty="0" err="1"/>
              <a:t>boolean</a:t>
            </a:r>
            <a:r>
              <a:rPr lang="en-US" dirty="0"/>
              <a:t> false if it was not. The returned value becomes the value returned by </a:t>
            </a:r>
            <a:r>
              <a:rPr lang="en-US" dirty="0" err="1"/>
              <a:t>getResult</a:t>
            </a:r>
            <a:r>
              <a:rPr lang="en-US" dirty="0"/>
              <a:t>() for an ACTION_DRAG_ENDED event</a:t>
            </a:r>
            <a:r>
              <a:rPr lang="en-US" dirty="0" smtClean="0"/>
              <a:t>.</a:t>
            </a:r>
            <a:endParaRPr lang="en-US" dirty="0"/>
          </a:p>
          <a:p>
            <a:r>
              <a:rPr lang="en-US" dirty="0"/>
              <a:t>    Note that if the system does not send out an ACTION_DROP event, the value of </a:t>
            </a:r>
            <a:r>
              <a:rPr lang="en-US" dirty="0" err="1"/>
              <a:t>getResult</a:t>
            </a:r>
            <a:r>
              <a:rPr lang="en-US" dirty="0"/>
              <a:t>() for an ACTION_DRAG_ENDED event is false.</a:t>
            </a:r>
          </a:p>
          <a:p>
            <a:endParaRPr lang="bg-BG" dirty="0"/>
          </a:p>
        </p:txBody>
      </p:sp>
    </p:spTree>
    <p:extLst>
      <p:ext uri="{BB962C8B-B14F-4D97-AF65-F5344CB8AC3E}">
        <p14:creationId xmlns:p14="http://schemas.microsoft.com/office/powerpoint/2010/main" val="3503604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Responding to a drag end</a:t>
            </a:r>
            <a:br>
              <a:rPr lang="en-US" b="1" dirty="0"/>
            </a:br>
            <a:endParaRPr lang="bg-BG" dirty="0"/>
          </a:p>
        </p:txBody>
      </p:sp>
      <p:sp>
        <p:nvSpPr>
          <p:cNvPr id="3" name="Content Placeholder 2"/>
          <p:cNvSpPr>
            <a:spLocks noGrp="1"/>
          </p:cNvSpPr>
          <p:nvPr>
            <p:ph idx="1"/>
          </p:nvPr>
        </p:nvSpPr>
        <p:spPr>
          <a:xfrm>
            <a:off x="462708" y="1443210"/>
            <a:ext cx="10344839" cy="4805189"/>
          </a:xfrm>
        </p:spPr>
        <p:txBody>
          <a:bodyPr>
            <a:normAutofit lnSpcReduction="10000"/>
          </a:bodyPr>
          <a:lstStyle/>
          <a:p>
            <a:pPr marL="0" indent="0">
              <a:buNone/>
            </a:pPr>
            <a:r>
              <a:rPr lang="en-US" dirty="0" smtClean="0"/>
              <a:t>	Immediately </a:t>
            </a:r>
            <a:r>
              <a:rPr lang="en-US" dirty="0"/>
              <a:t>after the user releases the drag shadow, the system sends a drag event to all of the drag event listeners in your application, with an action type of ACTION_DRAG_ENDED. This indicates that the drag operation is over.</a:t>
            </a:r>
          </a:p>
          <a:p>
            <a:pPr marL="0" indent="0">
              <a:buNone/>
            </a:pPr>
            <a:r>
              <a:rPr lang="en-US" dirty="0" smtClean="0"/>
              <a:t>Each </a:t>
            </a:r>
            <a:r>
              <a:rPr lang="en-US" dirty="0"/>
              <a:t>listener should do the following:</a:t>
            </a:r>
          </a:p>
          <a:p>
            <a:endParaRPr lang="en-US" dirty="0"/>
          </a:p>
          <a:p>
            <a:r>
              <a:rPr lang="en-US" dirty="0"/>
              <a:t>    If listener changed its View object's appearance during the operation, it should reset the View to its default appearance. This is a visual indication to the user that the operation is over.</a:t>
            </a:r>
          </a:p>
          <a:p>
            <a:r>
              <a:rPr lang="en-US" dirty="0"/>
              <a:t>    The listener can optionally call </a:t>
            </a:r>
            <a:r>
              <a:rPr lang="en-US" dirty="0" err="1"/>
              <a:t>getResult</a:t>
            </a:r>
            <a:r>
              <a:rPr lang="en-US" dirty="0"/>
              <a:t>() to find out more about the operation. If a listener returned true in response to an event of action type ACTION_DROP, then </a:t>
            </a:r>
            <a:r>
              <a:rPr lang="en-US" dirty="0" err="1"/>
              <a:t>getResult</a:t>
            </a:r>
            <a:r>
              <a:rPr lang="en-US" dirty="0"/>
              <a:t>() will return </a:t>
            </a:r>
            <a:r>
              <a:rPr lang="en-US" dirty="0" err="1"/>
              <a:t>boolean</a:t>
            </a:r>
            <a:r>
              <a:rPr lang="en-US" dirty="0"/>
              <a:t> true. In all other cases, </a:t>
            </a:r>
            <a:r>
              <a:rPr lang="en-US" dirty="0" err="1"/>
              <a:t>getResult</a:t>
            </a:r>
            <a:r>
              <a:rPr lang="en-US" dirty="0"/>
              <a:t>() returns </a:t>
            </a:r>
            <a:r>
              <a:rPr lang="en-US" dirty="0" err="1"/>
              <a:t>boolean</a:t>
            </a:r>
            <a:r>
              <a:rPr lang="en-US" dirty="0"/>
              <a:t> false, including any case in which the system did not send out a ACTION_DROP event.</a:t>
            </a:r>
          </a:p>
          <a:p>
            <a:r>
              <a:rPr lang="en-US" dirty="0"/>
              <a:t>    The listener should return </a:t>
            </a:r>
            <a:r>
              <a:rPr lang="en-US" dirty="0" err="1"/>
              <a:t>boolean</a:t>
            </a:r>
            <a:r>
              <a:rPr lang="en-US" dirty="0"/>
              <a:t> true to the system.</a:t>
            </a:r>
          </a:p>
          <a:p>
            <a:endParaRPr lang="bg-BG" dirty="0"/>
          </a:p>
        </p:txBody>
      </p:sp>
    </p:spTree>
    <p:extLst>
      <p:ext uri="{BB962C8B-B14F-4D97-AF65-F5344CB8AC3E}">
        <p14:creationId xmlns:p14="http://schemas.microsoft.com/office/powerpoint/2010/main" val="945057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44887" y="1533294"/>
            <a:ext cx="3142274" cy="3908301"/>
          </a:xfrm>
          <a:prstGeom prst="rect">
            <a:avLst/>
          </a:prstGeom>
        </p:spPr>
      </p:pic>
    </p:spTree>
    <p:extLst>
      <p:ext uri="{BB962C8B-B14F-4D97-AF65-F5344CB8AC3E}">
        <p14:creationId xmlns:p14="http://schemas.microsoft.com/office/powerpoint/2010/main" val="1025801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667" y="2105248"/>
            <a:ext cx="9404723" cy="1400530"/>
          </a:xfrm>
        </p:spPr>
        <p:txBody>
          <a:bodyPr/>
          <a:lstStyle/>
          <a:p>
            <a:r>
              <a:rPr lang="en-US" dirty="0" smtClean="0"/>
              <a:t>Thank </a:t>
            </a:r>
            <a:r>
              <a:rPr lang="en-US" dirty="0"/>
              <a:t>you for your </a:t>
            </a:r>
            <a:r>
              <a:rPr lang="en-US" dirty="0" smtClean="0"/>
              <a:t>attention!</a:t>
            </a:r>
            <a:endParaRPr lang="bg-BG" dirty="0"/>
          </a:p>
        </p:txBody>
      </p:sp>
    </p:spTree>
    <p:extLst>
      <p:ext uri="{BB962C8B-B14F-4D97-AF65-F5344CB8AC3E}">
        <p14:creationId xmlns:p14="http://schemas.microsoft.com/office/powerpoint/2010/main" val="1592114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a:t>
            </a:r>
            <a:br>
              <a:rPr lang="en-US" b="1" dirty="0"/>
            </a:br>
            <a:endParaRPr lang="bg-BG" dirty="0"/>
          </a:p>
        </p:txBody>
      </p:sp>
      <p:sp>
        <p:nvSpPr>
          <p:cNvPr id="3" name="Content Placeholder 2"/>
          <p:cNvSpPr>
            <a:spLocks noGrp="1"/>
          </p:cNvSpPr>
          <p:nvPr>
            <p:ph idx="1"/>
          </p:nvPr>
        </p:nvSpPr>
        <p:spPr>
          <a:xfrm>
            <a:off x="561860" y="2016088"/>
            <a:ext cx="9487993" cy="4232312"/>
          </a:xfrm>
        </p:spPr>
        <p:txBody>
          <a:bodyPr/>
          <a:lstStyle/>
          <a:p>
            <a:pPr marL="0" indent="0">
              <a:buNone/>
            </a:pPr>
            <a:r>
              <a:rPr lang="en-US" dirty="0" smtClean="0"/>
              <a:t>A </a:t>
            </a:r>
            <a:r>
              <a:rPr lang="en-US" dirty="0"/>
              <a:t>drag and drop operation starts when the user makes some gesture that you recognize as a signal to start dragging data. In response, your application tells the system that the drag is starting. </a:t>
            </a:r>
            <a:endParaRPr lang="en-US" dirty="0" smtClean="0"/>
          </a:p>
          <a:p>
            <a:pPr marL="0" indent="0">
              <a:buNone/>
            </a:pPr>
            <a:r>
              <a:rPr lang="en-US" dirty="0" smtClean="0"/>
              <a:t>The </a:t>
            </a:r>
            <a:r>
              <a:rPr lang="en-US" dirty="0"/>
              <a:t>system calls back to your application to get a representation of the data being dragged. </a:t>
            </a:r>
            <a:endParaRPr lang="en-US" dirty="0" smtClean="0"/>
          </a:p>
          <a:p>
            <a:pPr marL="0" indent="0">
              <a:buNone/>
            </a:pPr>
            <a:r>
              <a:rPr lang="en-US" dirty="0" smtClean="0"/>
              <a:t>As </a:t>
            </a:r>
            <a:r>
              <a:rPr lang="en-US" dirty="0"/>
              <a:t>the user's finger moves this representation (a "drag shadow") over the current layout, the system sends drag events to the drag event listener objects and drag event callback methods associated with the View objects in the layout. Once the user releases the drag shadow, the system ends the drag operation. </a:t>
            </a:r>
            <a:endParaRPr lang="en-US" dirty="0" smtClean="0"/>
          </a:p>
          <a:p>
            <a:pPr marL="0" indent="0">
              <a:buNone/>
            </a:pPr>
            <a:r>
              <a:rPr lang="en-US" dirty="0"/>
              <a:t>Although the framework is primarily designed for data movement, you can use it for other UI actions.</a:t>
            </a:r>
            <a:endParaRPr lang="bg-BG" dirty="0"/>
          </a:p>
        </p:txBody>
      </p:sp>
    </p:spTree>
    <p:extLst>
      <p:ext uri="{BB962C8B-B14F-4D97-AF65-F5344CB8AC3E}">
        <p14:creationId xmlns:p14="http://schemas.microsoft.com/office/powerpoint/2010/main" val="2644610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drag/drop process</a:t>
            </a:r>
            <a:br>
              <a:rPr lang="en-US" b="1" dirty="0"/>
            </a:br>
            <a:endParaRPr lang="bg-BG" dirty="0"/>
          </a:p>
        </p:txBody>
      </p:sp>
      <p:sp>
        <p:nvSpPr>
          <p:cNvPr id="3" name="Content Placeholder 2"/>
          <p:cNvSpPr>
            <a:spLocks noGrp="1"/>
          </p:cNvSpPr>
          <p:nvPr>
            <p:ph idx="1"/>
          </p:nvPr>
        </p:nvSpPr>
        <p:spPr>
          <a:xfrm>
            <a:off x="815248" y="1377108"/>
            <a:ext cx="10664328" cy="5166911"/>
          </a:xfrm>
        </p:spPr>
        <p:txBody>
          <a:bodyPr>
            <a:normAutofit/>
          </a:bodyPr>
          <a:lstStyle/>
          <a:p>
            <a:endParaRPr lang="en-US" dirty="0"/>
          </a:p>
          <a:p>
            <a:pPr marL="0" indent="0">
              <a:buNone/>
            </a:pPr>
            <a:r>
              <a:rPr lang="en-US" sz="2800" b="1" dirty="0"/>
              <a:t>Started</a:t>
            </a:r>
          </a:p>
          <a:p>
            <a:r>
              <a:rPr lang="en-US" dirty="0"/>
              <a:t>    In response to the user's gesture to begin a drag, your application calls </a:t>
            </a:r>
            <a:r>
              <a:rPr lang="en-US" dirty="0" err="1"/>
              <a:t>startDrag</a:t>
            </a:r>
            <a:r>
              <a:rPr lang="en-US" dirty="0"/>
              <a:t>() to tell the system to start a drag. The arguments </a:t>
            </a:r>
            <a:r>
              <a:rPr lang="en-US" dirty="0" err="1"/>
              <a:t>startDrag</a:t>
            </a:r>
            <a:r>
              <a:rPr lang="en-US" dirty="0"/>
              <a:t>() provide the data to be dragged, metadata for this data, and a callback for drawing the drag shadow</a:t>
            </a:r>
            <a:r>
              <a:rPr lang="en-US" dirty="0" smtClean="0"/>
              <a:t>.</a:t>
            </a:r>
            <a:endParaRPr lang="en-US" dirty="0"/>
          </a:p>
          <a:p>
            <a:r>
              <a:rPr lang="en-US" dirty="0"/>
              <a:t>    The system first responds by calling back to your application to get a drag shadow. It then displays the drag shadow on the device</a:t>
            </a:r>
            <a:r>
              <a:rPr lang="en-US" dirty="0" smtClean="0"/>
              <a:t>.</a:t>
            </a:r>
            <a:endParaRPr lang="en-US" dirty="0"/>
          </a:p>
          <a:p>
            <a:r>
              <a:rPr lang="en-US" dirty="0"/>
              <a:t>    Next, the system sends a drag event with action type </a:t>
            </a:r>
            <a:r>
              <a:rPr lang="en-US" dirty="0" smtClean="0"/>
              <a:t>ACTION_DRAG_STARTED</a:t>
            </a:r>
            <a:endParaRPr lang="en-US" dirty="0"/>
          </a:p>
        </p:txBody>
      </p:sp>
    </p:spTree>
    <p:extLst>
      <p:ext uri="{BB962C8B-B14F-4D97-AF65-F5344CB8AC3E}">
        <p14:creationId xmlns:p14="http://schemas.microsoft.com/office/powerpoint/2010/main" val="4279771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drag/drop process</a:t>
            </a:r>
            <a:br>
              <a:rPr lang="en-US" b="1" dirty="0"/>
            </a:br>
            <a:endParaRPr lang="bg-BG" dirty="0"/>
          </a:p>
        </p:txBody>
      </p:sp>
      <p:sp>
        <p:nvSpPr>
          <p:cNvPr id="3" name="Content Placeholder 2"/>
          <p:cNvSpPr>
            <a:spLocks noGrp="1"/>
          </p:cNvSpPr>
          <p:nvPr>
            <p:ph idx="1"/>
          </p:nvPr>
        </p:nvSpPr>
        <p:spPr>
          <a:xfrm>
            <a:off x="815248" y="1377108"/>
            <a:ext cx="10664328" cy="5166911"/>
          </a:xfrm>
        </p:spPr>
        <p:txBody>
          <a:bodyPr>
            <a:normAutofit/>
          </a:bodyPr>
          <a:lstStyle/>
          <a:p>
            <a:endParaRPr lang="en-US" dirty="0"/>
          </a:p>
          <a:p>
            <a:pPr marL="0" indent="0">
              <a:buNone/>
            </a:pPr>
            <a:r>
              <a:rPr lang="en-US" sz="2800" b="1" dirty="0" smtClean="0"/>
              <a:t>Continuing</a:t>
            </a:r>
            <a:endParaRPr lang="en-US" sz="2800" b="1" dirty="0"/>
          </a:p>
          <a:p>
            <a:r>
              <a:rPr lang="en-US" dirty="0"/>
              <a:t>    The user continues the drag. As the drag shadow intersects the bounding box of a View object, the system sends one or more drag events to the View object's drag event </a:t>
            </a:r>
            <a:r>
              <a:rPr lang="en-US" dirty="0" smtClean="0"/>
              <a:t>listener. </a:t>
            </a:r>
          </a:p>
          <a:p>
            <a:r>
              <a:rPr lang="en-US" dirty="0" smtClean="0"/>
              <a:t>The </a:t>
            </a:r>
            <a:r>
              <a:rPr lang="en-US" dirty="0"/>
              <a:t>user releases the drag shadow within the bounding box of a View that can accept the data. The system sends the View object's listener a drag event with action type </a:t>
            </a:r>
            <a:r>
              <a:rPr lang="en-US" dirty="0" smtClean="0"/>
              <a:t>ACTION_DROP</a:t>
            </a:r>
          </a:p>
        </p:txBody>
      </p:sp>
    </p:spTree>
    <p:extLst>
      <p:ext uri="{BB962C8B-B14F-4D97-AF65-F5344CB8AC3E}">
        <p14:creationId xmlns:p14="http://schemas.microsoft.com/office/powerpoint/2010/main" val="4055939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drag/drop process</a:t>
            </a:r>
            <a:br>
              <a:rPr lang="en-US" b="1" dirty="0"/>
            </a:br>
            <a:endParaRPr lang="bg-BG" dirty="0"/>
          </a:p>
        </p:txBody>
      </p:sp>
      <p:sp>
        <p:nvSpPr>
          <p:cNvPr id="3" name="Content Placeholder 2"/>
          <p:cNvSpPr>
            <a:spLocks noGrp="1"/>
          </p:cNvSpPr>
          <p:nvPr>
            <p:ph idx="1"/>
          </p:nvPr>
        </p:nvSpPr>
        <p:spPr>
          <a:xfrm>
            <a:off x="815248" y="1377108"/>
            <a:ext cx="10664328" cy="5166911"/>
          </a:xfrm>
        </p:spPr>
        <p:txBody>
          <a:bodyPr>
            <a:normAutofit/>
          </a:bodyPr>
          <a:lstStyle/>
          <a:p>
            <a:pPr marL="0" indent="0">
              <a:buNone/>
            </a:pPr>
            <a:r>
              <a:rPr lang="en-US" sz="2800" b="1" dirty="0" smtClean="0"/>
              <a:t>Ended</a:t>
            </a:r>
            <a:endParaRPr lang="en-US" sz="2800" b="1" dirty="0"/>
          </a:p>
          <a:p>
            <a:r>
              <a:rPr lang="en-US" dirty="0"/>
              <a:t>    After the user releases the drag shadow, and after the system sends out (if necessary) a drag event with action type ACTION_DROP, the system sends out a drag event with action type ACTION_DRAG_ENDED to indicate that the drag operation is over. This is done regardless of where the user released the drag shadow. The event is sent to every listener that is registered to receive drag events, even if the listener received the ACTION_DROP event. </a:t>
            </a:r>
            <a:endParaRPr lang="bg-BG" dirty="0"/>
          </a:p>
        </p:txBody>
      </p:sp>
    </p:spTree>
    <p:extLst>
      <p:ext uri="{BB962C8B-B14F-4D97-AF65-F5344CB8AC3E}">
        <p14:creationId xmlns:p14="http://schemas.microsoft.com/office/powerpoint/2010/main" val="1121179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Drag events</a:t>
            </a:r>
            <a:br>
              <a:rPr lang="en-US" b="1" dirty="0"/>
            </a:br>
            <a:endParaRPr lang="bg-B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4131406"/>
              </p:ext>
            </p:extLst>
          </p:nvPr>
        </p:nvGraphicFramePr>
        <p:xfrm>
          <a:off x="539827" y="1233889"/>
          <a:ext cx="10961783" cy="5223766"/>
        </p:xfrm>
        <a:graphic>
          <a:graphicData uri="http://schemas.openxmlformats.org/drawingml/2006/table">
            <a:tbl>
              <a:tblPr firstRow="1" bandRow="1">
                <a:tableStyleId>{5C22544A-7EE6-4342-B048-85BDC9FD1C3A}</a:tableStyleId>
              </a:tblPr>
              <a:tblGrid>
                <a:gridCol w="3327093"/>
                <a:gridCol w="7634690"/>
              </a:tblGrid>
              <a:tr h="231787">
                <a:tc>
                  <a:txBody>
                    <a:bodyPr/>
                    <a:lstStyle/>
                    <a:p>
                      <a:r>
                        <a:rPr lang="en-US" dirty="0" err="1"/>
                        <a:t>getAction</a:t>
                      </a:r>
                      <a:r>
                        <a:rPr lang="en-US" dirty="0"/>
                        <a:t>() value</a:t>
                      </a:r>
                    </a:p>
                  </a:txBody>
                  <a:tcPr anchor="ctr"/>
                </a:tc>
                <a:tc>
                  <a:txBody>
                    <a:bodyPr/>
                    <a:lstStyle/>
                    <a:p>
                      <a:r>
                        <a:rPr lang="en-US" dirty="0"/>
                        <a:t>Meaning</a:t>
                      </a:r>
                    </a:p>
                  </a:txBody>
                  <a:tcPr anchor="ctr"/>
                </a:tc>
              </a:tr>
              <a:tr h="742989">
                <a:tc>
                  <a:txBody>
                    <a:bodyPr/>
                    <a:lstStyle/>
                    <a:p>
                      <a:r>
                        <a:rPr lang="en-US" dirty="0">
                          <a:hlinkClick r:id="rId2"/>
                        </a:rPr>
                        <a:t>ACTION_DRAG_STARTED</a:t>
                      </a:r>
                      <a:endParaRPr lang="en-US" dirty="0"/>
                    </a:p>
                  </a:txBody>
                  <a:tcPr anchor="ctr"/>
                </a:tc>
                <a:tc>
                  <a:txBody>
                    <a:bodyPr/>
                    <a:lstStyle/>
                    <a:p>
                      <a:r>
                        <a:rPr lang="en-US" sz="1600" dirty="0"/>
                        <a:t>A View object's drag event listener receives this event action type just after the application calls </a:t>
                      </a:r>
                      <a:r>
                        <a:rPr lang="en-US" sz="1600" dirty="0" err="1">
                          <a:hlinkClick r:id="rId3"/>
                        </a:rPr>
                        <a:t>startDrag</a:t>
                      </a:r>
                      <a:r>
                        <a:rPr lang="en-US" sz="1600" dirty="0">
                          <a:hlinkClick r:id="rId3"/>
                        </a:rPr>
                        <a:t>()</a:t>
                      </a:r>
                      <a:r>
                        <a:rPr lang="en-US" sz="1600" dirty="0"/>
                        <a:t> and gets a drag shadow. </a:t>
                      </a:r>
                    </a:p>
                  </a:txBody>
                  <a:tcPr anchor="ctr"/>
                </a:tc>
              </a:tr>
              <a:tr h="1771743">
                <a:tc>
                  <a:txBody>
                    <a:bodyPr/>
                    <a:lstStyle/>
                    <a:p>
                      <a:r>
                        <a:rPr lang="en-US">
                          <a:hlinkClick r:id="rId4"/>
                        </a:rPr>
                        <a:t>ACTION_DRAG_ENTERED</a:t>
                      </a:r>
                      <a:endParaRPr lang="en-US"/>
                    </a:p>
                  </a:txBody>
                  <a:tcPr anchor="ctr"/>
                </a:tc>
                <a:tc>
                  <a:txBody>
                    <a:bodyPr/>
                    <a:lstStyle/>
                    <a:p>
                      <a:r>
                        <a:rPr lang="en-US" sz="1600" dirty="0"/>
                        <a:t>A View object's drag event listener receives this event action type when the drag shadow has just entered the bounding box of the View. This is the first event action type the listener receives when the drag shadow enters the bounding box. If the listener wants to continue receiving drag events for this operation, it must return </a:t>
                      </a:r>
                      <a:r>
                        <a:rPr lang="en-US" sz="1600" dirty="0" err="1"/>
                        <a:t>boolean</a:t>
                      </a:r>
                      <a:r>
                        <a:rPr lang="en-US" sz="1600" dirty="0"/>
                        <a:t> true to the system. </a:t>
                      </a:r>
                    </a:p>
                  </a:txBody>
                  <a:tcPr anchor="ctr"/>
                </a:tc>
              </a:tr>
              <a:tr h="914448">
                <a:tc>
                  <a:txBody>
                    <a:bodyPr/>
                    <a:lstStyle/>
                    <a:p>
                      <a:r>
                        <a:rPr lang="en-US">
                          <a:hlinkClick r:id="rId5"/>
                        </a:rPr>
                        <a:t>ACTION_DRAG_LOCATION</a:t>
                      </a:r>
                      <a:endParaRPr lang="en-US"/>
                    </a:p>
                  </a:txBody>
                  <a:tcPr anchor="ctr"/>
                </a:tc>
                <a:tc>
                  <a:txBody>
                    <a:bodyPr/>
                    <a:lstStyle/>
                    <a:p>
                      <a:r>
                        <a:rPr lang="en-US" sz="1600" dirty="0"/>
                        <a:t>A View object's drag event listener receives this event action type after it receives a </a:t>
                      </a:r>
                      <a:r>
                        <a:rPr lang="en-US" sz="1600" dirty="0">
                          <a:hlinkClick r:id="rId4"/>
                        </a:rPr>
                        <a:t>ACTION_DRAG_ENTERED</a:t>
                      </a:r>
                      <a:r>
                        <a:rPr lang="en-US" sz="1600" dirty="0"/>
                        <a:t> event while the drag shadow is still within the bounding box of the View. </a:t>
                      </a:r>
                    </a:p>
                  </a:txBody>
                  <a:tcPr anchor="ctr"/>
                </a:tc>
              </a:tr>
              <a:tr h="1428826">
                <a:tc>
                  <a:txBody>
                    <a:bodyPr/>
                    <a:lstStyle/>
                    <a:p>
                      <a:r>
                        <a:rPr lang="en-US">
                          <a:hlinkClick r:id="rId6"/>
                        </a:rPr>
                        <a:t>ACTION_DRAG_EXITED</a:t>
                      </a:r>
                      <a:endParaRPr lang="en-US"/>
                    </a:p>
                  </a:txBody>
                  <a:tcPr anchor="ctr"/>
                </a:tc>
                <a:tc>
                  <a:txBody>
                    <a:bodyPr/>
                    <a:lstStyle/>
                    <a:p>
                      <a:r>
                        <a:rPr lang="en-US" sz="1600" dirty="0"/>
                        <a:t>A View object's drag event listener receives this event action type after it receives a </a:t>
                      </a:r>
                      <a:r>
                        <a:rPr lang="en-US" sz="1600" dirty="0">
                          <a:hlinkClick r:id="rId4"/>
                        </a:rPr>
                        <a:t>ACTION_DRAG_ENTERED</a:t>
                      </a:r>
                      <a:r>
                        <a:rPr lang="en-US" sz="1600" dirty="0"/>
                        <a:t> and at least one </a:t>
                      </a:r>
                      <a:r>
                        <a:rPr lang="en-US" sz="1600" dirty="0">
                          <a:hlinkClick r:id="rId5"/>
                        </a:rPr>
                        <a:t>ACTION_DRAG_LOCATION</a:t>
                      </a:r>
                      <a:r>
                        <a:rPr lang="en-US" sz="1600" dirty="0"/>
                        <a:t> event, and after the user has moved the drag shadow outside the bounding box of the View. </a:t>
                      </a:r>
                    </a:p>
                  </a:txBody>
                  <a:tcPr anchor="ctr"/>
                </a:tc>
              </a:tr>
            </a:tbl>
          </a:graphicData>
        </a:graphic>
      </p:graphicFrame>
    </p:spTree>
    <p:extLst>
      <p:ext uri="{BB962C8B-B14F-4D97-AF65-F5344CB8AC3E}">
        <p14:creationId xmlns:p14="http://schemas.microsoft.com/office/powerpoint/2010/main" val="3847506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Drag events</a:t>
            </a:r>
            <a:br>
              <a:rPr lang="en-US" b="1" dirty="0"/>
            </a:br>
            <a:endParaRPr lang="bg-B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57921557"/>
              </p:ext>
            </p:extLst>
          </p:nvPr>
        </p:nvGraphicFramePr>
        <p:xfrm>
          <a:off x="539827" y="1233890"/>
          <a:ext cx="10961783" cy="5520824"/>
        </p:xfrm>
        <a:graphic>
          <a:graphicData uri="http://schemas.openxmlformats.org/drawingml/2006/table">
            <a:tbl>
              <a:tblPr firstRow="1" bandRow="1">
                <a:tableStyleId>{5C22544A-7EE6-4342-B048-85BDC9FD1C3A}</a:tableStyleId>
              </a:tblPr>
              <a:tblGrid>
                <a:gridCol w="3327093"/>
                <a:gridCol w="7634690"/>
              </a:tblGrid>
              <a:tr h="230632">
                <a:tc>
                  <a:txBody>
                    <a:bodyPr/>
                    <a:lstStyle/>
                    <a:p>
                      <a:r>
                        <a:rPr lang="en-US" dirty="0" err="1"/>
                        <a:t>getAction</a:t>
                      </a:r>
                      <a:r>
                        <a:rPr lang="en-US" dirty="0"/>
                        <a:t>() value</a:t>
                      </a:r>
                    </a:p>
                  </a:txBody>
                  <a:tcPr anchor="ctr"/>
                </a:tc>
                <a:tc>
                  <a:txBody>
                    <a:bodyPr/>
                    <a:lstStyle/>
                    <a:p>
                      <a:r>
                        <a:rPr lang="en-US" dirty="0"/>
                        <a:t>Meaning</a:t>
                      </a:r>
                    </a:p>
                  </a:txBody>
                  <a:tcPr anchor="ctr"/>
                </a:tc>
              </a:tr>
              <a:tr h="1614422">
                <a:tc>
                  <a:txBody>
                    <a:bodyPr/>
                    <a:lstStyle/>
                    <a:p>
                      <a:r>
                        <a:rPr lang="en-US" dirty="0">
                          <a:hlinkClick r:id="rId2"/>
                        </a:rPr>
                        <a:t>ACTION_DROP</a:t>
                      </a:r>
                      <a:endParaRPr lang="en-US" dirty="0"/>
                    </a:p>
                  </a:txBody>
                  <a:tcPr anchor="ctr"/>
                </a:tc>
                <a:tc>
                  <a:txBody>
                    <a:bodyPr/>
                    <a:lstStyle/>
                    <a:p>
                      <a:r>
                        <a:rPr lang="en-US" dirty="0"/>
                        <a:t>A View object's drag event listener receives this event action type when the user releases the drag shadow over the View object. This action type is only sent to a View object's listener if the listener returned </a:t>
                      </a:r>
                      <a:r>
                        <a:rPr lang="en-US" dirty="0" err="1"/>
                        <a:t>boolean</a:t>
                      </a:r>
                      <a:r>
                        <a:rPr lang="en-US" dirty="0"/>
                        <a:t> true in response to the </a:t>
                      </a:r>
                      <a:r>
                        <a:rPr lang="en-US" dirty="0">
                          <a:hlinkClick r:id="rId3"/>
                        </a:rPr>
                        <a:t>ACTION_DRAG_STARTED</a:t>
                      </a:r>
                      <a:r>
                        <a:rPr lang="en-US" dirty="0"/>
                        <a:t> drag event. This action type is not sent if the user releases the drag shadow on a View whose listener is not registered, or if the user releases the drag shadow on anything that is not part of the current layout. The listener is expected to return </a:t>
                      </a:r>
                      <a:r>
                        <a:rPr lang="en-US" dirty="0" err="1"/>
                        <a:t>boolean</a:t>
                      </a:r>
                      <a:r>
                        <a:rPr lang="en-US" dirty="0"/>
                        <a:t> true if it successfully processes the drop. Otherwise, it should return false. </a:t>
                      </a:r>
                    </a:p>
                  </a:txBody>
                  <a:tcPr anchor="ctr"/>
                </a:tc>
              </a:tr>
              <a:tr h="2594744">
                <a:tc>
                  <a:txBody>
                    <a:bodyPr/>
                    <a:lstStyle/>
                    <a:p>
                      <a:r>
                        <a:rPr lang="en-US" dirty="0">
                          <a:hlinkClick r:id="rId4"/>
                        </a:rPr>
                        <a:t>ACTION_DRAG_ENDED</a:t>
                      </a:r>
                      <a:endParaRPr lang="en-US" dirty="0"/>
                    </a:p>
                  </a:txBody>
                  <a:tcPr anchor="ctr"/>
                </a:tc>
                <a:tc>
                  <a:txBody>
                    <a:bodyPr/>
                    <a:lstStyle/>
                    <a:p>
                      <a:r>
                        <a:rPr lang="en-US" dirty="0"/>
                        <a:t>A View object's drag event listener receives this event action type when the system is ending the drag operation. This action type is not necessarily preceded by an </a:t>
                      </a:r>
                      <a:r>
                        <a:rPr lang="en-US" dirty="0">
                          <a:hlinkClick r:id="rId2"/>
                        </a:rPr>
                        <a:t>ACTION_DROP</a:t>
                      </a:r>
                      <a:r>
                        <a:rPr lang="en-US" dirty="0"/>
                        <a:t> event. If the system sent a </a:t>
                      </a:r>
                      <a:r>
                        <a:rPr lang="en-US" dirty="0">
                          <a:hlinkClick r:id="rId2"/>
                        </a:rPr>
                        <a:t>ACTION_DROP</a:t>
                      </a:r>
                      <a:r>
                        <a:rPr lang="en-US" dirty="0"/>
                        <a:t>, receiving the </a:t>
                      </a:r>
                      <a:r>
                        <a:rPr lang="en-US" dirty="0">
                          <a:hlinkClick r:id="rId4"/>
                        </a:rPr>
                        <a:t>ACTION_DRAG_ENDED</a:t>
                      </a:r>
                      <a:r>
                        <a:rPr lang="en-US" dirty="0"/>
                        <a:t> action type does not imply that the drop operation succeeded. The listener must call </a:t>
                      </a:r>
                      <a:r>
                        <a:rPr lang="en-US" dirty="0" err="1">
                          <a:hlinkClick r:id="rId5"/>
                        </a:rPr>
                        <a:t>getResult</a:t>
                      </a:r>
                      <a:r>
                        <a:rPr lang="en-US" dirty="0">
                          <a:hlinkClick r:id="rId5"/>
                        </a:rPr>
                        <a:t>()</a:t>
                      </a:r>
                      <a:r>
                        <a:rPr lang="en-US" dirty="0"/>
                        <a:t> to get the value that was returned in response to </a:t>
                      </a:r>
                      <a:r>
                        <a:rPr lang="en-US" dirty="0">
                          <a:hlinkClick r:id="rId2"/>
                        </a:rPr>
                        <a:t>ACTION_DROP</a:t>
                      </a:r>
                      <a:r>
                        <a:rPr lang="en-US" dirty="0"/>
                        <a:t>. If an </a:t>
                      </a:r>
                      <a:r>
                        <a:rPr lang="en-US" dirty="0">
                          <a:hlinkClick r:id="rId2"/>
                        </a:rPr>
                        <a:t>ACTION_DROP</a:t>
                      </a:r>
                      <a:r>
                        <a:rPr lang="en-US" dirty="0"/>
                        <a:t> event was not sent, then </a:t>
                      </a:r>
                      <a:r>
                        <a:rPr lang="en-US" dirty="0" err="1">
                          <a:hlinkClick r:id="rId5"/>
                        </a:rPr>
                        <a:t>getResult</a:t>
                      </a:r>
                      <a:r>
                        <a:rPr lang="en-US" dirty="0">
                          <a:hlinkClick r:id="rId5"/>
                        </a:rPr>
                        <a:t>()</a:t>
                      </a:r>
                      <a:r>
                        <a:rPr lang="en-US" dirty="0"/>
                        <a:t> returns false. </a:t>
                      </a:r>
                    </a:p>
                  </a:txBody>
                  <a:tcPr anchor="ctr"/>
                </a:tc>
              </a:tr>
            </a:tbl>
          </a:graphicData>
        </a:graphic>
      </p:graphicFrame>
    </p:spTree>
    <p:extLst>
      <p:ext uri="{BB962C8B-B14F-4D97-AF65-F5344CB8AC3E}">
        <p14:creationId xmlns:p14="http://schemas.microsoft.com/office/powerpoint/2010/main" val="894783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drag shadow</a:t>
            </a:r>
            <a:br>
              <a:rPr lang="en-US" b="1" dirty="0"/>
            </a:br>
            <a:endParaRPr lang="bg-BG" dirty="0"/>
          </a:p>
        </p:txBody>
      </p:sp>
      <p:sp>
        <p:nvSpPr>
          <p:cNvPr id="3" name="Content Placeholder 2"/>
          <p:cNvSpPr>
            <a:spLocks noGrp="1"/>
          </p:cNvSpPr>
          <p:nvPr>
            <p:ph idx="1"/>
          </p:nvPr>
        </p:nvSpPr>
        <p:spPr>
          <a:xfrm>
            <a:off x="749148" y="1652530"/>
            <a:ext cx="10443990" cy="4595869"/>
          </a:xfrm>
        </p:spPr>
        <p:txBody>
          <a:bodyPr/>
          <a:lstStyle/>
          <a:p>
            <a:pPr marL="0" indent="0">
              <a:buNone/>
            </a:pPr>
            <a:r>
              <a:rPr lang="en-US" dirty="0"/>
              <a:t> During a drag and drop operation, the system displays a image that the user drags. For data movement, this image represents the data being dragged. For other operations, the image represents some aspect of the drag operation.</a:t>
            </a:r>
          </a:p>
          <a:p>
            <a:endParaRPr lang="en-US" dirty="0"/>
          </a:p>
          <a:p>
            <a:pPr marL="0" indent="0">
              <a:buNone/>
            </a:pPr>
            <a:r>
              <a:rPr lang="en-US" dirty="0"/>
              <a:t>The image is called a drag shadow. You create it with methods you declare for a </a:t>
            </a:r>
            <a:r>
              <a:rPr lang="en-US" b="1" dirty="0" err="1"/>
              <a:t>View.DragShadowBuilder</a:t>
            </a:r>
            <a:r>
              <a:rPr lang="en-US" dirty="0"/>
              <a:t> object, and then pass it to the system when you start a drag using </a:t>
            </a:r>
            <a:r>
              <a:rPr lang="en-US" dirty="0" err="1"/>
              <a:t>startDrag</a:t>
            </a:r>
            <a:r>
              <a:rPr lang="en-US" dirty="0"/>
              <a:t>(). As part of its response to </a:t>
            </a:r>
            <a:r>
              <a:rPr lang="en-US" dirty="0" err="1"/>
              <a:t>startDrag</a:t>
            </a:r>
            <a:r>
              <a:rPr lang="en-US" dirty="0"/>
              <a:t>(), the system invokes the callback methods you've defined in </a:t>
            </a:r>
            <a:r>
              <a:rPr lang="en-US" dirty="0" err="1"/>
              <a:t>View.DragShadowBuilder</a:t>
            </a:r>
            <a:r>
              <a:rPr lang="en-US" dirty="0"/>
              <a:t> to obtain a drag shadow. </a:t>
            </a:r>
            <a:endParaRPr lang="bg-BG" dirty="0"/>
          </a:p>
        </p:txBody>
      </p:sp>
    </p:spTree>
    <p:extLst>
      <p:ext uri="{BB962C8B-B14F-4D97-AF65-F5344CB8AC3E}">
        <p14:creationId xmlns:p14="http://schemas.microsoft.com/office/powerpoint/2010/main" val="1196065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Starting a drag</a:t>
            </a:r>
            <a:br>
              <a:rPr lang="en-US" b="1" dirty="0"/>
            </a:br>
            <a:endParaRPr lang="bg-BG" dirty="0"/>
          </a:p>
        </p:txBody>
      </p:sp>
      <p:sp>
        <p:nvSpPr>
          <p:cNvPr id="3" name="Content Placeholder 2"/>
          <p:cNvSpPr>
            <a:spLocks noGrp="1"/>
          </p:cNvSpPr>
          <p:nvPr>
            <p:ph idx="1"/>
          </p:nvPr>
        </p:nvSpPr>
        <p:spPr>
          <a:xfrm>
            <a:off x="1103312" y="2052918"/>
            <a:ext cx="8946541" cy="3653819"/>
          </a:xfrm>
        </p:spPr>
        <p:txBody>
          <a:bodyPr/>
          <a:lstStyle/>
          <a:p>
            <a:pPr marL="0" indent="0">
              <a:buNone/>
            </a:pPr>
            <a:r>
              <a:rPr lang="en-US" dirty="0"/>
              <a:t>As necessary, create a </a:t>
            </a:r>
            <a:r>
              <a:rPr lang="en-US" dirty="0" err="1"/>
              <a:t>ClipData</a:t>
            </a:r>
            <a:r>
              <a:rPr lang="en-US" dirty="0"/>
              <a:t> and </a:t>
            </a:r>
            <a:r>
              <a:rPr lang="en-US" dirty="0" err="1"/>
              <a:t>ClipData.Item</a:t>
            </a:r>
            <a:r>
              <a:rPr lang="en-US" dirty="0"/>
              <a:t> for the data being moved. </a:t>
            </a:r>
            <a:endParaRPr lang="en-US" dirty="0" smtClean="0"/>
          </a:p>
          <a:p>
            <a:pPr marL="0" indent="0">
              <a:buNone/>
            </a:pPr>
            <a:r>
              <a:rPr lang="en-US" dirty="0" smtClean="0"/>
              <a:t>As </a:t>
            </a:r>
            <a:r>
              <a:rPr lang="en-US" dirty="0"/>
              <a:t>part of the </a:t>
            </a:r>
            <a:r>
              <a:rPr lang="en-US" dirty="0" err="1"/>
              <a:t>ClipData</a:t>
            </a:r>
            <a:r>
              <a:rPr lang="en-US" dirty="0"/>
              <a:t> object, supply metadata that is stored in a </a:t>
            </a:r>
            <a:r>
              <a:rPr lang="en-US" dirty="0" err="1"/>
              <a:t>ClipDescription</a:t>
            </a:r>
            <a:r>
              <a:rPr lang="en-US" dirty="0"/>
              <a:t> object within the </a:t>
            </a:r>
            <a:r>
              <a:rPr lang="en-US" dirty="0" err="1"/>
              <a:t>ClipData</a:t>
            </a:r>
            <a:r>
              <a:rPr lang="en-US" dirty="0"/>
              <a:t>. </a:t>
            </a:r>
            <a:endParaRPr lang="en-US" dirty="0" smtClean="0"/>
          </a:p>
          <a:p>
            <a:pPr marL="0" indent="0">
              <a:buNone/>
            </a:pPr>
            <a:r>
              <a:rPr lang="en-US" dirty="0" smtClean="0"/>
              <a:t>For </a:t>
            </a:r>
            <a:r>
              <a:rPr lang="en-US" dirty="0"/>
              <a:t>a drag and drop operation that does not represent data movement, you may want to use null instead of an actual object. </a:t>
            </a:r>
            <a:endParaRPr lang="en-US" dirty="0" smtClean="0"/>
          </a:p>
        </p:txBody>
      </p:sp>
    </p:spTree>
    <p:extLst>
      <p:ext uri="{BB962C8B-B14F-4D97-AF65-F5344CB8AC3E}">
        <p14:creationId xmlns:p14="http://schemas.microsoft.com/office/powerpoint/2010/main" val="39529131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TotalTime>
  <Words>1250</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DRAG DROP</vt:lpstr>
      <vt:lpstr>Overview </vt:lpstr>
      <vt:lpstr>The drag/drop process </vt:lpstr>
      <vt:lpstr>The drag/drop process </vt:lpstr>
      <vt:lpstr>The drag/drop process </vt:lpstr>
      <vt:lpstr>Drag events </vt:lpstr>
      <vt:lpstr>Drag events </vt:lpstr>
      <vt:lpstr>The drag shadow </vt:lpstr>
      <vt:lpstr>Starting a drag </vt:lpstr>
      <vt:lpstr>Responding to a drag start</vt:lpstr>
      <vt:lpstr>Handling events during the drag </vt:lpstr>
      <vt:lpstr>Responding to a drop</vt:lpstr>
      <vt:lpstr>Responding to a drag end </vt:lpstr>
      <vt:lpstr>PowerPoint Presentation</vt:lpstr>
      <vt:lpstr>Thank you for your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DRAG DROP</dc:title>
  <dc:creator>Preslav Petkov</dc:creator>
  <cp:lastModifiedBy>Preslav Petkov</cp:lastModifiedBy>
  <cp:revision>9</cp:revision>
  <dcterms:created xsi:type="dcterms:W3CDTF">2016-03-29T08:45:40Z</dcterms:created>
  <dcterms:modified xsi:type="dcterms:W3CDTF">2016-03-29T09:36:23Z</dcterms:modified>
</cp:coreProperties>
</file>