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62" r:id="rId4"/>
    <p:sldId id="266" r:id="rId5"/>
    <p:sldId id="270" r:id="rId6"/>
    <p:sldId id="273" r:id="rId7"/>
    <p:sldId id="259" r:id="rId8"/>
    <p:sldId id="260" r:id="rId9"/>
    <p:sldId id="261" r:id="rId10"/>
    <p:sldId id="268" r:id="rId11"/>
    <p:sldId id="269" r:id="rId12"/>
    <p:sldId id="271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BBC56-F1CA-4852-AC42-C818AB577068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44D55A41-0CFD-4240-B61F-AAF7058988B9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zh-CN" altLang="en-US" sz="2400" b="1" dirty="0"/>
            <a:t>打包发布</a:t>
          </a:r>
          <a:endParaRPr lang="en-US" altLang="zh-CN" sz="2400" b="1" dirty="0"/>
        </a:p>
        <a:p>
          <a:pPr algn="l">
            <a:lnSpc>
              <a:spcPct val="100000"/>
            </a:lnSpc>
          </a:pPr>
          <a:r>
            <a:rPr lang="zh-CN" altLang="en-US" sz="1200" dirty="0"/>
            <a:t>使用脚本手动发布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支持集成</a:t>
          </a:r>
          <a:r>
            <a:rPr lang="en-US" altLang="zh-CN" sz="1200" dirty="0"/>
            <a:t>CI</a:t>
          </a:r>
          <a:r>
            <a:rPr lang="zh-CN" altLang="en-US" sz="1200" dirty="0"/>
            <a:t>环境自动发布</a:t>
          </a:r>
          <a:endParaRPr lang="zh-CN" altLang="en-US" sz="2800" b="1" dirty="0"/>
        </a:p>
      </dgm:t>
    </dgm:pt>
    <dgm:pt modelId="{FFFCF220-3967-4578-BD3D-225528DA6725}" type="parTrans" cxnId="{97C2C792-328F-4227-B675-3BFE58A53CDE}">
      <dgm:prSet/>
      <dgm:spPr/>
      <dgm:t>
        <a:bodyPr/>
        <a:lstStyle/>
        <a:p>
          <a:endParaRPr lang="zh-CN" altLang="en-US"/>
        </a:p>
      </dgm:t>
    </dgm:pt>
    <dgm:pt modelId="{BBFA833F-B28C-409F-BBA5-B1F31ACEAEC7}" type="sibTrans" cxnId="{97C2C792-328F-4227-B675-3BFE58A53CDE}">
      <dgm:prSet/>
      <dgm:spPr/>
      <dgm:t>
        <a:bodyPr/>
        <a:lstStyle/>
        <a:p>
          <a:endParaRPr lang="zh-CN" altLang="en-US"/>
        </a:p>
      </dgm:t>
    </dgm:pt>
    <dgm:pt modelId="{589E8AE7-1705-4B84-8CF1-160CCF922306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endParaRPr lang="en-US" altLang="zh-CN" sz="2400" b="1" dirty="0"/>
        </a:p>
        <a:p>
          <a:pPr algn="ctr">
            <a:lnSpc>
              <a:spcPct val="100000"/>
            </a:lnSpc>
          </a:pPr>
          <a:r>
            <a:rPr lang="zh-CN" altLang="en-US" sz="2400" b="1" dirty="0"/>
            <a:t>发布管理</a:t>
          </a:r>
          <a:endParaRPr lang="en-US" altLang="zh-CN" sz="2400" b="1" dirty="0"/>
        </a:p>
        <a:p>
          <a:pPr algn="l">
            <a:lnSpc>
              <a:spcPct val="100000"/>
            </a:lnSpc>
          </a:pPr>
          <a:r>
            <a:rPr lang="zh-CN" altLang="en-US" sz="1200" dirty="0"/>
            <a:t>可查看模块发布路线图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可查看模块版本部署情况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支持多组发布，重发布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</a:t>
          </a:r>
          <a:r>
            <a:rPr lang="en-US" altLang="zh-CN" sz="1200" dirty="0"/>
            <a:t>SSH</a:t>
          </a:r>
          <a:r>
            <a:rPr lang="zh-CN" altLang="en-US" sz="1200" dirty="0"/>
            <a:t>批量控制，修复发布失败项</a:t>
          </a:r>
          <a:endParaRPr lang="en-US" altLang="zh-CN" sz="1200" dirty="0"/>
        </a:p>
        <a:p>
          <a:pPr algn="l">
            <a:lnSpc>
              <a:spcPct val="100000"/>
            </a:lnSpc>
          </a:pPr>
          <a:endParaRPr lang="en-US" altLang="zh-CN" sz="1200" dirty="0"/>
        </a:p>
      </dgm:t>
    </dgm:pt>
    <dgm:pt modelId="{6B085855-5B26-4415-9690-D8B98A8EECAC}" type="parTrans" cxnId="{602D2DE2-14FC-4569-B709-0E31B3B7EEB0}">
      <dgm:prSet/>
      <dgm:spPr/>
      <dgm:t>
        <a:bodyPr/>
        <a:lstStyle/>
        <a:p>
          <a:endParaRPr lang="zh-CN" altLang="en-US"/>
        </a:p>
      </dgm:t>
    </dgm:pt>
    <dgm:pt modelId="{1DA61A27-9391-43F6-9505-F572BF98B1FF}" type="sibTrans" cxnId="{602D2DE2-14FC-4569-B709-0E31B3B7EEB0}">
      <dgm:prSet/>
      <dgm:spPr/>
      <dgm:t>
        <a:bodyPr/>
        <a:lstStyle/>
        <a:p>
          <a:endParaRPr lang="zh-CN" altLang="en-US"/>
        </a:p>
      </dgm:t>
    </dgm:pt>
    <dgm:pt modelId="{B2FC2E39-9339-45A0-8363-DA5954526CF3}">
      <dgm:prSet phldrT="[文本]" custT="1"/>
      <dgm:spPr/>
      <dgm:t>
        <a:bodyPr/>
        <a:lstStyle/>
        <a:p>
          <a:pPr algn="ctr"/>
          <a:r>
            <a:rPr lang="zh-CN" altLang="en-US" sz="2400" dirty="0"/>
            <a:t>服务器管理</a:t>
          </a:r>
          <a:endParaRPr lang="en-US" altLang="zh-CN" sz="2400" dirty="0"/>
        </a:p>
        <a:p>
          <a:pPr algn="l"/>
          <a:r>
            <a:rPr lang="zh-CN" altLang="en-US" sz="1200" dirty="0"/>
            <a:t>管理安装</a:t>
          </a:r>
          <a:r>
            <a:rPr lang="en-US" altLang="zh-CN" sz="1200" dirty="0"/>
            <a:t>aods</a:t>
          </a:r>
          <a:r>
            <a:rPr lang="zh-CN" altLang="en-US" sz="1200" dirty="0"/>
            <a:t>服务的服务器信息</a:t>
          </a:r>
        </a:p>
        <a:p>
          <a:pPr algn="l"/>
          <a:r>
            <a:rPr lang="zh-CN" altLang="en-US" sz="1200" dirty="0"/>
            <a:t>支持服务器</a:t>
          </a:r>
          <a:r>
            <a:rPr lang="en-US" altLang="zh-CN" sz="1200" dirty="0"/>
            <a:t>SSH</a:t>
          </a:r>
          <a:r>
            <a:rPr lang="zh-CN" altLang="en-US" sz="1200" dirty="0"/>
            <a:t>批量命令、上传操作</a:t>
          </a:r>
        </a:p>
      </dgm:t>
    </dgm:pt>
    <dgm:pt modelId="{AC8B6EB3-CDF9-4022-91DF-45472BB188BD}" type="parTrans" cxnId="{2A6C9BAA-99D6-489D-9431-570F0445FAB0}">
      <dgm:prSet/>
      <dgm:spPr/>
      <dgm:t>
        <a:bodyPr/>
        <a:lstStyle/>
        <a:p>
          <a:endParaRPr lang="zh-CN" altLang="en-US"/>
        </a:p>
      </dgm:t>
    </dgm:pt>
    <dgm:pt modelId="{DDD8ECCC-9242-40F1-B6A9-DCDCD8B5FFFA}" type="sibTrans" cxnId="{2A6C9BAA-99D6-489D-9431-570F0445FAB0}">
      <dgm:prSet/>
      <dgm:spPr/>
      <dgm:t>
        <a:bodyPr/>
        <a:lstStyle/>
        <a:p>
          <a:endParaRPr lang="zh-CN" altLang="en-US"/>
        </a:p>
      </dgm:t>
    </dgm:pt>
    <dgm:pt modelId="{988DC65B-F9A8-405B-9580-9C21835CEBDB}" type="pres">
      <dgm:prSet presAssocID="{83CBBC56-F1CA-4852-AC42-C818AB577068}" presName="Name0" presStyleCnt="0">
        <dgm:presLayoutVars>
          <dgm:dir/>
          <dgm:resizeHandles val="exact"/>
        </dgm:presLayoutVars>
      </dgm:prSet>
      <dgm:spPr/>
    </dgm:pt>
    <dgm:pt modelId="{ED7013D5-7C48-4BFD-AD50-A5CF7B5FA957}" type="pres">
      <dgm:prSet presAssocID="{44D55A41-0CFD-4240-B61F-AAF7058988B9}" presName="node" presStyleLbl="node1" presStyleIdx="0" presStyleCnt="3">
        <dgm:presLayoutVars>
          <dgm:bulletEnabled val="1"/>
        </dgm:presLayoutVars>
      </dgm:prSet>
      <dgm:spPr/>
    </dgm:pt>
    <dgm:pt modelId="{FC873043-6A24-4CC4-BEAC-E0C22960594B}" type="pres">
      <dgm:prSet presAssocID="{BBFA833F-B28C-409F-BBA5-B1F31ACEAEC7}" presName="sibTrans" presStyleLbl="sibTrans2D1" presStyleIdx="0" presStyleCnt="2"/>
      <dgm:spPr/>
    </dgm:pt>
    <dgm:pt modelId="{89DB7E13-8C9E-4457-9908-25188E287C81}" type="pres">
      <dgm:prSet presAssocID="{BBFA833F-B28C-409F-BBA5-B1F31ACEAEC7}" presName="connectorText" presStyleLbl="sibTrans2D1" presStyleIdx="0" presStyleCnt="2"/>
      <dgm:spPr/>
    </dgm:pt>
    <dgm:pt modelId="{78F8BFC9-E405-46A1-AEB9-35D55BE3BC07}" type="pres">
      <dgm:prSet presAssocID="{589E8AE7-1705-4B84-8CF1-160CCF922306}" presName="node" presStyleLbl="node1" presStyleIdx="1" presStyleCnt="3">
        <dgm:presLayoutVars>
          <dgm:bulletEnabled val="1"/>
        </dgm:presLayoutVars>
      </dgm:prSet>
      <dgm:spPr/>
    </dgm:pt>
    <dgm:pt modelId="{9BC30CF4-E7C3-42FE-977A-7F602CA8B458}" type="pres">
      <dgm:prSet presAssocID="{1DA61A27-9391-43F6-9505-F572BF98B1FF}" presName="sibTrans" presStyleLbl="sibTrans2D1" presStyleIdx="1" presStyleCnt="2"/>
      <dgm:spPr/>
    </dgm:pt>
    <dgm:pt modelId="{9B93C6A9-5B46-4B08-8821-FCBCB67A55FB}" type="pres">
      <dgm:prSet presAssocID="{1DA61A27-9391-43F6-9505-F572BF98B1FF}" presName="connectorText" presStyleLbl="sibTrans2D1" presStyleIdx="1" presStyleCnt="2"/>
      <dgm:spPr/>
    </dgm:pt>
    <dgm:pt modelId="{6A95E354-9F36-4D06-B7BA-115D42991F0A}" type="pres">
      <dgm:prSet presAssocID="{B2FC2E39-9339-45A0-8363-DA5954526CF3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7D308-FEF5-44B6-81DC-A945324CC12C}" type="presOf" srcId="{44D55A41-0CFD-4240-B61F-AAF7058988B9}" destId="{ED7013D5-7C48-4BFD-AD50-A5CF7B5FA957}" srcOrd="0" destOrd="0" presId="urn:microsoft.com/office/officeart/2005/8/layout/process1"/>
    <dgm:cxn modelId="{DC12C212-DC93-419B-AE87-1ACA9E6E650B}" type="presOf" srcId="{1DA61A27-9391-43F6-9505-F572BF98B1FF}" destId="{9B93C6A9-5B46-4B08-8821-FCBCB67A55FB}" srcOrd="1" destOrd="0" presId="urn:microsoft.com/office/officeart/2005/8/layout/process1"/>
    <dgm:cxn modelId="{6FDE2224-3199-4DED-80EB-32852968F622}" type="presOf" srcId="{589E8AE7-1705-4B84-8CF1-160CCF922306}" destId="{78F8BFC9-E405-46A1-AEB9-35D55BE3BC07}" srcOrd="0" destOrd="0" presId="urn:microsoft.com/office/officeart/2005/8/layout/process1"/>
    <dgm:cxn modelId="{0930AE29-D1C6-4E19-856A-A7B7D139F495}" type="presOf" srcId="{1DA61A27-9391-43F6-9505-F572BF98B1FF}" destId="{9BC30CF4-E7C3-42FE-977A-7F602CA8B458}" srcOrd="0" destOrd="0" presId="urn:microsoft.com/office/officeart/2005/8/layout/process1"/>
    <dgm:cxn modelId="{176F9A6E-EAE1-4761-B578-E20E6E3CB449}" type="presOf" srcId="{83CBBC56-F1CA-4852-AC42-C818AB577068}" destId="{988DC65B-F9A8-405B-9580-9C21835CEBDB}" srcOrd="0" destOrd="0" presId="urn:microsoft.com/office/officeart/2005/8/layout/process1"/>
    <dgm:cxn modelId="{D3F51C74-4BA2-405B-93C9-0ECD5F545015}" type="presOf" srcId="{BBFA833F-B28C-409F-BBA5-B1F31ACEAEC7}" destId="{89DB7E13-8C9E-4457-9908-25188E287C81}" srcOrd="1" destOrd="0" presId="urn:microsoft.com/office/officeart/2005/8/layout/process1"/>
    <dgm:cxn modelId="{0451667E-1951-481A-AB06-CE2D178FBA74}" type="presOf" srcId="{BBFA833F-B28C-409F-BBA5-B1F31ACEAEC7}" destId="{FC873043-6A24-4CC4-BEAC-E0C22960594B}" srcOrd="0" destOrd="0" presId="urn:microsoft.com/office/officeart/2005/8/layout/process1"/>
    <dgm:cxn modelId="{97C2C792-328F-4227-B675-3BFE58A53CDE}" srcId="{83CBBC56-F1CA-4852-AC42-C818AB577068}" destId="{44D55A41-0CFD-4240-B61F-AAF7058988B9}" srcOrd="0" destOrd="0" parTransId="{FFFCF220-3967-4578-BD3D-225528DA6725}" sibTransId="{BBFA833F-B28C-409F-BBA5-B1F31ACEAEC7}"/>
    <dgm:cxn modelId="{2A6C9BAA-99D6-489D-9431-570F0445FAB0}" srcId="{83CBBC56-F1CA-4852-AC42-C818AB577068}" destId="{B2FC2E39-9339-45A0-8363-DA5954526CF3}" srcOrd="2" destOrd="0" parTransId="{AC8B6EB3-CDF9-4022-91DF-45472BB188BD}" sibTransId="{DDD8ECCC-9242-40F1-B6A9-DCDCD8B5FFFA}"/>
    <dgm:cxn modelId="{F553D6D3-FBC1-4604-A41B-FF0032117C16}" type="presOf" srcId="{B2FC2E39-9339-45A0-8363-DA5954526CF3}" destId="{6A95E354-9F36-4D06-B7BA-115D42991F0A}" srcOrd="0" destOrd="0" presId="urn:microsoft.com/office/officeart/2005/8/layout/process1"/>
    <dgm:cxn modelId="{602D2DE2-14FC-4569-B709-0E31B3B7EEB0}" srcId="{83CBBC56-F1CA-4852-AC42-C818AB577068}" destId="{589E8AE7-1705-4B84-8CF1-160CCF922306}" srcOrd="1" destOrd="0" parTransId="{6B085855-5B26-4415-9690-D8B98A8EECAC}" sibTransId="{1DA61A27-9391-43F6-9505-F572BF98B1FF}"/>
    <dgm:cxn modelId="{72DA1644-DBD0-4A32-8D6D-31B7258ADBB1}" type="presParOf" srcId="{988DC65B-F9A8-405B-9580-9C21835CEBDB}" destId="{ED7013D5-7C48-4BFD-AD50-A5CF7B5FA957}" srcOrd="0" destOrd="0" presId="urn:microsoft.com/office/officeart/2005/8/layout/process1"/>
    <dgm:cxn modelId="{01E15003-E01F-445E-9897-550F95B9961F}" type="presParOf" srcId="{988DC65B-F9A8-405B-9580-9C21835CEBDB}" destId="{FC873043-6A24-4CC4-BEAC-E0C22960594B}" srcOrd="1" destOrd="0" presId="urn:microsoft.com/office/officeart/2005/8/layout/process1"/>
    <dgm:cxn modelId="{6A11FFA0-9C07-4B1B-B463-ADE74125353A}" type="presParOf" srcId="{FC873043-6A24-4CC4-BEAC-E0C22960594B}" destId="{89DB7E13-8C9E-4457-9908-25188E287C81}" srcOrd="0" destOrd="0" presId="urn:microsoft.com/office/officeart/2005/8/layout/process1"/>
    <dgm:cxn modelId="{C70919F3-5D49-4543-92A7-50E5E36876FA}" type="presParOf" srcId="{988DC65B-F9A8-405B-9580-9C21835CEBDB}" destId="{78F8BFC9-E405-46A1-AEB9-35D55BE3BC07}" srcOrd="2" destOrd="0" presId="urn:microsoft.com/office/officeart/2005/8/layout/process1"/>
    <dgm:cxn modelId="{175E942D-D343-45EB-8901-281C28FFBCC2}" type="presParOf" srcId="{988DC65B-F9A8-405B-9580-9C21835CEBDB}" destId="{9BC30CF4-E7C3-42FE-977A-7F602CA8B458}" srcOrd="3" destOrd="0" presId="urn:microsoft.com/office/officeart/2005/8/layout/process1"/>
    <dgm:cxn modelId="{A802B53E-6289-487F-8AA9-F454D7F32D2B}" type="presParOf" srcId="{9BC30CF4-E7C3-42FE-977A-7F602CA8B458}" destId="{9B93C6A9-5B46-4B08-8821-FCBCB67A55FB}" srcOrd="0" destOrd="0" presId="urn:microsoft.com/office/officeart/2005/8/layout/process1"/>
    <dgm:cxn modelId="{0EA588ED-FB43-4B6B-9240-FEE221B059AF}" type="presParOf" srcId="{988DC65B-F9A8-405B-9580-9C21835CEBDB}" destId="{6A95E354-9F36-4D06-B7BA-115D42991F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013D5-7C48-4BFD-AD50-A5CF7B5FA957}">
      <dsp:nvSpPr>
        <dsp:cNvPr id="0" name=""/>
        <dsp:cNvSpPr/>
      </dsp:nvSpPr>
      <dsp:spPr>
        <a:xfrm>
          <a:off x="9510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打包发布</a:t>
          </a:r>
          <a:endParaRPr lang="en-US" altLang="zh-CN" sz="2400" b="1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使用脚本手动发布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支持集成</a:t>
          </a:r>
          <a:r>
            <a:rPr lang="en-US" altLang="zh-CN" sz="1200" kern="1200" dirty="0"/>
            <a:t>CI</a:t>
          </a:r>
          <a:r>
            <a:rPr lang="zh-CN" altLang="en-US" sz="1200" kern="1200" dirty="0"/>
            <a:t>环境自动发布</a:t>
          </a:r>
          <a:endParaRPr lang="zh-CN" altLang="en-US" sz="2800" b="1" kern="1200" dirty="0"/>
        </a:p>
      </dsp:txBody>
      <dsp:txXfrm>
        <a:off x="87560" y="871274"/>
        <a:ext cx="2686368" cy="2508714"/>
      </dsp:txXfrm>
    </dsp:sp>
    <dsp:sp modelId="{FC873043-6A24-4CC4-BEAC-E0C22960594B}">
      <dsp:nvSpPr>
        <dsp:cNvPr id="0" name=""/>
        <dsp:cNvSpPr/>
      </dsp:nvSpPr>
      <dsp:spPr>
        <a:xfrm>
          <a:off x="3136225" y="1773165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3136225" y="1914151"/>
        <a:ext cx="421822" cy="422960"/>
      </dsp:txXfrm>
    </dsp:sp>
    <dsp:sp modelId="{78F8BFC9-E405-46A1-AEB9-35D55BE3BC07}">
      <dsp:nvSpPr>
        <dsp:cNvPr id="0" name=""/>
        <dsp:cNvSpPr/>
      </dsp:nvSpPr>
      <dsp:spPr>
        <a:xfrm>
          <a:off x="3988965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b="1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发布管理</a:t>
          </a:r>
          <a:endParaRPr lang="en-US" altLang="zh-CN" sz="2400" b="1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可查看模块发布路线图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可查看模块版本部署情况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支持多组发布，重发布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</a:t>
          </a:r>
          <a:r>
            <a:rPr lang="en-US" altLang="zh-CN" sz="1200" kern="1200" dirty="0"/>
            <a:t>SSH</a:t>
          </a:r>
          <a:r>
            <a:rPr lang="zh-CN" altLang="en-US" sz="1200" kern="1200" dirty="0"/>
            <a:t>批量控制，修复发布失败项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4067015" y="871274"/>
        <a:ext cx="2686368" cy="2508714"/>
      </dsp:txXfrm>
    </dsp:sp>
    <dsp:sp modelId="{9BC30CF4-E7C3-42FE-977A-7F602CA8B458}">
      <dsp:nvSpPr>
        <dsp:cNvPr id="0" name=""/>
        <dsp:cNvSpPr/>
      </dsp:nvSpPr>
      <dsp:spPr>
        <a:xfrm>
          <a:off x="7115681" y="1773165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7115681" y="1914151"/>
        <a:ext cx="421822" cy="422960"/>
      </dsp:txXfrm>
    </dsp:sp>
    <dsp:sp modelId="{6A95E354-9F36-4D06-B7BA-115D42991F0A}">
      <dsp:nvSpPr>
        <dsp:cNvPr id="0" name=""/>
        <dsp:cNvSpPr/>
      </dsp:nvSpPr>
      <dsp:spPr>
        <a:xfrm>
          <a:off x="7968421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服务器管理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管理安装</a:t>
          </a:r>
          <a:r>
            <a:rPr lang="en-US" altLang="zh-CN" sz="1200" kern="1200" dirty="0"/>
            <a:t>aods</a:t>
          </a:r>
          <a:r>
            <a:rPr lang="zh-CN" altLang="en-US" sz="1200" kern="1200" dirty="0"/>
            <a:t>服务的服务器信息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支持服务器</a:t>
          </a:r>
          <a:r>
            <a:rPr lang="en-US" altLang="zh-CN" sz="1200" kern="1200" dirty="0"/>
            <a:t>SSH</a:t>
          </a:r>
          <a:r>
            <a:rPr lang="zh-CN" altLang="en-US" sz="1200" kern="1200" dirty="0"/>
            <a:t>批量命令、上传操作</a:t>
          </a:r>
        </a:p>
      </dsp:txBody>
      <dsp:txXfrm>
        <a:off x="8046471" y="871274"/>
        <a:ext cx="2686368" cy="2508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DE520-E7EF-4457-93CB-32C24B13F13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67AAE-C192-43CD-8A91-87901794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5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67AAE-C192-43CD-8A91-8790179482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6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1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00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5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2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2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DE72-296C-484D-8EDD-E9F17D6D15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2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rQi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&#20854;&#20013;&#23494;&#30721;pd3@a%5E,.)992" TargetMode="External"/><Relationship Id="rId2" Type="http://schemas.openxmlformats.org/officeDocument/2006/relationships/hyperlink" Target="mailto:pd3@a%5E,.)9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BD290-1F5E-4959-94C1-8B6EB5CC4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Aods </a:t>
            </a:r>
            <a:r>
              <a:rPr lang="zh-CN" altLang="en-US" dirty="0"/>
              <a:t>自动化部署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6B007-3CB6-47B6-9FBC-C0E47D2D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31752"/>
          </a:xfrm>
        </p:spPr>
        <p:txBody>
          <a:bodyPr>
            <a:normAutofit/>
          </a:bodyPr>
          <a:lstStyle/>
          <a:p>
            <a:r>
              <a:rPr lang="en-US" altLang="zh-CN" b="1" i="1" u="sng" dirty="0">
                <a:hlinkClick r:id="rId2"/>
              </a:rPr>
              <a:t>https://github.com/PrQiang</a:t>
            </a:r>
            <a:endParaRPr lang="zh-CN" altLang="en-US" b="1" i="1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33989-5E50-4972-8A9C-C5964C3D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723072"/>
            <a:ext cx="1133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59A2-04D7-4BC3-B5C8-ABD3F35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D4AD-E444-4064-AEFF-35692455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Redis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kafka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Httpd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PrjDeployCtrl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PrjRestfulApiService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aodc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Aods</a:t>
            </a:r>
          </a:p>
        </p:txBody>
      </p:sp>
    </p:spTree>
    <p:extLst>
      <p:ext uri="{BB962C8B-B14F-4D97-AF65-F5344CB8AC3E}">
        <p14:creationId xmlns:p14="http://schemas.microsoft.com/office/powerpoint/2010/main" val="213074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DCC1B-FEA2-4283-BFAF-D7B27066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搭建</a:t>
            </a:r>
            <a:r>
              <a:rPr lang="en-US" altLang="zh-CN" dirty="0"/>
              <a:t>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D46BF-B1BE-42A5-8F77-D5469EB9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094868" cy="4587980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</a:t>
            </a:r>
            <a:r>
              <a:rPr lang="en-US" altLang="zh-CN" sz="1000" dirty="0" err="1"/>
              <a:t>wget</a:t>
            </a:r>
            <a:r>
              <a:rPr lang="en-US" altLang="zh-CN" sz="1000" dirty="0"/>
              <a:t> https://download.redis.io/releases/redis-6.0.9.tar.gz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tar </a:t>
            </a:r>
            <a:r>
              <a:rPr lang="en-US" altLang="zh-CN" sz="1000" dirty="0" err="1"/>
              <a:t>xzf</a:t>
            </a:r>
            <a:r>
              <a:rPr lang="en-US" altLang="zh-CN" sz="1000" dirty="0"/>
              <a:t> redis-6.0.9.tar.gz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cd redis-6.0.9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make &amp; make install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000" dirty="0"/>
              <a:t>如果遇到编译问题，可能是</a:t>
            </a:r>
            <a:r>
              <a:rPr lang="en-US" altLang="zh-CN" sz="1000" dirty="0" err="1"/>
              <a:t>gcc</a:t>
            </a:r>
            <a:r>
              <a:rPr lang="zh-CN" altLang="en-US" sz="1000" dirty="0"/>
              <a:t>版本问题，可以执行下面命令先升级下：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yum -y install centos-release-</a:t>
            </a:r>
            <a:r>
              <a:rPr lang="en-US" altLang="zh-CN" sz="1000" dirty="0" err="1"/>
              <a:t>scl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yum -y install devtoolset-9-gcc devtoolset-9-gcc-c++ devtoolset-9-binutils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 err="1"/>
              <a:t>scl</a:t>
            </a:r>
            <a:r>
              <a:rPr lang="en-US" altLang="zh-CN" sz="1000" dirty="0"/>
              <a:t> enable devtoolset-9 bash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</a:t>
            </a:r>
            <a:endParaRPr lang="en-US" altLang="zh-CN" sz="2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Vi</a:t>
            </a:r>
            <a:r>
              <a:rPr lang="zh-CN" altLang="en-US" sz="1000" dirty="0"/>
              <a:t>或者</a:t>
            </a:r>
            <a:r>
              <a:rPr lang="en-US" altLang="zh-CN" sz="1000" dirty="0"/>
              <a:t>vim</a:t>
            </a:r>
            <a:r>
              <a:rPr lang="zh-CN" altLang="en-US" sz="1000" dirty="0"/>
              <a:t>编辑</a:t>
            </a:r>
            <a:r>
              <a:rPr lang="en-US" altLang="zh-CN" sz="1000" dirty="0" err="1"/>
              <a:t>redis.conf</a:t>
            </a:r>
            <a:r>
              <a:rPr lang="zh-CN" altLang="en-US" sz="1000" dirty="0"/>
              <a:t>，修改参数：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Bind:  </a:t>
            </a:r>
            <a:r>
              <a:rPr lang="zh-CN" altLang="en-US" sz="1000" dirty="0"/>
              <a:t>绑定监听</a:t>
            </a:r>
            <a:r>
              <a:rPr lang="en-US" altLang="zh-CN" sz="1000" dirty="0"/>
              <a:t>IP</a:t>
            </a:r>
            <a:r>
              <a:rPr lang="zh-CN" altLang="en-US" sz="1000" dirty="0"/>
              <a:t>，默认为</a:t>
            </a:r>
            <a:r>
              <a:rPr lang="en-US" altLang="zh-CN" sz="1000" dirty="0"/>
              <a:t>127.0.0.1</a:t>
            </a:r>
            <a:r>
              <a:rPr lang="zh-CN" altLang="en-US" sz="1000" dirty="0"/>
              <a:t>，若需要提供其他服务器访问可以绑定相应</a:t>
            </a:r>
            <a:r>
              <a:rPr lang="en-US" altLang="zh-CN" sz="1000" dirty="0"/>
              <a:t>IP</a:t>
            </a:r>
            <a:r>
              <a:rPr lang="zh-CN" altLang="en-US" sz="1000" dirty="0"/>
              <a:t>，对任意</a:t>
            </a:r>
            <a:r>
              <a:rPr lang="en-US" altLang="zh-CN" sz="1000" dirty="0"/>
              <a:t>IP</a:t>
            </a:r>
            <a:r>
              <a:rPr lang="zh-CN" altLang="en-US" sz="1000" dirty="0"/>
              <a:t>访问，则可改为</a:t>
            </a:r>
            <a:r>
              <a:rPr lang="en-US" altLang="zh-CN" sz="1000" dirty="0"/>
              <a:t>0.0.0.0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Port: </a:t>
            </a:r>
            <a:r>
              <a:rPr lang="zh-CN" altLang="en-US" sz="1000" dirty="0"/>
              <a:t>绑定监听端口，默认为</a:t>
            </a:r>
            <a:r>
              <a:rPr lang="en-US" altLang="zh-CN" sz="1000" dirty="0"/>
              <a:t>6379</a:t>
            </a:r>
            <a:r>
              <a:rPr lang="zh-CN" altLang="en-US" sz="1000" dirty="0"/>
              <a:t>，笔者这里改为</a:t>
            </a:r>
            <a:r>
              <a:rPr lang="en-US" altLang="zh-CN" sz="1000" dirty="0"/>
              <a:t>65379</a:t>
            </a:r>
            <a:r>
              <a:rPr lang="zh-CN" altLang="en-US" sz="1000" dirty="0"/>
              <a:t>，可根据实际情况修改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Requirepass: </a:t>
            </a:r>
            <a:r>
              <a:rPr lang="zh-CN" altLang="en-US" sz="1000" dirty="0"/>
              <a:t>修改密码为 </a:t>
            </a:r>
            <a:r>
              <a:rPr lang="en-US" altLang="zh-CN" sz="1000" dirty="0"/>
              <a:t>requirepass </a:t>
            </a:r>
            <a:r>
              <a:rPr lang="en-US" altLang="zh-CN" sz="1000" dirty="0">
                <a:hlinkClick r:id="rId2"/>
              </a:rPr>
              <a:t>pd3@a^,.)992</a:t>
            </a:r>
            <a:r>
              <a:rPr lang="en-US" altLang="zh-CN" sz="1000" dirty="0"/>
              <a:t>, </a:t>
            </a:r>
            <a:r>
              <a:rPr lang="zh-CN" altLang="en-US" sz="1000" dirty="0">
                <a:hlinkClick r:id="rId3"/>
              </a:rPr>
              <a:t>其中密码</a:t>
            </a:r>
            <a:r>
              <a:rPr lang="en-US" altLang="zh-CN" sz="1000" dirty="0">
                <a:hlinkClick r:id="rId3"/>
              </a:rPr>
              <a:t>pd3@a^,.)992</a:t>
            </a:r>
            <a:r>
              <a:rPr lang="zh-CN" altLang="en-US" sz="1000" dirty="0"/>
              <a:t>请重置，后面脚本与其保持一致即可</a:t>
            </a: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</a:t>
            </a:r>
            <a:r>
              <a:rPr lang="en-US" altLang="zh-CN" sz="2200" dirty="0"/>
              <a:t>redis</a:t>
            </a: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000" dirty="0"/>
              <a:t>使用后台命令运行：</a:t>
            </a:r>
            <a:r>
              <a:rPr lang="en-US" altLang="zh-CN" sz="1000" dirty="0"/>
              <a:t>nohup redis-server ./</a:t>
            </a:r>
            <a:r>
              <a:rPr lang="en-US" altLang="zh-CN" sz="1000" dirty="0" err="1"/>
              <a:t>redis.conf</a:t>
            </a:r>
            <a:r>
              <a:rPr lang="en-US" altLang="zh-CN" sz="1000" dirty="0"/>
              <a:t> &amp;</a:t>
            </a: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000" dirty="0"/>
              <a:t>使用</a:t>
            </a:r>
            <a:r>
              <a:rPr lang="en-US" altLang="zh-CN" sz="1000" dirty="0" err="1"/>
              <a:t>PrjConstruct</a:t>
            </a:r>
            <a:r>
              <a:rPr lang="zh-CN" altLang="en-US" sz="1000" dirty="0"/>
              <a:t>项目中的</a:t>
            </a:r>
            <a:r>
              <a:rPr lang="en-US" altLang="zh-CN" sz="1000" dirty="0"/>
              <a:t>Construct.py</a:t>
            </a:r>
            <a:r>
              <a:rPr lang="zh-CN" altLang="en-US" sz="1000" dirty="0"/>
              <a:t>脚本创建管理员账号，亦可通过</a:t>
            </a:r>
            <a:r>
              <a:rPr lang="en-US" altLang="zh-CN" sz="1000" dirty="0"/>
              <a:t>redis</a:t>
            </a:r>
            <a:r>
              <a:rPr lang="zh-CN" altLang="en-US" sz="1000" dirty="0"/>
              <a:t>客户端按照</a:t>
            </a:r>
            <a:r>
              <a:rPr lang="en-US" altLang="zh-CN" sz="1000" dirty="0"/>
              <a:t>Construct.py</a:t>
            </a:r>
            <a:r>
              <a:rPr lang="zh-CN" altLang="en-US" sz="1000" dirty="0"/>
              <a:t>中参数配置管理项， 更多</a:t>
            </a:r>
            <a:r>
              <a:rPr lang="en-US" altLang="zh-CN" sz="1000" dirty="0"/>
              <a:t>redis</a:t>
            </a:r>
            <a:r>
              <a:rPr lang="zh-CN" altLang="en-US" sz="1000" dirty="0"/>
              <a:t>信息请参阅官网</a:t>
            </a:r>
            <a:r>
              <a:rPr lang="en-US" altLang="zh-CN" sz="1000" dirty="0">
                <a:hlinkClick r:id="rId4"/>
              </a:rPr>
              <a:t>https://redis.io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351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6227-27B6-42F3-B053-597A62B2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2D76-61EE-463E-9AB7-F0F3F2E0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a-DK" altLang="zh-CN" sz="1000" dirty="0"/>
              <a:t>wget https://mirrors.tuna.tsinghua.edu.cn/apache/kafka/2.7.0/kafka_2.12-2.7.0.tgz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sv-SE" altLang="zh-CN" sz="1000" dirty="0"/>
              <a:t>tar -zxvf kafka_2.12-2.7.0.tgz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cd kafka_2.12-2.7.0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yum install java-1.8.0-openjdk.x86_64 </a:t>
            </a:r>
            <a:r>
              <a:rPr lang="zh-CN" altLang="en-US" sz="1000" dirty="0"/>
              <a:t>若已有</a:t>
            </a:r>
            <a:r>
              <a:rPr lang="en-US" altLang="zh-CN" sz="1000" dirty="0" err="1"/>
              <a:t>jdk</a:t>
            </a:r>
            <a:r>
              <a:rPr lang="zh-CN" altLang="en-US" sz="1000" dirty="0"/>
              <a:t>环境，则忽略该步骤</a:t>
            </a:r>
            <a:endParaRPr lang="da-DK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修改配置：</a:t>
            </a:r>
            <a:endParaRPr lang="da-DK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笔者这里采用的默认的配置，更多参数配置建议参阅官网：</a:t>
            </a:r>
            <a:r>
              <a:rPr lang="en-US" altLang="zh-CN" sz="1000" dirty="0"/>
              <a:t> </a:t>
            </a:r>
            <a:r>
              <a:rPr lang="en-US" altLang="zh-CN" sz="1000" dirty="0">
                <a:hlinkClick r:id="rId2"/>
              </a:rPr>
              <a:t>http://kafka.apache.org/documentation/</a:t>
            </a:r>
            <a:r>
              <a:rPr lang="en-US" altLang="zh-CN" sz="1000" dirty="0"/>
              <a:t> 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运行：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./bin/zookeeper-server-start.sh -daemon ./config/zookeeper.properties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./bin/kafka-server-start.sh -daemon ./config/</a:t>
            </a:r>
            <a:r>
              <a:rPr lang="en-US" altLang="zh-CN" sz="1000" dirty="0" err="1"/>
              <a:t>server.properties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328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0BF1-10F1-444F-B301-D7BB23D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Httpd</a:t>
            </a:r>
            <a:r>
              <a:rPr lang="zh-CN" altLang="en-US" dirty="0"/>
              <a:t>服务</a:t>
            </a:r>
            <a:r>
              <a:rPr lang="en-US" altLang="zh-CN" dirty="0"/>
              <a:t>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5319C-E034-4F52-BDD4-3E5AB7C0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yum install httpd</a:t>
            </a:r>
            <a:endParaRPr lang="da-DK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修改配置：</a:t>
            </a:r>
            <a:endParaRPr lang="da-DK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vi</a:t>
            </a:r>
            <a:r>
              <a:rPr lang="zh-CN" altLang="en-US" sz="1000" dirty="0"/>
              <a:t>或</a:t>
            </a:r>
            <a:r>
              <a:rPr lang="en-US" altLang="zh-CN" sz="1000" dirty="0"/>
              <a:t>vim</a:t>
            </a:r>
            <a:r>
              <a:rPr lang="zh-CN" altLang="en-US" sz="1000" dirty="0"/>
              <a:t>修改配置文件</a:t>
            </a:r>
            <a:r>
              <a:rPr lang="en-US" altLang="zh-CN" sz="1000" dirty="0"/>
              <a:t>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/httpd/conf/</a:t>
            </a:r>
            <a:r>
              <a:rPr lang="en-US" altLang="zh-CN" sz="1000" dirty="0" err="1"/>
              <a:t>httpd.conf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Port: </a:t>
            </a:r>
            <a:r>
              <a:rPr lang="zh-CN" altLang="en-US" sz="1000" dirty="0"/>
              <a:t>服务端口，改为</a:t>
            </a:r>
            <a:r>
              <a:rPr lang="en-US" altLang="zh-CN" sz="1000" dirty="0"/>
              <a:t>8210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&lt;Directory “/var/www/html”&gt;</a:t>
            </a:r>
            <a:r>
              <a:rPr lang="zh-CN" altLang="en-US" sz="1000" dirty="0"/>
              <a:t>：调整访问权限为</a:t>
            </a:r>
            <a:r>
              <a:rPr lang="en-US" altLang="zh-CN" sz="1000" dirty="0"/>
              <a:t>Allow from all 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运行：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service httpd start</a:t>
            </a:r>
            <a:r>
              <a:rPr lang="zh-CN" altLang="en-US" sz="1000" dirty="0"/>
              <a:t>，若启动失败，则可能是</a:t>
            </a:r>
            <a:r>
              <a:rPr lang="en-US" altLang="zh-CN" sz="1000" dirty="0" err="1"/>
              <a:t>SeLinux</a:t>
            </a:r>
            <a:r>
              <a:rPr lang="zh-CN" altLang="en-US" sz="1000" dirty="0"/>
              <a:t>限制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38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8DF-6588-4D8E-8FD6-F6AC059B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服务端其他搭建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45D18-B6CF-4073-B092-A6E3D3EC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52469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/>
              <a:t>PrjDeployCtrl(Centos7):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部署命令</a:t>
            </a:r>
            <a:r>
              <a:rPr lang="en-US" altLang="zh-CN" sz="1000" dirty="0"/>
              <a:t>: nohup python DeployCtrl.py +  kafka-broker + redis-addr  + </a:t>
            </a:r>
            <a:r>
              <a:rPr lang="zh-CN" altLang="en-US" sz="1000" dirty="0"/>
              <a:t>组</a:t>
            </a:r>
            <a:r>
              <a:rPr lang="en-US" altLang="zh-CN" sz="1000" dirty="0"/>
              <a:t>ID&amp;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FF0000"/>
                </a:solidFill>
              </a:rPr>
              <a:t>部署前需确保</a:t>
            </a:r>
            <a:r>
              <a:rPr lang="en-US" altLang="zh-CN" sz="1000" b="1" dirty="0">
                <a:solidFill>
                  <a:srgbClr val="FF0000"/>
                </a:solidFill>
              </a:rPr>
              <a:t>DeployCtrl.py</a:t>
            </a:r>
            <a:r>
              <a:rPr lang="zh-CN" altLang="en-US" sz="1000" b="1" dirty="0">
                <a:solidFill>
                  <a:srgbClr val="FF0000"/>
                </a:solidFill>
              </a:rPr>
              <a:t>中第</a:t>
            </a:r>
            <a:r>
              <a:rPr lang="en-US" altLang="zh-CN" sz="1000" b="1" dirty="0">
                <a:solidFill>
                  <a:srgbClr val="FF0000"/>
                </a:solidFill>
              </a:rPr>
              <a:t>23</a:t>
            </a:r>
            <a:r>
              <a:rPr lang="zh-CN" altLang="en-US" sz="1000" b="1" dirty="0">
                <a:solidFill>
                  <a:srgbClr val="FF0000"/>
                </a:solidFill>
              </a:rPr>
              <a:t>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密码与上页中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密码保持一致，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密码不可放置到参数中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脚本部署的次数可规划的组相同，如规划测试组（</a:t>
            </a:r>
            <a:r>
              <a:rPr lang="en-US" altLang="zh-CN" sz="1000" dirty="0"/>
              <a:t>1</a:t>
            </a:r>
            <a:r>
              <a:rPr lang="zh-CN" altLang="en-US" sz="1000" dirty="0"/>
              <a:t>），正式组（</a:t>
            </a:r>
            <a:r>
              <a:rPr lang="en-US" altLang="zh-CN" sz="1000" dirty="0"/>
              <a:t>2</a:t>
            </a:r>
            <a:r>
              <a:rPr lang="zh-CN" altLang="en-US" sz="1000" dirty="0"/>
              <a:t>），则该脚本应启动</a:t>
            </a:r>
            <a:r>
              <a:rPr lang="en-US" altLang="zh-CN" sz="1000" dirty="0"/>
              <a:t>2</a:t>
            </a:r>
            <a:r>
              <a:rPr lang="zh-CN" altLang="en-US" sz="1000" dirty="0"/>
              <a:t>次，最后一个参数不同</a:t>
            </a:r>
            <a:endParaRPr lang="en-US" altLang="zh-CN" sz="1000" dirty="0"/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强烈建议将脚本打包后部署在服务端，并以服务的形式运行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PrjRestfulApiService (Centos7):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部署命令：</a:t>
            </a:r>
            <a:r>
              <a:rPr lang="en-US" altLang="zh-CN" sz="1000" dirty="0"/>
              <a:t>nohup python RestfulApiService.py&amp;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</a:t>
            </a:r>
            <a:r>
              <a:rPr lang="zh-CN" altLang="en-US" sz="1000" b="1" dirty="0">
                <a:solidFill>
                  <a:srgbClr val="FF0000"/>
                </a:solidFill>
              </a:rPr>
              <a:t>前需确保</a:t>
            </a:r>
            <a:r>
              <a:rPr lang="en-US" altLang="zh-CN" sz="1000" b="1" dirty="0">
                <a:solidFill>
                  <a:srgbClr val="FF0000"/>
                </a:solidFill>
              </a:rPr>
              <a:t>DbEngine.py</a:t>
            </a:r>
            <a:r>
              <a:rPr lang="zh-CN" altLang="en-US" sz="1000" b="1" dirty="0">
                <a:solidFill>
                  <a:srgbClr val="FF0000"/>
                </a:solidFill>
              </a:rPr>
              <a:t>第</a:t>
            </a:r>
            <a:r>
              <a:rPr lang="en-US" altLang="zh-CN" sz="1000" b="1" dirty="0">
                <a:solidFill>
                  <a:srgbClr val="FF0000"/>
                </a:solidFill>
              </a:rPr>
              <a:t>10</a:t>
            </a:r>
            <a:r>
              <a:rPr lang="zh-CN" altLang="en-US" sz="1000" b="1" dirty="0">
                <a:solidFill>
                  <a:srgbClr val="FF0000"/>
                </a:solidFill>
              </a:rPr>
              <a:t>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参数与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配置相同</a:t>
            </a:r>
            <a:r>
              <a:rPr lang="zh-CN" altLang="en-US" sz="1000" dirty="0"/>
              <a:t>，</a:t>
            </a:r>
            <a:r>
              <a:rPr lang="zh-CN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密码不可放置到参数中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强烈建议将脚本打包后部署在服务端，并以服务的形式运行</a:t>
            </a: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aodc(windows Server 2012 </a:t>
            </a:r>
            <a:r>
              <a:rPr lang="zh-CN" altLang="en-US" dirty="0"/>
              <a:t>推荐</a:t>
            </a:r>
            <a:r>
              <a:rPr lang="en-US" altLang="zh-CN" dirty="0"/>
              <a:t>):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1000" dirty="0"/>
              <a:t>             aodc –i</a:t>
            </a:r>
            <a:r>
              <a:rPr lang="zh-CN" altLang="en-US" sz="1000" dirty="0"/>
              <a:t>，其中</a:t>
            </a:r>
            <a:r>
              <a:rPr lang="en-US" altLang="zh-CN" sz="1000" dirty="0"/>
              <a:t>./config/</a:t>
            </a:r>
            <a:r>
              <a:rPr lang="en-US" altLang="zh-CN" sz="1000" dirty="0" err="1"/>
              <a:t>aodccfg.json</a:t>
            </a:r>
            <a:r>
              <a:rPr lang="zh-CN" altLang="en-US" sz="1000" dirty="0"/>
              <a:t>中的</a:t>
            </a:r>
            <a:r>
              <a:rPr lang="en-US" altLang="zh-CN" sz="1000" dirty="0"/>
              <a:t>Address</a:t>
            </a:r>
            <a:r>
              <a:rPr lang="zh-CN" altLang="en-US" sz="1000" dirty="0"/>
              <a:t>为等待</a:t>
            </a:r>
            <a:r>
              <a:rPr lang="en-US" altLang="zh-CN" sz="1000" dirty="0"/>
              <a:t>aods</a:t>
            </a:r>
            <a:r>
              <a:rPr lang="zh-CN" altLang="en-US" sz="1000" dirty="0"/>
              <a:t>连接的监听地址，</a:t>
            </a:r>
            <a:r>
              <a:rPr lang="en-US" altLang="zh-CN" sz="1000" dirty="0"/>
              <a:t> brokers</a:t>
            </a:r>
            <a:r>
              <a:rPr lang="zh-CN" altLang="en-US" sz="1000" dirty="0"/>
              <a:t>为向后端</a:t>
            </a:r>
            <a:r>
              <a:rPr lang="en-US" altLang="zh-CN" sz="1000" dirty="0"/>
              <a:t>kafka</a:t>
            </a:r>
            <a:r>
              <a:rPr lang="zh-CN" altLang="en-US" sz="1000" dirty="0"/>
              <a:t>生产消息地址</a:t>
            </a:r>
          </a:p>
        </p:txBody>
      </p:sp>
    </p:spTree>
    <p:extLst>
      <p:ext uri="{BB962C8B-B14F-4D97-AF65-F5344CB8AC3E}">
        <p14:creationId xmlns:p14="http://schemas.microsoft.com/office/powerpoint/2010/main" val="200209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DF93C-2536-450B-837E-7C578A71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aods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4ADF4-A62A-402E-ABA4-019F77B1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</a:t>
            </a:r>
            <a:endParaRPr lang="en-US" altLang="zh-CN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/>
              <a:t>./config/installcfg.json</a:t>
            </a:r>
            <a:r>
              <a:rPr lang="zh-CN" altLang="en-US" sz="1000" dirty="0"/>
              <a:t>和</a:t>
            </a:r>
            <a:r>
              <a:rPr lang="en-US" altLang="zh-CN" sz="1000" dirty="0"/>
              <a:t>./config/aodscfg.json</a:t>
            </a:r>
            <a:r>
              <a:rPr lang="zh-CN" altLang="en-US" sz="1000" dirty="0"/>
              <a:t>应保持一致，且配置中</a:t>
            </a:r>
            <a:r>
              <a:rPr lang="en-US" altLang="zh-CN" sz="1000" dirty="0"/>
              <a:t>para</a:t>
            </a:r>
            <a:r>
              <a:rPr lang="zh-CN" altLang="en-US" sz="1000" dirty="0"/>
              <a:t>参数地址需要</a:t>
            </a:r>
            <a:r>
              <a:rPr lang="en-US" altLang="zh-CN" sz="1000" dirty="0"/>
              <a:t>aodc</a:t>
            </a:r>
            <a:r>
              <a:rPr lang="zh-CN" altLang="en-US" sz="1000" dirty="0"/>
              <a:t>部署监听地址一致</a:t>
            </a:r>
            <a:endParaRPr lang="en-US" altLang="zh-CN" sz="1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/>
              <a:t>./data/aodsumi.db</a:t>
            </a:r>
            <a:r>
              <a:rPr lang="zh-CN" altLang="en-US" sz="1000" dirty="0"/>
              <a:t>为</a:t>
            </a:r>
            <a:r>
              <a:rPr lang="en-US" altLang="zh-CN" sz="1000" dirty="0"/>
              <a:t>json</a:t>
            </a:r>
            <a:r>
              <a:rPr lang="zh-CN" altLang="en-US" sz="1000" dirty="0"/>
              <a:t>文档，维护本地管理的项目模块信息，</a:t>
            </a:r>
            <a:r>
              <a:rPr lang="en-US" altLang="zh-CN" sz="1000" dirty="0"/>
              <a:t>windows</a:t>
            </a:r>
            <a:r>
              <a:rPr lang="zh-CN" altLang="en-US" sz="1000" dirty="0"/>
              <a:t>和</a:t>
            </a:r>
            <a:r>
              <a:rPr lang="en-US" altLang="zh-CN" sz="1000" dirty="0"/>
              <a:t>centos</a:t>
            </a:r>
            <a:r>
              <a:rPr lang="zh-CN" altLang="en-US" sz="1000" dirty="0"/>
              <a:t>相同，这里根据实际部署项目模块需要补充完善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安装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配置完参数后， </a:t>
            </a:r>
            <a:r>
              <a:rPr lang="en-US" altLang="zh-CN" sz="1000" dirty="0"/>
              <a:t>windows</a:t>
            </a:r>
            <a:r>
              <a:rPr lang="zh-CN" altLang="en-US" sz="1000" dirty="0"/>
              <a:t>下使用管理员权限运行</a:t>
            </a:r>
            <a:r>
              <a:rPr lang="en-US" altLang="zh-CN" sz="1000" dirty="0"/>
              <a:t>install </a:t>
            </a:r>
            <a:r>
              <a:rPr lang="zh-CN" altLang="en-US" sz="1000" dirty="0"/>
              <a:t>组</a:t>
            </a:r>
            <a:r>
              <a:rPr lang="en-US" altLang="zh-CN" sz="1000" dirty="0"/>
              <a:t>ID[1,255]</a:t>
            </a:r>
            <a:r>
              <a:rPr lang="zh-CN" altLang="en-US" sz="1000" dirty="0"/>
              <a:t>， </a:t>
            </a:r>
            <a:r>
              <a:rPr lang="en-US" altLang="zh-CN" sz="1000" dirty="0"/>
              <a:t>linux</a:t>
            </a:r>
            <a:r>
              <a:rPr lang="zh-CN" altLang="en-US" sz="1000" dirty="0"/>
              <a:t>或使用</a:t>
            </a:r>
            <a:r>
              <a:rPr lang="en-US" altLang="zh-CN" sz="1000" dirty="0"/>
              <a:t>root</a:t>
            </a:r>
            <a:r>
              <a:rPr lang="zh-CN" altLang="en-US" sz="1000" dirty="0"/>
              <a:t>运行</a:t>
            </a:r>
            <a:r>
              <a:rPr lang="en-US" altLang="zh-CN" sz="1000" dirty="0"/>
              <a:t>install 1[1,255]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修改完配置后需要重启服务使其生效</a:t>
            </a:r>
            <a:endParaRPr lang="en-US" altLang="zh-CN" sz="1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37B40D-9784-4E21-9346-17C405727A76}"/>
              </a:ext>
            </a:extLst>
          </p:cNvPr>
          <p:cNvGrpSpPr/>
          <p:nvPr/>
        </p:nvGrpSpPr>
        <p:grpSpPr>
          <a:xfrm>
            <a:off x="1190487" y="3429000"/>
            <a:ext cx="5281334" cy="1804432"/>
            <a:chOff x="1225997" y="3282472"/>
            <a:chExt cx="5281334" cy="18044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1E82BB-9FC5-4DE3-B99E-C09ED6A91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97" y="3282472"/>
              <a:ext cx="3820720" cy="180443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0446E-4AB9-46E1-BBF9-C17D41C37FA3}"/>
                </a:ext>
              </a:extLst>
            </p:cNvPr>
            <p:cNvSpPr txBox="1"/>
            <p:nvPr/>
          </p:nvSpPr>
          <p:spPr>
            <a:xfrm>
              <a:off x="2325949" y="3429000"/>
              <a:ext cx="1278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项目名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E4D6BF-C181-4F04-A2EE-0F910B8498A1}"/>
                </a:ext>
              </a:extLst>
            </p:cNvPr>
            <p:cNvSpPr txBox="1"/>
            <p:nvPr/>
          </p:nvSpPr>
          <p:spPr>
            <a:xfrm>
              <a:off x="3604334" y="3668318"/>
              <a:ext cx="1278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模块名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A35089-64F6-4B35-80F4-15855E7803C6}"/>
                </a:ext>
              </a:extLst>
            </p:cNvPr>
            <p:cNvSpPr txBox="1"/>
            <p:nvPr/>
          </p:nvSpPr>
          <p:spPr>
            <a:xfrm>
              <a:off x="4952501" y="3668318"/>
              <a:ext cx="155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工作目录，若为相对路径则是相对</a:t>
              </a:r>
              <a:r>
                <a:rPr lang="en-US" altLang="zh-CN" sz="1200" dirty="0">
                  <a:solidFill>
                    <a:srgbClr val="FF0000"/>
                  </a:solidFill>
                </a:rPr>
                <a:t>aods</a:t>
              </a:r>
              <a:r>
                <a:rPr lang="zh-CN" altLang="en-US" sz="1200" dirty="0">
                  <a:solidFill>
                    <a:srgbClr val="FF0000"/>
                  </a:solidFill>
                </a:rPr>
                <a:t>执行文件的路径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E724DF-C50D-446E-972A-8C9E168CC6DB}"/>
                </a:ext>
              </a:extLst>
            </p:cNvPr>
            <p:cNvSpPr txBox="1"/>
            <p:nvPr/>
          </p:nvSpPr>
          <p:spPr>
            <a:xfrm>
              <a:off x="2400922" y="4237067"/>
              <a:ext cx="255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部署重启命令，均采用</a:t>
              </a:r>
              <a:r>
                <a:rPr lang="en-US" altLang="zh-CN" sz="1200" dirty="0">
                  <a:solidFill>
                    <a:srgbClr val="FF0000"/>
                  </a:solidFill>
                </a:rPr>
                <a:t>system</a:t>
              </a:r>
              <a:r>
                <a:rPr lang="zh-CN" altLang="en-US" sz="1200" dirty="0">
                  <a:solidFill>
                    <a:srgbClr val="FF0000"/>
                  </a:solidFill>
                </a:rPr>
                <a:t>函数执行，不可阻塞，建议服务或者第三方如 </a:t>
              </a:r>
              <a:r>
                <a:rPr lang="en-US" altLang="zh-CN" sz="1200" dirty="0">
                  <a:solidFill>
                    <a:srgbClr val="FF0000"/>
                  </a:solidFill>
                </a:rPr>
                <a:t>supervisord</a:t>
              </a:r>
              <a:r>
                <a:rPr lang="zh-CN" altLang="en-US" sz="1200" dirty="0">
                  <a:solidFill>
                    <a:srgbClr val="FF0000"/>
                  </a:solidFill>
                </a:rPr>
                <a:t>管理模块运行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5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C71B-54E6-4E48-80A9-7409793A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9A995-2FFC-4FC6-B34D-5C44ACFC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1193"/>
            <a:ext cx="10820400" cy="42239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       aods</a:t>
            </a:r>
            <a:r>
              <a:rPr lang="zh-CN" altLang="en-US" sz="1400" dirty="0"/>
              <a:t>全名为自动化运维部署系统</a:t>
            </a:r>
            <a:r>
              <a:rPr lang="en-US" altLang="zh-CN" sz="1400" dirty="0"/>
              <a:t>(automatic operation deploy system)</a:t>
            </a:r>
            <a:r>
              <a:rPr lang="zh-CN" altLang="en-US" sz="1400" dirty="0"/>
              <a:t>，初衷仅为了统一部署</a:t>
            </a:r>
            <a:r>
              <a:rPr lang="en-US" altLang="zh-CN" sz="1400" dirty="0"/>
              <a:t>/</a:t>
            </a:r>
            <a:r>
              <a:rPr lang="zh-CN" altLang="en-US" sz="1400" dirty="0"/>
              <a:t>升级</a:t>
            </a:r>
            <a:r>
              <a:rPr lang="en-US" altLang="zh-CN" sz="1400" dirty="0"/>
              <a:t>Windows</a:t>
            </a:r>
            <a:r>
              <a:rPr lang="zh-CN" altLang="en-US" sz="1400" dirty="0"/>
              <a:t>、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系统上安全监控模块</a:t>
            </a:r>
            <a:r>
              <a:rPr lang="en-US" altLang="zh-CN" sz="1400" dirty="0"/>
              <a:t>(HIDS) </a:t>
            </a:r>
            <a:r>
              <a:rPr lang="zh-CN" altLang="en-US" sz="1400" dirty="0"/>
              <a:t>。因设计安全灵活，后来被用作服务端自动化部署，如前端</a:t>
            </a:r>
            <a:r>
              <a:rPr lang="en-US" altLang="zh-CN" sz="1400" dirty="0"/>
              <a:t>dotnet</a:t>
            </a:r>
            <a:r>
              <a:rPr lang="zh-CN" altLang="en-US" sz="1400" dirty="0"/>
              <a:t>、容器镜像、应用服务器程序、以及日志收集</a:t>
            </a:r>
            <a:r>
              <a:rPr lang="en-US" altLang="zh-CN" sz="1400" dirty="0"/>
              <a:t>filebeat</a:t>
            </a:r>
            <a:r>
              <a:rPr lang="zh-CN" altLang="en-US" sz="1400" dirty="0"/>
              <a:t>、批量运维脚本等；最后对接已有的</a:t>
            </a:r>
            <a:r>
              <a:rPr lang="en-US" altLang="zh-CN" sz="1400" dirty="0"/>
              <a:t>CI</a:t>
            </a:r>
            <a:r>
              <a:rPr lang="zh-CN" altLang="en-US" sz="1400" dirty="0"/>
              <a:t>环境，实现</a:t>
            </a:r>
            <a:r>
              <a:rPr lang="en-US" altLang="zh-CN" sz="1400" dirty="0"/>
              <a:t>CI&amp;CD</a:t>
            </a:r>
            <a:r>
              <a:rPr lang="zh-CN" altLang="en-US" sz="1400" dirty="0"/>
              <a:t>，目前最佳实践支撑</a:t>
            </a:r>
            <a:r>
              <a:rPr lang="en-US" altLang="zh-CN" sz="1400" dirty="0"/>
              <a:t>600+</a:t>
            </a:r>
            <a:r>
              <a:rPr lang="zh-CN" altLang="en-US" sz="1400" dirty="0"/>
              <a:t>同时在线服务器、若干项目模块自动化部署，支持</a:t>
            </a:r>
            <a:r>
              <a:rPr lang="en-US" altLang="zh-CN" sz="1400" dirty="0"/>
              <a:t>windows server2003</a:t>
            </a:r>
            <a:r>
              <a:rPr lang="zh-CN" altLang="en-US" sz="1400" dirty="0"/>
              <a:t>及以上版本，</a:t>
            </a:r>
            <a:r>
              <a:rPr lang="en-US" altLang="zh-CN" sz="1400" dirty="0"/>
              <a:t>linux(centos6</a:t>
            </a:r>
            <a:r>
              <a:rPr lang="zh-CN" altLang="en-US" sz="1400" dirty="0"/>
              <a:t>及以上、</a:t>
            </a:r>
            <a:r>
              <a:rPr lang="en-US" altLang="zh-CN" sz="1400" dirty="0"/>
              <a:t>ubuntu)</a:t>
            </a:r>
            <a:r>
              <a:rPr lang="zh-CN" altLang="en-US" sz="1400" dirty="0"/>
              <a:t>，从设计角度</a:t>
            </a:r>
            <a:r>
              <a:rPr lang="en-US" altLang="zh-CN" sz="1400" dirty="0"/>
              <a:t>aods</a:t>
            </a:r>
            <a:r>
              <a:rPr lang="zh-CN" altLang="en-US" sz="1400" dirty="0"/>
              <a:t>理论上可以很容易支撑上万甚至更高。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       安全性方面，</a:t>
            </a:r>
            <a:r>
              <a:rPr lang="en-US" altLang="zh-CN" sz="1400" dirty="0"/>
              <a:t>aods</a:t>
            </a:r>
            <a:r>
              <a:rPr lang="zh-CN" altLang="en-US" sz="1400" dirty="0"/>
              <a:t>对版本库中独立加密包且</a:t>
            </a:r>
            <a:r>
              <a:rPr lang="en-US" altLang="zh-CN" sz="1400" dirty="0"/>
              <a:t>hash</a:t>
            </a:r>
            <a:r>
              <a:rPr lang="zh-CN" altLang="en-US" sz="1400" dirty="0"/>
              <a:t>校验成功才更新，</a:t>
            </a:r>
            <a:r>
              <a:rPr lang="en-US" altLang="zh-CN" sz="1400" dirty="0"/>
              <a:t>db</a:t>
            </a:r>
            <a:r>
              <a:rPr lang="zh-CN" altLang="en-US" sz="1400" dirty="0"/>
              <a:t>中关键信息加密存取，通讯加密。不过从多年安全行业经验来看，建议大家修改开源代码中加密算法，使用安全性更强的</a:t>
            </a:r>
            <a:r>
              <a:rPr lang="en-US" altLang="zh-CN" sz="1400" dirty="0"/>
              <a:t>AES</a:t>
            </a:r>
            <a:r>
              <a:rPr lang="zh-CN" altLang="en-US" sz="1400" dirty="0"/>
              <a:t>算法，并且将其纳入企业内部安全审计管理中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      开源是为了分享和交流，若在使用过程中如果发现</a:t>
            </a:r>
            <a:r>
              <a:rPr lang="en-US" altLang="zh-CN" sz="1400" dirty="0"/>
              <a:t>bug</a:t>
            </a:r>
            <a:r>
              <a:rPr lang="zh-CN" altLang="en-US" sz="1400" dirty="0"/>
              <a:t>，请告知笔者</a:t>
            </a:r>
            <a:r>
              <a:rPr lang="en-US" altLang="zh-CN" sz="1400" dirty="0"/>
              <a:t>(qq:2114647743)</a:t>
            </a:r>
            <a:r>
              <a:rPr lang="zh-CN" altLang="en-US" sz="1400" dirty="0"/>
              <a:t>，笔者会在第一时间修复</a:t>
            </a:r>
            <a:r>
              <a:rPr lang="zh-CN" altLang="en-US" sz="1400" dirty="0">
                <a:sym typeface="Wingdings" panose="05000000000000000000" pitchFamily="2" charset="2"/>
              </a:rPr>
              <a:t>，最后</a:t>
            </a:r>
            <a:r>
              <a:rPr lang="zh-CN" altLang="en-US" sz="1400" dirty="0"/>
              <a:t>感谢公司和束总对该项目开源的支持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229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4A25D-2505-4648-BDA1-2B798791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aods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B8CA4995-C93F-4930-8E40-F19A38FF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02691"/>
              </p:ext>
            </p:extLst>
          </p:nvPr>
        </p:nvGraphicFramePr>
        <p:xfrm>
          <a:off x="685800" y="2193925"/>
          <a:ext cx="10820400" cy="425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0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69655-ABE1-4739-90F3-9F835D3D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打包发布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880C3-D833-4E34-B7AF-BCCFC9B7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4" y="3429000"/>
            <a:ext cx="4594596" cy="26646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FFF6D3-0CB2-432C-A1C4-0A8791EA670A}"/>
              </a:ext>
            </a:extLst>
          </p:cNvPr>
          <p:cNvSpPr txBox="1"/>
          <p:nvPr/>
        </p:nvSpPr>
        <p:spPr>
          <a:xfrm>
            <a:off x="671790" y="2590508"/>
            <a:ext cx="3500715" cy="452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使用脚本填写参数手工发布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13468-51BA-4525-93F2-C553F622C24D}"/>
              </a:ext>
            </a:extLst>
          </p:cNvPr>
          <p:cNvSpPr txBox="1"/>
          <p:nvPr/>
        </p:nvSpPr>
        <p:spPr>
          <a:xfrm>
            <a:off x="5730558" y="2590508"/>
            <a:ext cx="2524171" cy="452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对接</a:t>
            </a:r>
            <a:r>
              <a:rPr lang="en-US" altLang="zh-CN" b="1" dirty="0">
                <a:solidFill>
                  <a:srgbClr val="FF0000"/>
                </a:solidFill>
              </a:rPr>
              <a:t>jekins</a:t>
            </a:r>
            <a:r>
              <a:rPr lang="zh-CN" altLang="en-US" b="1" dirty="0">
                <a:solidFill>
                  <a:srgbClr val="FF0000"/>
                </a:solidFill>
              </a:rPr>
              <a:t>自动发布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9D0E99-7B51-4240-81AC-05362C15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58" y="3584130"/>
            <a:ext cx="6131617" cy="2354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623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D07BD20-8C66-4982-9C27-6DB86EED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1" y="4791294"/>
            <a:ext cx="10638410" cy="20086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142B54A1-4C16-42B7-9D19-25928400C569}"/>
              </a:ext>
            </a:extLst>
          </p:cNvPr>
          <p:cNvGrpSpPr/>
          <p:nvPr/>
        </p:nvGrpSpPr>
        <p:grpSpPr>
          <a:xfrm>
            <a:off x="9836830" y="4929781"/>
            <a:ext cx="2200921" cy="954107"/>
            <a:chOff x="10262586" y="4597258"/>
            <a:chExt cx="2200921" cy="95410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22B64FB-5A41-4354-8F85-BB36D2BB5E24}"/>
                </a:ext>
              </a:extLst>
            </p:cNvPr>
            <p:cNvSpPr/>
            <p:nvPr/>
          </p:nvSpPr>
          <p:spPr>
            <a:xfrm>
              <a:off x="10262586" y="5220070"/>
              <a:ext cx="861134" cy="24857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7A40BDC-3F6D-4D57-BC36-91FF79A01134}"/>
                </a:ext>
              </a:extLst>
            </p:cNvPr>
            <p:cNvSpPr txBox="1"/>
            <p:nvPr/>
          </p:nvSpPr>
          <p:spPr>
            <a:xfrm>
              <a:off x="11194410" y="4597258"/>
              <a:ext cx="12690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支持当前版本向其他分组发布，或再次发布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A4401E5-D608-45BD-8E78-4E3550E1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E74A1-428A-49B0-919E-916275E18C19}"/>
              </a:ext>
            </a:extLst>
          </p:cNvPr>
          <p:cNvSpPr txBox="1"/>
          <p:nvPr/>
        </p:nvSpPr>
        <p:spPr>
          <a:xfrm>
            <a:off x="6676008" y="1989121"/>
            <a:ext cx="218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项目模块发布路线图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E63EE3-3ABE-44C9-8D02-7B4DAC08B862}"/>
              </a:ext>
            </a:extLst>
          </p:cNvPr>
          <p:cNvSpPr txBox="1"/>
          <p:nvPr/>
        </p:nvSpPr>
        <p:spPr>
          <a:xfrm>
            <a:off x="6782540" y="4225717"/>
            <a:ext cx="197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点击查看发布详情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869E58A-E110-42C1-AE71-3914300A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" y="1554328"/>
            <a:ext cx="6621538" cy="2979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261C6BD2-D769-4827-AD15-5046AF1D8F22}"/>
              </a:ext>
            </a:extLst>
          </p:cNvPr>
          <p:cNvSpPr/>
          <p:nvPr/>
        </p:nvSpPr>
        <p:spPr>
          <a:xfrm>
            <a:off x="4772473" y="4264946"/>
            <a:ext cx="523782" cy="53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6CDA-00EE-411A-B2EA-36817BA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服务器管理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50B5BA1-976F-4B57-989E-F7B3A98D2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0" y="2091815"/>
            <a:ext cx="12101770" cy="1167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1C8E54-28BF-48F8-9337-9AA8C96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83" y="4065405"/>
            <a:ext cx="6692916" cy="26646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8FB857F-341B-40CC-9E9E-3872CD2A5F5D}"/>
              </a:ext>
            </a:extLst>
          </p:cNvPr>
          <p:cNvSpPr txBox="1"/>
          <p:nvPr/>
        </p:nvSpPr>
        <p:spPr>
          <a:xfrm>
            <a:off x="194401" y="3229196"/>
            <a:ext cx="752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支持检索，批量命令、上传，删除管理等功能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463BBA-1F57-4A91-AC33-A3A08DA9C0AF}"/>
              </a:ext>
            </a:extLst>
          </p:cNvPr>
          <p:cNvSpPr txBox="1"/>
          <p:nvPr/>
        </p:nvSpPr>
        <p:spPr>
          <a:xfrm>
            <a:off x="194401" y="4287915"/>
            <a:ext cx="504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选中服务器 ，点击</a:t>
            </a:r>
            <a:r>
              <a:rPr lang="en-US" altLang="zh-CN" sz="1400" dirty="0"/>
              <a:t>batch cmd</a:t>
            </a:r>
            <a:r>
              <a:rPr lang="zh-CN" altLang="en-US" sz="1400" dirty="0"/>
              <a:t>，在右图输入命令、检索条件，点击</a:t>
            </a:r>
            <a:r>
              <a:rPr lang="en-US" altLang="zh-CN" sz="1400" dirty="0"/>
              <a:t>run</a:t>
            </a:r>
            <a:r>
              <a:rPr lang="zh-CN" altLang="en-US" sz="1400" dirty="0"/>
              <a:t>按钮执行，据执行结果包含检测条件算法，将执行结果分别放到</a:t>
            </a:r>
            <a:r>
              <a:rPr lang="en-US" altLang="zh-CN" sz="1400" dirty="0"/>
              <a:t>matched</a:t>
            </a:r>
            <a:r>
              <a:rPr lang="zh-CN" altLang="en-US" sz="1400" dirty="0"/>
              <a:t>和</a:t>
            </a:r>
            <a:r>
              <a:rPr lang="en-US" altLang="zh-CN" sz="1400" dirty="0"/>
              <a:t>not matched</a:t>
            </a:r>
            <a:r>
              <a:rPr lang="zh-CN" altLang="en-US" sz="1400" dirty="0"/>
              <a:t>属性页，如右图所示</a:t>
            </a:r>
          </a:p>
        </p:txBody>
      </p:sp>
    </p:spTree>
    <p:extLst>
      <p:ext uri="{BB962C8B-B14F-4D97-AF65-F5344CB8AC3E}">
        <p14:creationId xmlns:p14="http://schemas.microsoft.com/office/powerpoint/2010/main" val="6196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06C0-2939-412C-B977-C02B31F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17018D-D986-49D8-AAA0-8265EFC1A969}"/>
              </a:ext>
            </a:extLst>
          </p:cNvPr>
          <p:cNvSpPr/>
          <p:nvPr/>
        </p:nvSpPr>
        <p:spPr>
          <a:xfrm>
            <a:off x="3355140" y="3431336"/>
            <a:ext cx="1663326" cy="38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PrjRestfulApiService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流程图: 磁盘 35">
            <a:extLst>
              <a:ext uri="{FF2B5EF4-FFF2-40B4-BE49-F238E27FC236}">
                <a16:creationId xmlns:a16="http://schemas.microsoft.com/office/drawing/2014/main" id="{A8F1D129-A120-4826-A734-4C0181B0BA18}"/>
              </a:ext>
            </a:extLst>
          </p:cNvPr>
          <p:cNvSpPr/>
          <p:nvPr/>
        </p:nvSpPr>
        <p:spPr>
          <a:xfrm>
            <a:off x="3611524" y="2235987"/>
            <a:ext cx="1157059" cy="553087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Redis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4E25A7D-FC55-4225-871D-F2941F5E19CD}"/>
              </a:ext>
            </a:extLst>
          </p:cNvPr>
          <p:cNvSpPr/>
          <p:nvPr/>
        </p:nvSpPr>
        <p:spPr>
          <a:xfrm>
            <a:off x="5682383" y="3437078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kafka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2771344-DED3-44C0-89FA-0D7FCB38E15D}"/>
              </a:ext>
            </a:extLst>
          </p:cNvPr>
          <p:cNvSpPr/>
          <p:nvPr/>
        </p:nvSpPr>
        <p:spPr>
          <a:xfrm>
            <a:off x="5682383" y="2840674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PrjDeployCtrl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33493728-1F8F-4334-B87B-28157EBFFD72}"/>
              </a:ext>
            </a:extLst>
          </p:cNvPr>
          <p:cNvCxnSpPr>
            <a:cxnSpLocks/>
            <a:stCxn id="72" idx="2"/>
            <a:endCxn id="71" idx="0"/>
          </p:cNvCxnSpPr>
          <p:nvPr/>
        </p:nvCxnSpPr>
        <p:spPr>
          <a:xfrm rot="5400000">
            <a:off x="6175936" y="3323287"/>
            <a:ext cx="22758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49B8237-8CEA-4D82-827A-DE7D0C820ED5}"/>
              </a:ext>
            </a:extLst>
          </p:cNvPr>
          <p:cNvSpPr/>
          <p:nvPr/>
        </p:nvSpPr>
        <p:spPr>
          <a:xfrm>
            <a:off x="5682382" y="4016256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aodc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886CBC5-50CA-42BC-8CA5-C35A10A5AE91}"/>
              </a:ext>
            </a:extLst>
          </p:cNvPr>
          <p:cNvCxnSpPr>
            <a:cxnSpLocks/>
            <a:stCxn id="71" idx="2"/>
            <a:endCxn id="111" idx="0"/>
          </p:cNvCxnSpPr>
          <p:nvPr/>
        </p:nvCxnSpPr>
        <p:spPr>
          <a:xfrm flipH="1">
            <a:off x="6289726" y="3805900"/>
            <a:ext cx="1" cy="210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E8FBA482-4DA9-479D-A5AD-BAFC44ABAA7C}"/>
              </a:ext>
            </a:extLst>
          </p:cNvPr>
          <p:cNvSpPr/>
          <p:nvPr/>
        </p:nvSpPr>
        <p:spPr>
          <a:xfrm>
            <a:off x="8450368" y="5453893"/>
            <a:ext cx="869045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aods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E2543135-4C7D-490A-BC40-0F4315C21EC7}"/>
              </a:ext>
            </a:extLst>
          </p:cNvPr>
          <p:cNvSpPr/>
          <p:nvPr/>
        </p:nvSpPr>
        <p:spPr>
          <a:xfrm>
            <a:off x="1295753" y="5962738"/>
            <a:ext cx="966284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PrjUI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5EDABA5-967F-4802-899A-F112325241E2}"/>
              </a:ext>
            </a:extLst>
          </p:cNvPr>
          <p:cNvSpPr/>
          <p:nvPr/>
        </p:nvSpPr>
        <p:spPr>
          <a:xfrm>
            <a:off x="1295753" y="4555781"/>
            <a:ext cx="966284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PrjPublish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6" name="流程图: 磁盘 145">
            <a:extLst>
              <a:ext uri="{FF2B5EF4-FFF2-40B4-BE49-F238E27FC236}">
                <a16:creationId xmlns:a16="http://schemas.microsoft.com/office/drawing/2014/main" id="{2851416C-440F-4C57-9CCD-AEBBF904045D}"/>
              </a:ext>
            </a:extLst>
          </p:cNvPr>
          <p:cNvSpPr/>
          <p:nvPr/>
        </p:nvSpPr>
        <p:spPr>
          <a:xfrm>
            <a:off x="5923963" y="1731716"/>
            <a:ext cx="1157059" cy="50427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Repository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AA0B726-78DC-4016-B31B-894A6556A170}"/>
              </a:ext>
            </a:extLst>
          </p:cNvPr>
          <p:cNvSpPr txBox="1"/>
          <p:nvPr/>
        </p:nvSpPr>
        <p:spPr>
          <a:xfrm>
            <a:off x="2766134" y="3344957"/>
            <a:ext cx="48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tcp</a:t>
            </a:r>
            <a:endParaRPr lang="zh-CN" altLang="en-US" sz="12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19F9D78-31A3-4896-98ED-F6DDA7CCADD9}"/>
              </a:ext>
            </a:extLst>
          </p:cNvPr>
          <p:cNvSpPr txBox="1"/>
          <p:nvPr/>
        </p:nvSpPr>
        <p:spPr>
          <a:xfrm>
            <a:off x="4857599" y="1686338"/>
            <a:ext cx="75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sftp</a:t>
            </a:r>
            <a:endParaRPr lang="zh-CN" altLang="en-US" sz="120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4F0F7D3-2689-4288-B1CD-B20902BDB920}"/>
              </a:ext>
            </a:extLst>
          </p:cNvPr>
          <p:cNvSpPr txBox="1"/>
          <p:nvPr/>
        </p:nvSpPr>
        <p:spPr>
          <a:xfrm>
            <a:off x="7627206" y="1686337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</a:t>
            </a:r>
            <a:endParaRPr lang="zh-CN" altLang="en-US" sz="1200" dirty="0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80A73148-B275-4984-A9BF-D80A1BDE98B1}"/>
              </a:ext>
            </a:extLst>
          </p:cNvPr>
          <p:cNvCxnSpPr>
            <a:cxnSpLocks/>
            <a:stCxn id="71" idx="1"/>
            <a:endCxn id="5" idx="3"/>
          </p:cNvCxnSpPr>
          <p:nvPr/>
        </p:nvCxnSpPr>
        <p:spPr>
          <a:xfrm rot="10800000" flipV="1">
            <a:off x="5018467" y="3621488"/>
            <a:ext cx="663917" cy="43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AED53F91-50D6-43A9-A1B8-FFAFFB1DDE3D}"/>
              </a:ext>
            </a:extLst>
          </p:cNvPr>
          <p:cNvCxnSpPr>
            <a:cxnSpLocks/>
            <a:stCxn id="129" idx="3"/>
            <a:endCxn id="5" idx="1"/>
          </p:cNvCxnSpPr>
          <p:nvPr/>
        </p:nvCxnSpPr>
        <p:spPr>
          <a:xfrm flipV="1">
            <a:off x="2262037" y="3625864"/>
            <a:ext cx="1093103" cy="25212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98788E95-DC15-4A14-A97E-B61CCED7E595}"/>
              </a:ext>
            </a:extLst>
          </p:cNvPr>
          <p:cNvCxnSpPr>
            <a:cxnSpLocks/>
            <a:stCxn id="36" idx="4"/>
            <a:endCxn id="72" idx="0"/>
          </p:cNvCxnSpPr>
          <p:nvPr/>
        </p:nvCxnSpPr>
        <p:spPr>
          <a:xfrm>
            <a:off x="4768583" y="2512531"/>
            <a:ext cx="1521144" cy="3281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0EF582D-FB1A-45F1-9FBF-084018A2F9C2}"/>
              </a:ext>
            </a:extLst>
          </p:cNvPr>
          <p:cNvCxnSpPr>
            <a:cxnSpLocks/>
            <a:stCxn id="36" idx="3"/>
            <a:endCxn id="5" idx="0"/>
          </p:cNvCxnSpPr>
          <p:nvPr/>
        </p:nvCxnSpPr>
        <p:spPr>
          <a:xfrm rot="5400000">
            <a:off x="3867298" y="3108580"/>
            <a:ext cx="642262" cy="3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94F8CBD9-5CFF-4559-A199-077F5CD4A8D6}"/>
              </a:ext>
            </a:extLst>
          </p:cNvPr>
          <p:cNvCxnSpPr>
            <a:cxnSpLocks/>
            <a:stCxn id="130" idx="3"/>
            <a:endCxn id="5" idx="1"/>
          </p:cNvCxnSpPr>
          <p:nvPr/>
        </p:nvCxnSpPr>
        <p:spPr>
          <a:xfrm flipV="1">
            <a:off x="2262037" y="3625864"/>
            <a:ext cx="1093103" cy="11143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99D5610E-B949-429D-AAA7-B978332F96E4}"/>
              </a:ext>
            </a:extLst>
          </p:cNvPr>
          <p:cNvSpPr txBox="1"/>
          <p:nvPr/>
        </p:nvSpPr>
        <p:spPr>
          <a:xfrm>
            <a:off x="6903420" y="3946586"/>
            <a:ext cx="48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tcp</a:t>
            </a:r>
            <a:endParaRPr lang="zh-CN" altLang="en-US" sz="1200" dirty="0"/>
          </a:p>
        </p:txBody>
      </p: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8332FD6A-ED1B-47C9-A376-ABC60EF34552}"/>
              </a:ext>
            </a:extLst>
          </p:cNvPr>
          <p:cNvCxnSpPr>
            <a:cxnSpLocks/>
            <a:stCxn id="146" idx="4"/>
            <a:endCxn id="126" idx="0"/>
          </p:cNvCxnSpPr>
          <p:nvPr/>
        </p:nvCxnSpPr>
        <p:spPr>
          <a:xfrm>
            <a:off x="7081022" y="1983852"/>
            <a:ext cx="1803869" cy="3470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830AC7D8-1433-4D0E-AE8B-A28AF42E6193}"/>
              </a:ext>
            </a:extLst>
          </p:cNvPr>
          <p:cNvCxnSpPr>
            <a:cxnSpLocks/>
            <a:stCxn id="130" idx="0"/>
            <a:endCxn id="146" idx="2"/>
          </p:cNvCxnSpPr>
          <p:nvPr/>
        </p:nvCxnSpPr>
        <p:spPr>
          <a:xfrm rot="5400000" flipH="1" flipV="1">
            <a:off x="2565465" y="1197283"/>
            <a:ext cx="2571929" cy="4145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B08EA67-2689-4E91-89CC-0213161743EC}"/>
              </a:ext>
            </a:extLst>
          </p:cNvPr>
          <p:cNvCxnSpPr>
            <a:cxnSpLocks/>
            <a:stCxn id="111" idx="3"/>
            <a:endCxn id="126" idx="1"/>
          </p:cNvCxnSpPr>
          <p:nvPr/>
        </p:nvCxnSpPr>
        <p:spPr>
          <a:xfrm>
            <a:off x="6897070" y="4200667"/>
            <a:ext cx="1553298" cy="14376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195BCD35-8A04-4903-BB15-FEDCA2A1C464}"/>
              </a:ext>
            </a:extLst>
          </p:cNvPr>
          <p:cNvSpPr txBox="1"/>
          <p:nvPr/>
        </p:nvSpPr>
        <p:spPr>
          <a:xfrm>
            <a:off x="1162697" y="4924603"/>
            <a:ext cx="1882344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加密打包版本文件并通过</a:t>
            </a:r>
            <a:r>
              <a:rPr lang="en-US" altLang="zh-CN" sz="1000" dirty="0"/>
              <a:t>sftp</a:t>
            </a:r>
            <a:r>
              <a:rPr lang="zh-CN" altLang="en-US" sz="1000" dirty="0"/>
              <a:t>上传至版本库</a:t>
            </a: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sz="1000" dirty="0"/>
              <a:t>上传发布消息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E766FA32-C6D2-4142-81A1-CF5E943D2D5A}"/>
              </a:ext>
            </a:extLst>
          </p:cNvPr>
          <p:cNvSpPr txBox="1"/>
          <p:nvPr/>
        </p:nvSpPr>
        <p:spPr>
          <a:xfrm>
            <a:off x="1185709" y="6351453"/>
            <a:ext cx="2169431" cy="29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项目版本、服务器管理，批量运维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29991147-0287-4D57-AEC8-B725FC363EC4}"/>
              </a:ext>
            </a:extLst>
          </p:cNvPr>
          <p:cNvSpPr txBox="1"/>
          <p:nvPr/>
        </p:nvSpPr>
        <p:spPr>
          <a:xfrm>
            <a:off x="3821963" y="3782216"/>
            <a:ext cx="72968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api</a:t>
            </a:r>
            <a:r>
              <a:rPr lang="zh-CN" altLang="en-US" sz="1200" dirty="0"/>
              <a:t>服务</a:t>
            </a: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E25F9FE-834D-4ECE-BCB4-37D0B5F38333}"/>
              </a:ext>
            </a:extLst>
          </p:cNvPr>
          <p:cNvSpPr txBox="1"/>
          <p:nvPr/>
        </p:nvSpPr>
        <p:spPr>
          <a:xfrm>
            <a:off x="5923963" y="4359244"/>
            <a:ext cx="1037258" cy="29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类网关服务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BCC0FCF-3926-479F-8370-38EE8BD5E7D3}"/>
              </a:ext>
            </a:extLst>
          </p:cNvPr>
          <p:cNvSpPr txBox="1"/>
          <p:nvPr/>
        </p:nvSpPr>
        <p:spPr>
          <a:xfrm>
            <a:off x="8402339" y="5782191"/>
            <a:ext cx="1292077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部署服务，管理项目版本部署和更新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03B1132D-F7B1-43AC-A3C3-0CC9A6C99F28}"/>
              </a:ext>
            </a:extLst>
          </p:cNvPr>
          <p:cNvSpPr txBox="1"/>
          <p:nvPr/>
        </p:nvSpPr>
        <p:spPr>
          <a:xfrm>
            <a:off x="7849532" y="5366318"/>
            <a:ext cx="61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9006B7AB-953C-424A-B635-8836D3E90872}"/>
              </a:ext>
            </a:extLst>
          </p:cNvPr>
          <p:cNvSpPr txBox="1"/>
          <p:nvPr/>
        </p:nvSpPr>
        <p:spPr>
          <a:xfrm>
            <a:off x="8836861" y="5035832"/>
            <a:ext cx="61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57D0317C-0227-4C91-AE08-A8F12A7F9786}"/>
              </a:ext>
            </a:extLst>
          </p:cNvPr>
          <p:cNvSpPr txBox="1"/>
          <p:nvPr/>
        </p:nvSpPr>
        <p:spPr>
          <a:xfrm>
            <a:off x="6870330" y="3485176"/>
            <a:ext cx="72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中间件</a:t>
            </a: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7B8E6483-51CD-4712-857C-9AEB4A2C2E02}"/>
              </a:ext>
            </a:extLst>
          </p:cNvPr>
          <p:cNvSpPr txBox="1"/>
          <p:nvPr/>
        </p:nvSpPr>
        <p:spPr>
          <a:xfrm>
            <a:off x="6897070" y="2886585"/>
            <a:ext cx="48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</a:t>
            </a:r>
          </a:p>
        </p:txBody>
      </p:sp>
      <p:pic>
        <p:nvPicPr>
          <p:cNvPr id="335" name="图片 334">
            <a:extLst>
              <a:ext uri="{FF2B5EF4-FFF2-40B4-BE49-F238E27FC236}">
                <a16:creationId xmlns:a16="http://schemas.microsoft.com/office/drawing/2014/main" id="{9B549D8B-2206-41D3-A193-5889C744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6058806"/>
            <a:ext cx="877938" cy="877938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49B9355D-C211-4043-8E31-2B8204E6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4617388"/>
            <a:ext cx="877938" cy="8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DC7DA-9299-4E9E-81C4-CEC8A756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服务端硬件参考模型</a:t>
            </a:r>
            <a:r>
              <a:rPr lang="en-US" altLang="zh-CN" dirty="0"/>
              <a:t>-</a:t>
            </a:r>
            <a:r>
              <a:rPr lang="zh-CN" altLang="en-US" dirty="0"/>
              <a:t>轻量级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02B1F8D-72A9-474E-9A61-4ECAB8ECA42B}"/>
              </a:ext>
            </a:extLst>
          </p:cNvPr>
          <p:cNvGrpSpPr/>
          <p:nvPr/>
        </p:nvGrpSpPr>
        <p:grpSpPr>
          <a:xfrm>
            <a:off x="1384514" y="2403631"/>
            <a:ext cx="3357271" cy="3000652"/>
            <a:chOff x="3229241" y="2199445"/>
            <a:chExt cx="3357271" cy="30006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4D10C2-C0B6-48CB-BCE2-3A5FCBDAC368}"/>
                </a:ext>
              </a:extLst>
            </p:cNvPr>
            <p:cNvSpPr/>
            <p:nvPr/>
          </p:nvSpPr>
          <p:spPr>
            <a:xfrm>
              <a:off x="3229241" y="2199445"/>
              <a:ext cx="3357271" cy="3000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10.0.0.1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服务端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CFBA4FF-FCDB-41AB-8ED7-E7F8673EDF58}"/>
                </a:ext>
              </a:extLst>
            </p:cNvPr>
            <p:cNvSpPr/>
            <p:nvPr/>
          </p:nvSpPr>
          <p:spPr>
            <a:xfrm>
              <a:off x="3229241" y="4102668"/>
              <a:ext cx="1663326" cy="3890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PrjRestfulApiService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38409B-4AC6-4B02-99AA-9A7C9CFF0DA0}"/>
                </a:ext>
              </a:extLst>
            </p:cNvPr>
            <p:cNvSpPr/>
            <p:nvPr/>
          </p:nvSpPr>
          <p:spPr>
            <a:xfrm>
              <a:off x="5275997" y="4113665"/>
              <a:ext cx="1214688" cy="36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kafka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E7A7EB-1F03-4310-B34B-06B8333AEF57}"/>
                </a:ext>
              </a:extLst>
            </p:cNvPr>
            <p:cNvSpPr/>
            <p:nvPr/>
          </p:nvSpPr>
          <p:spPr>
            <a:xfrm>
              <a:off x="5275997" y="3517261"/>
              <a:ext cx="1214688" cy="36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PrjDeployCtrl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4CB304-7846-4690-AD59-96BBEA8978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2567" y="4297196"/>
              <a:ext cx="383430" cy="8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535F974-21BD-424E-AE24-2DD731CCFF91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5883341" y="3886083"/>
              <a:ext cx="0" cy="227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21594E-71C9-4817-AAF2-9883F66A7B8A}"/>
                </a:ext>
              </a:extLst>
            </p:cNvPr>
            <p:cNvSpPr/>
            <p:nvPr/>
          </p:nvSpPr>
          <p:spPr>
            <a:xfrm>
              <a:off x="5275997" y="2925080"/>
              <a:ext cx="1214688" cy="36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FBB9D1F-FA40-4A3A-9D0B-62D66F929741}"/>
                </a:ext>
              </a:extLst>
            </p:cNvPr>
            <p:cNvSpPr/>
            <p:nvPr/>
          </p:nvSpPr>
          <p:spPr>
            <a:xfrm>
              <a:off x="5275997" y="4709189"/>
              <a:ext cx="1214688" cy="36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aodc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B9020B-0CB5-442E-B9FE-88B16A50390E}"/>
                </a:ext>
              </a:extLst>
            </p:cNvPr>
            <p:cNvCxnSpPr>
              <a:cxnSpLocks/>
              <a:stCxn id="17" idx="0"/>
              <a:endCxn id="6" idx="2"/>
            </p:cNvCxnSpPr>
            <p:nvPr/>
          </p:nvCxnSpPr>
          <p:spPr>
            <a:xfrm flipV="1">
              <a:off x="5883341" y="4482487"/>
              <a:ext cx="0" cy="2267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2C90FAA5-34E1-406E-981A-A815CF203D67}"/>
                </a:ext>
              </a:extLst>
            </p:cNvPr>
            <p:cNvSpPr/>
            <p:nvPr/>
          </p:nvSpPr>
          <p:spPr>
            <a:xfrm>
              <a:off x="3354777" y="3517261"/>
              <a:ext cx="1412256" cy="368821"/>
            </a:xfrm>
            <a:prstGeom prst="flowChartMagneticDisk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Redis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流程图: 磁盘 61">
              <a:extLst>
                <a:ext uri="{FF2B5EF4-FFF2-40B4-BE49-F238E27FC236}">
                  <a16:creationId xmlns:a16="http://schemas.microsoft.com/office/drawing/2014/main" id="{6AD910E2-2A2C-4751-B27F-52C5A1815070}"/>
                </a:ext>
              </a:extLst>
            </p:cNvPr>
            <p:cNvSpPr/>
            <p:nvPr/>
          </p:nvSpPr>
          <p:spPr>
            <a:xfrm>
              <a:off x="3354776" y="2921738"/>
              <a:ext cx="1412257" cy="367942"/>
            </a:xfrm>
            <a:prstGeom prst="flowChartMagneticDisk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Repository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D0248AA-FFA4-4846-9836-A94C9C21EDE0}"/>
                </a:ext>
              </a:extLst>
            </p:cNvPr>
            <p:cNvCxnSpPr>
              <a:cxnSpLocks/>
              <a:stCxn id="61" idx="3"/>
              <a:endCxn id="5" idx="0"/>
            </p:cNvCxnSpPr>
            <p:nvPr/>
          </p:nvCxnSpPr>
          <p:spPr>
            <a:xfrm flipH="1">
              <a:off x="4060904" y="3886082"/>
              <a:ext cx="1" cy="216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E911E07-EF0A-4EAB-AA3F-C3A942A33FDB}"/>
                </a:ext>
              </a:extLst>
            </p:cNvPr>
            <p:cNvCxnSpPr>
              <a:cxnSpLocks/>
              <a:stCxn id="61" idx="4"/>
              <a:endCxn id="7" idx="1"/>
            </p:cNvCxnSpPr>
            <p:nvPr/>
          </p:nvCxnSpPr>
          <p:spPr>
            <a:xfrm>
              <a:off x="4767033" y="3701672"/>
              <a:ext cx="508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AEBC086-3091-4DDE-86CA-242E52E7D6D9}"/>
                </a:ext>
              </a:extLst>
            </p:cNvPr>
            <p:cNvCxnSpPr>
              <a:cxnSpLocks/>
              <a:stCxn id="62" idx="4"/>
              <a:endCxn id="16" idx="1"/>
            </p:cNvCxnSpPr>
            <p:nvPr/>
          </p:nvCxnSpPr>
          <p:spPr>
            <a:xfrm>
              <a:off x="4767033" y="3105709"/>
              <a:ext cx="508964" cy="3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6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9CDAA-B837-414A-AB64-2C9ECDFA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服务端硬件参考模型</a:t>
            </a:r>
            <a:r>
              <a:rPr lang="en-US" altLang="zh-CN" dirty="0"/>
              <a:t>-</a:t>
            </a:r>
            <a:r>
              <a:rPr lang="zh-CN" altLang="en-US" dirty="0"/>
              <a:t>多机房</a:t>
            </a:r>
            <a:r>
              <a:rPr lang="en-US" altLang="zh-CN" dirty="0"/>
              <a:t>/</a:t>
            </a:r>
            <a:r>
              <a:rPr lang="zh-CN" altLang="en-US" dirty="0"/>
              <a:t>跨区域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D28817-1A45-4DD0-B594-B6E2DFDBCE40}"/>
              </a:ext>
            </a:extLst>
          </p:cNvPr>
          <p:cNvGrpSpPr/>
          <p:nvPr/>
        </p:nvGrpSpPr>
        <p:grpSpPr>
          <a:xfrm>
            <a:off x="1484426" y="2763176"/>
            <a:ext cx="3286968" cy="1706731"/>
            <a:chOff x="4276806" y="2698811"/>
            <a:chExt cx="3357271" cy="17644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AC73E9-0E2E-4842-89C4-52C75184FB17}"/>
                </a:ext>
              </a:extLst>
            </p:cNvPr>
            <p:cNvSpPr/>
            <p:nvPr/>
          </p:nvSpPr>
          <p:spPr>
            <a:xfrm>
              <a:off x="4276806" y="2698811"/>
              <a:ext cx="3357271" cy="1764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10.0.0.1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服务端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0F863B5-CF8D-4A07-A689-6EC72B68893C}"/>
                </a:ext>
              </a:extLst>
            </p:cNvPr>
            <p:cNvSpPr/>
            <p:nvPr/>
          </p:nvSpPr>
          <p:spPr>
            <a:xfrm>
              <a:off x="4276806" y="3408551"/>
              <a:ext cx="1663326" cy="3739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PrjRestfulApiService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4EE26FA-11C4-4EBB-B5C7-0162641ECCB5}"/>
                </a:ext>
              </a:extLst>
            </p:cNvPr>
            <p:cNvSpPr/>
            <p:nvPr/>
          </p:nvSpPr>
          <p:spPr>
            <a:xfrm>
              <a:off x="6323562" y="3419120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kafka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EB2C532-F764-4BF1-9A4A-65EE434A594E}"/>
                </a:ext>
              </a:extLst>
            </p:cNvPr>
            <p:cNvSpPr/>
            <p:nvPr/>
          </p:nvSpPr>
          <p:spPr>
            <a:xfrm>
              <a:off x="6323562" y="2845938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PrjDeployCtrl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3F6394-AC2A-4CC3-847A-96781E2DB38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40132" y="3595505"/>
              <a:ext cx="383430" cy="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DCFAC42-CA69-429B-A76E-2CC3F3381775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6930906" y="3200399"/>
              <a:ext cx="0" cy="218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B085464-74FC-4CE5-BD0D-5E520881290A}"/>
                </a:ext>
              </a:extLst>
            </p:cNvPr>
            <p:cNvSpPr/>
            <p:nvPr/>
          </p:nvSpPr>
          <p:spPr>
            <a:xfrm>
              <a:off x="6323562" y="3991456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aodc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BF89A0B-569F-4A40-BEBC-51A66B7D8D1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6930906" y="3773581"/>
              <a:ext cx="0" cy="2178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486814-2B22-4D19-B747-0EFEB4A32471}"/>
              </a:ext>
            </a:extLst>
          </p:cNvPr>
          <p:cNvGrpSpPr/>
          <p:nvPr/>
        </p:nvGrpSpPr>
        <p:grpSpPr>
          <a:xfrm>
            <a:off x="5230676" y="2971801"/>
            <a:ext cx="1664199" cy="1289482"/>
            <a:chOff x="1602783" y="4694069"/>
            <a:chExt cx="1664199" cy="12894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6BD865D-50CD-4AA0-B694-96D9592F15D2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11.0.0.1 idc</a:t>
              </a:r>
              <a:r>
                <a:rPr lang="zh-CN" altLang="en-US" sz="1200" dirty="0">
                  <a:solidFill>
                    <a:schemeClr val="bg1"/>
                  </a:solidFill>
                </a:rPr>
                <a:t>机房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B813F34-7E5B-487F-BFFB-9237A27A8B04}"/>
                </a:ext>
              </a:extLst>
            </p:cNvPr>
            <p:cNvSpPr/>
            <p:nvPr/>
          </p:nvSpPr>
          <p:spPr>
            <a:xfrm>
              <a:off x="1685144" y="5338810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3F0A95-E5B5-49AA-A962-B4EB3436DBE2}"/>
              </a:ext>
            </a:extLst>
          </p:cNvPr>
          <p:cNvGrpSpPr/>
          <p:nvPr/>
        </p:nvGrpSpPr>
        <p:grpSpPr>
          <a:xfrm>
            <a:off x="7362411" y="2971801"/>
            <a:ext cx="1664199" cy="1289482"/>
            <a:chOff x="1602783" y="4694069"/>
            <a:chExt cx="1664199" cy="128948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54450D-91A9-4985-845E-1F1BD5C64D15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12.0.0.1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成都阿里云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F6E53BF-2EE7-4A88-9FC6-6F98579FC54C}"/>
                </a:ext>
              </a:extLst>
            </p:cNvPr>
            <p:cNvSpPr/>
            <p:nvPr/>
          </p:nvSpPr>
          <p:spPr>
            <a:xfrm>
              <a:off x="1769001" y="5375999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3D93FD-A4A1-4E2B-A8E7-77E654703683}"/>
              </a:ext>
            </a:extLst>
          </p:cNvPr>
          <p:cNvGrpSpPr/>
          <p:nvPr/>
        </p:nvGrpSpPr>
        <p:grpSpPr>
          <a:xfrm>
            <a:off x="9494146" y="2971801"/>
            <a:ext cx="1664199" cy="1289482"/>
            <a:chOff x="1602783" y="4694069"/>
            <a:chExt cx="1664199" cy="12894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DE15006-DEBB-46DD-8092-19742FE12341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13.0.0.1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其他云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EFD2280-4E41-49BF-874F-C2BD6ACC5172}"/>
                </a:ext>
              </a:extLst>
            </p:cNvPr>
            <p:cNvSpPr/>
            <p:nvPr/>
          </p:nvSpPr>
          <p:spPr>
            <a:xfrm>
              <a:off x="1769001" y="5375999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DB0DC6-8807-4870-9D4D-928540C37BD5}"/>
              </a:ext>
            </a:extLst>
          </p:cNvPr>
          <p:cNvSpPr txBox="1"/>
          <p:nvPr/>
        </p:nvSpPr>
        <p:spPr>
          <a:xfrm>
            <a:off x="5192980" y="4356413"/>
            <a:ext cx="1908061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</a:t>
            </a:r>
            <a:r>
              <a:rPr lang="en-US" altLang="zh-CN" sz="1000" dirty="0"/>
              <a:t>idc</a:t>
            </a:r>
            <a:r>
              <a:rPr lang="zh-CN" altLang="en-US" sz="1000" dirty="0"/>
              <a:t>机房内服务器部署服务提供下载服务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42D14C-F477-4E93-AC1A-6290216B59FE}"/>
              </a:ext>
            </a:extLst>
          </p:cNvPr>
          <p:cNvSpPr txBox="1"/>
          <p:nvPr/>
        </p:nvSpPr>
        <p:spPr>
          <a:xfrm>
            <a:off x="7362411" y="4356413"/>
            <a:ext cx="1870366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上传后对成都阿里云服务器部署服务提供下载服务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4D05B9-662E-4D3B-A1E6-ABC0EC581A03}"/>
              </a:ext>
            </a:extLst>
          </p:cNvPr>
          <p:cNvSpPr txBox="1"/>
          <p:nvPr/>
        </p:nvSpPr>
        <p:spPr>
          <a:xfrm>
            <a:off x="9494146" y="4356413"/>
            <a:ext cx="1802624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上传后对其他云服务器部署服务提供下载服务</a:t>
            </a:r>
          </a:p>
        </p:txBody>
      </p:sp>
    </p:spTree>
    <p:extLst>
      <p:ext uri="{BB962C8B-B14F-4D97-AF65-F5344CB8AC3E}">
        <p14:creationId xmlns:p14="http://schemas.microsoft.com/office/powerpoint/2010/main" val="1707349307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水汽尾迹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1324</Words>
  <Application>Microsoft Office PowerPoint</Application>
  <PresentationFormat>宽屏</PresentationFormat>
  <Paragraphs>159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Century Gothic</vt:lpstr>
      <vt:lpstr>Wingdings</vt:lpstr>
      <vt:lpstr>水汽尾迹</vt:lpstr>
      <vt:lpstr>Aods 自动化部署</vt:lpstr>
      <vt:lpstr>关于aods</vt:lpstr>
      <vt:lpstr>如何使用aods</vt:lpstr>
      <vt:lpstr>打包发布</vt:lpstr>
      <vt:lpstr>发布管理</vt:lpstr>
      <vt:lpstr>服务器管理</vt:lpstr>
      <vt:lpstr>软件模型</vt:lpstr>
      <vt:lpstr>服务端硬件参考模型-轻量级</vt:lpstr>
      <vt:lpstr>服务端硬件参考模型-多机房/跨区域</vt:lpstr>
      <vt:lpstr>环境搭建</vt:lpstr>
      <vt:lpstr>Redis搭建-centos7</vt:lpstr>
      <vt:lpstr>Kafka-centos7</vt:lpstr>
      <vt:lpstr>Httpd服务-centos7</vt:lpstr>
      <vt:lpstr>服务端其他搭建</vt:lpstr>
      <vt:lpstr>aods部署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aods</dc:title>
  <dc:creator>饶 强</dc:creator>
  <cp:lastModifiedBy>饶 强</cp:lastModifiedBy>
  <cp:revision>444</cp:revision>
  <dcterms:created xsi:type="dcterms:W3CDTF">2020-12-18T03:28:39Z</dcterms:created>
  <dcterms:modified xsi:type="dcterms:W3CDTF">2020-12-30T09:19:24Z</dcterms:modified>
</cp:coreProperties>
</file>