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222" r:id="rId2"/>
    <p:sldId id="1230" r:id="rId3"/>
    <p:sldId id="1232" r:id="rId4"/>
    <p:sldId id="1235" r:id="rId5"/>
    <p:sldId id="1237" r:id="rId6"/>
    <p:sldId id="1233" r:id="rId7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orient="horz" pos="4198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  <p15:guide id="4" orient="horz" pos="3668" userDrawn="1">
          <p15:clr>
            <a:srgbClr val="A4A3A4"/>
          </p15:clr>
        </p15:guide>
        <p15:guide id="5" orient="horz" pos="527" userDrawn="1">
          <p15:clr>
            <a:srgbClr val="A4A3A4"/>
          </p15:clr>
        </p15:guide>
        <p15:guide id="6" pos="7483" userDrawn="1">
          <p15:clr>
            <a:srgbClr val="A4A3A4"/>
          </p15:clr>
        </p15:guide>
        <p15:guide id="7" pos="180" userDrawn="1">
          <p15:clr>
            <a:srgbClr val="A4A3A4"/>
          </p15:clr>
        </p15:guide>
        <p15:guide id="8" pos="2819" userDrawn="1">
          <p15:clr>
            <a:srgbClr val="A4A3A4"/>
          </p15:clr>
        </p15:guide>
        <p15:guide id="9" pos="1935" userDrawn="1">
          <p15:clr>
            <a:srgbClr val="A4A3A4"/>
          </p15:clr>
        </p15:guide>
        <p15:guide id="10" orient="horz" pos="1003" userDrawn="1">
          <p15:clr>
            <a:srgbClr val="A4A3A4"/>
          </p15:clr>
        </p15:guide>
        <p15:guide id="11" orient="horz" pos="3770" userDrawn="1">
          <p15:clr>
            <a:srgbClr val="A4A3A4"/>
          </p15:clr>
        </p15:guide>
        <p15:guide id="12" orient="horz" pos="3374" userDrawn="1">
          <p15:clr>
            <a:srgbClr val="A4A3A4"/>
          </p15:clr>
        </p15:guide>
        <p15:guide id="13" orient="horz" pos="13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FEA"/>
    <a:srgbClr val="38D200"/>
    <a:srgbClr val="002D72"/>
    <a:srgbClr val="DA0011"/>
    <a:srgbClr val="E56266"/>
    <a:srgbClr val="890707"/>
    <a:srgbClr val="A3A3A3"/>
    <a:srgbClr val="73B2CB"/>
    <a:srgbClr val="656565"/>
    <a:srgbClr val="858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9" autoAdjust="0"/>
    <p:restoredTop sz="99883" autoAdjust="0"/>
  </p:normalViewPr>
  <p:slideViewPr>
    <p:cSldViewPr snapToGrid="0" showGuides="1">
      <p:cViewPr varScale="1">
        <p:scale>
          <a:sx n="82" d="100"/>
          <a:sy n="82" d="100"/>
        </p:scale>
        <p:origin x="1046" y="72"/>
      </p:cViewPr>
      <p:guideLst>
        <p:guide orient="horz" pos="3748"/>
        <p:guide orient="horz" pos="4198"/>
        <p:guide orient="horz" pos="2183"/>
        <p:guide orient="horz" pos="3668"/>
        <p:guide orient="horz" pos="527"/>
        <p:guide pos="7483"/>
        <p:guide pos="180"/>
        <p:guide pos="2819"/>
        <p:guide pos="1935"/>
        <p:guide orient="horz" pos="1003"/>
        <p:guide orient="horz" pos="3770"/>
        <p:guide orient="horz" pos="3374"/>
        <p:guide orient="horz" pos="13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954" y="8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2"/>
            <a:ext cx="3076364" cy="511485"/>
          </a:xfrm>
          <a:prstGeom prst="rect">
            <a:avLst/>
          </a:prstGeom>
        </p:spPr>
        <p:txBody>
          <a:bodyPr vert="horz" lIns="91323" tIns="45666" rIns="91323" bIns="45666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85" y="12"/>
            <a:ext cx="3076364" cy="511485"/>
          </a:xfrm>
          <a:prstGeom prst="rect">
            <a:avLst/>
          </a:prstGeom>
        </p:spPr>
        <p:txBody>
          <a:bodyPr vert="horz" lIns="91323" tIns="45666" rIns="91323" bIns="45666" rtlCol="0"/>
          <a:lstStyle>
            <a:lvl1pPr algn="r">
              <a:defRPr sz="1200"/>
            </a:lvl1pPr>
          </a:lstStyle>
          <a:p>
            <a:fld id="{FB3CDEB3-48A8-41CE-A19B-17EB5D1349C3}" type="datetimeFigureOut">
              <a:rPr lang="en-GB" smtClean="0"/>
              <a:t>17/10/2024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721506"/>
            <a:ext cx="3076364" cy="511485"/>
          </a:xfrm>
          <a:prstGeom prst="rect">
            <a:avLst/>
          </a:prstGeom>
        </p:spPr>
        <p:txBody>
          <a:bodyPr vert="horz" lIns="91323" tIns="45666" rIns="91323" bIns="45666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85" y="9721506"/>
            <a:ext cx="3076364" cy="511485"/>
          </a:xfrm>
          <a:prstGeom prst="rect">
            <a:avLst/>
          </a:prstGeom>
        </p:spPr>
        <p:txBody>
          <a:bodyPr vert="horz" lIns="91323" tIns="45666" rIns="91323" bIns="45666" rtlCol="0" anchor="b"/>
          <a:lstStyle>
            <a:lvl1pPr algn="r">
              <a:defRPr sz="1200"/>
            </a:lvl1pPr>
          </a:lstStyle>
          <a:p>
            <a:fld id="{5D4041B7-2520-49D1-B87B-6BD2905A48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057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6" y="4"/>
            <a:ext cx="3076364" cy="511731"/>
          </a:xfrm>
          <a:prstGeom prst="rect">
            <a:avLst/>
          </a:prstGeom>
        </p:spPr>
        <p:txBody>
          <a:bodyPr vert="horz" lIns="96385" tIns="48191" rIns="96385" bIns="48191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305" y="4"/>
            <a:ext cx="3076364" cy="511731"/>
          </a:xfrm>
          <a:prstGeom prst="rect">
            <a:avLst/>
          </a:prstGeom>
        </p:spPr>
        <p:txBody>
          <a:bodyPr vert="horz" lIns="96385" tIns="48191" rIns="96385" bIns="48191" rtlCol="0"/>
          <a:lstStyle>
            <a:lvl1pPr algn="r">
              <a:defRPr sz="1300"/>
            </a:lvl1pPr>
          </a:lstStyle>
          <a:p>
            <a:fld id="{780701A6-ECA0-419F-B53B-F80675AFC4D8}" type="datetimeFigureOut">
              <a:rPr lang="en-GB" smtClean="0"/>
              <a:pPr/>
              <a:t>17/10/2024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85" tIns="48191" rIns="96385" bIns="4819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</p:spPr>
        <p:txBody>
          <a:bodyPr vert="horz" lIns="96385" tIns="48191" rIns="96385" bIns="4819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6" y="9721112"/>
            <a:ext cx="3076364" cy="511731"/>
          </a:xfrm>
          <a:prstGeom prst="rect">
            <a:avLst/>
          </a:prstGeom>
        </p:spPr>
        <p:txBody>
          <a:bodyPr vert="horz" lIns="96385" tIns="48191" rIns="96385" bIns="48191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305" y="9721112"/>
            <a:ext cx="3076364" cy="511731"/>
          </a:xfrm>
          <a:prstGeom prst="rect">
            <a:avLst/>
          </a:prstGeom>
        </p:spPr>
        <p:txBody>
          <a:bodyPr vert="horz" lIns="96385" tIns="48191" rIns="96385" bIns="48191" rtlCol="0" anchor="b"/>
          <a:lstStyle>
            <a:lvl1pPr algn="r">
              <a:defRPr sz="1300"/>
            </a:lvl1pPr>
          </a:lstStyle>
          <a:p>
            <a:fld id="{B88799EA-8ACC-422C-926D-CFAF59BB907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30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4563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4563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4563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4563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SzPct val="100000"/>
            </a:pPr>
            <a:fld id="{5BD0987B-402A-4156-A751-9C8439DDA60C}" type="slidenum">
              <a:rPr lang="en-GB" altLang="en-US" sz="1400" smtClean="0">
                <a:solidFill>
                  <a:srgbClr val="000000"/>
                </a:solidFill>
              </a:rPr>
              <a:pPr>
                <a:buSzPct val="100000"/>
              </a:pPr>
              <a:t>1</a:t>
            </a:fld>
            <a:endParaRPr lang="en-GB" altLang="en-US" sz="1400" dirty="0">
              <a:solidFill>
                <a:srgbClr val="000000"/>
              </a:solidFill>
            </a:endParaRPr>
          </a:p>
        </p:txBody>
      </p:sp>
      <p:sp>
        <p:nvSpPr>
          <p:cNvPr id="8195" name="Rectangle 7"/>
          <p:cNvSpPr txBox="1">
            <a:spLocks noGrp="1" noChangeArrowheads="1"/>
          </p:cNvSpPr>
          <p:nvPr/>
        </p:nvSpPr>
        <p:spPr bwMode="auto">
          <a:xfrm>
            <a:off x="3854450" y="9444038"/>
            <a:ext cx="29495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54" tIns="45477" rIns="90954" bIns="45477" anchor="b"/>
          <a:lstStyle>
            <a:lvl1pPr defTabSz="892175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2175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2175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2175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2175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217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buSzPct val="100000"/>
            </a:pPr>
            <a:fld id="{4E6C3CCE-C80A-41F4-8786-DA08ED0AC1E0}" type="slidenum">
              <a:rPr lang="en-GB" altLang="en-US">
                <a:solidFill>
                  <a:srgbClr val="000000"/>
                </a:solidFill>
              </a:rPr>
              <a:pPr algn="r">
                <a:buSzPct val="100000"/>
              </a:pPr>
              <a:t>1</a:t>
            </a:fld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3" y="749300"/>
            <a:ext cx="6623050" cy="3725863"/>
          </a:xfrm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22813"/>
            <a:ext cx="5445125" cy="44735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954" tIns="45477" rIns="90954" bIns="45477"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0641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BB91FE-CA53-4067-8F02-DDFD68ADDC9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15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BB91FE-CA53-4067-8F02-DDFD68ADDC9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019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BB91FE-CA53-4067-8F02-DDFD68ADDC96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533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BB91FE-CA53-4067-8F02-DDFD68ADDC96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1337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BB91FE-CA53-4067-8F02-DDFD68ADDC96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985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280446" y="687258"/>
            <a:ext cx="11587156" cy="5880353"/>
            <a:chOff x="278306" y="687417"/>
            <a:chExt cx="11589838" cy="5881714"/>
          </a:xfrm>
        </p:grpSpPr>
        <p:grpSp>
          <p:nvGrpSpPr>
            <p:cNvPr id="26" name="Group 25"/>
            <p:cNvGrpSpPr/>
            <p:nvPr/>
          </p:nvGrpSpPr>
          <p:grpSpPr>
            <a:xfrm>
              <a:off x="278306" y="687417"/>
              <a:ext cx="11589838" cy="586214"/>
              <a:chOff x="215900" y="1382939"/>
              <a:chExt cx="6998377" cy="430678"/>
            </a:xfrm>
          </p:grpSpPr>
          <p:sp>
            <p:nvSpPr>
              <p:cNvPr id="29" name="Pentagon 28"/>
              <p:cNvSpPr/>
              <p:nvPr userDrawn="1"/>
            </p:nvSpPr>
            <p:spPr>
              <a:xfrm>
                <a:off x="215900" y="1382940"/>
                <a:ext cx="585009" cy="430326"/>
              </a:xfrm>
              <a:prstGeom prst="homePlate">
                <a:avLst>
                  <a:gd name="adj" fmla="val 33648"/>
                </a:avLst>
              </a:prstGeom>
              <a:solidFill>
                <a:srgbClr val="040F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30" name="Pentagon 6"/>
              <p:cNvSpPr/>
              <p:nvPr userDrawn="1"/>
            </p:nvSpPr>
            <p:spPr>
              <a:xfrm rot="10800000">
                <a:off x="774827" y="1382939"/>
                <a:ext cx="6439450" cy="430678"/>
              </a:xfrm>
              <a:custGeom>
                <a:avLst/>
                <a:gdLst>
                  <a:gd name="connsiteX0" fmla="*/ 0 w 380595"/>
                  <a:gd name="connsiteY0" fmla="*/ 0 h 299687"/>
                  <a:gd name="connsiteX1" fmla="*/ 292178 w 380595"/>
                  <a:gd name="connsiteY1" fmla="*/ 0 h 299687"/>
                  <a:gd name="connsiteX2" fmla="*/ 380595 w 380595"/>
                  <a:gd name="connsiteY2" fmla="*/ 149844 h 299687"/>
                  <a:gd name="connsiteX3" fmla="*/ 292178 w 380595"/>
                  <a:gd name="connsiteY3" fmla="*/ 299687 h 299687"/>
                  <a:gd name="connsiteX4" fmla="*/ 0 w 380595"/>
                  <a:gd name="connsiteY4" fmla="*/ 299687 h 299687"/>
                  <a:gd name="connsiteX5" fmla="*/ 0 w 380595"/>
                  <a:gd name="connsiteY5" fmla="*/ 0 h 299687"/>
                  <a:gd name="connsiteX0" fmla="*/ 0 w 292178"/>
                  <a:gd name="connsiteY0" fmla="*/ 0 h 299687"/>
                  <a:gd name="connsiteX1" fmla="*/ 292178 w 292178"/>
                  <a:gd name="connsiteY1" fmla="*/ 0 h 299687"/>
                  <a:gd name="connsiteX2" fmla="*/ 173161 w 292178"/>
                  <a:gd name="connsiteY2" fmla="*/ 132911 h 299687"/>
                  <a:gd name="connsiteX3" fmla="*/ 292178 w 292178"/>
                  <a:gd name="connsiteY3" fmla="*/ 299687 h 299687"/>
                  <a:gd name="connsiteX4" fmla="*/ 0 w 292178"/>
                  <a:gd name="connsiteY4" fmla="*/ 299687 h 299687"/>
                  <a:gd name="connsiteX5" fmla="*/ 0 w 292178"/>
                  <a:gd name="connsiteY5" fmla="*/ 0 h 299687"/>
                  <a:gd name="connsiteX0" fmla="*/ 0 w 292178"/>
                  <a:gd name="connsiteY0" fmla="*/ 0 h 299687"/>
                  <a:gd name="connsiteX1" fmla="*/ 292178 w 292178"/>
                  <a:gd name="connsiteY1" fmla="*/ 0 h 299687"/>
                  <a:gd name="connsiteX2" fmla="*/ 101194 w 292178"/>
                  <a:gd name="connsiteY2" fmla="*/ 132911 h 299687"/>
                  <a:gd name="connsiteX3" fmla="*/ 292178 w 292178"/>
                  <a:gd name="connsiteY3" fmla="*/ 299687 h 299687"/>
                  <a:gd name="connsiteX4" fmla="*/ 0 w 292178"/>
                  <a:gd name="connsiteY4" fmla="*/ 299687 h 299687"/>
                  <a:gd name="connsiteX5" fmla="*/ 0 w 292178"/>
                  <a:gd name="connsiteY5" fmla="*/ 0 h 299687"/>
                  <a:gd name="connsiteX0" fmla="*/ 0 w 292178"/>
                  <a:gd name="connsiteY0" fmla="*/ 0 h 299687"/>
                  <a:gd name="connsiteX1" fmla="*/ 292178 w 292178"/>
                  <a:gd name="connsiteY1" fmla="*/ 0 h 299687"/>
                  <a:gd name="connsiteX2" fmla="*/ 177394 w 292178"/>
                  <a:gd name="connsiteY2" fmla="*/ 137144 h 299687"/>
                  <a:gd name="connsiteX3" fmla="*/ 292178 w 292178"/>
                  <a:gd name="connsiteY3" fmla="*/ 299687 h 299687"/>
                  <a:gd name="connsiteX4" fmla="*/ 0 w 292178"/>
                  <a:gd name="connsiteY4" fmla="*/ 299687 h 299687"/>
                  <a:gd name="connsiteX5" fmla="*/ 0 w 292178"/>
                  <a:gd name="connsiteY5" fmla="*/ 0 h 299687"/>
                  <a:gd name="connsiteX0" fmla="*/ 0 w 292178"/>
                  <a:gd name="connsiteY0" fmla="*/ 0 h 299687"/>
                  <a:gd name="connsiteX1" fmla="*/ 292178 w 292178"/>
                  <a:gd name="connsiteY1" fmla="*/ 0 h 299687"/>
                  <a:gd name="connsiteX2" fmla="*/ 198561 w 292178"/>
                  <a:gd name="connsiteY2" fmla="*/ 154077 h 299687"/>
                  <a:gd name="connsiteX3" fmla="*/ 292178 w 292178"/>
                  <a:gd name="connsiteY3" fmla="*/ 299687 h 299687"/>
                  <a:gd name="connsiteX4" fmla="*/ 0 w 292178"/>
                  <a:gd name="connsiteY4" fmla="*/ 299687 h 299687"/>
                  <a:gd name="connsiteX5" fmla="*/ 0 w 292178"/>
                  <a:gd name="connsiteY5" fmla="*/ 0 h 299687"/>
                  <a:gd name="connsiteX0" fmla="*/ 0 w 292178"/>
                  <a:gd name="connsiteY0" fmla="*/ 0 h 299687"/>
                  <a:gd name="connsiteX1" fmla="*/ 292178 w 292178"/>
                  <a:gd name="connsiteY1" fmla="*/ 0 h 299687"/>
                  <a:gd name="connsiteX2" fmla="*/ 208086 w 292178"/>
                  <a:gd name="connsiteY2" fmla="*/ 147727 h 299687"/>
                  <a:gd name="connsiteX3" fmla="*/ 292178 w 292178"/>
                  <a:gd name="connsiteY3" fmla="*/ 299687 h 299687"/>
                  <a:gd name="connsiteX4" fmla="*/ 0 w 292178"/>
                  <a:gd name="connsiteY4" fmla="*/ 299687 h 299687"/>
                  <a:gd name="connsiteX5" fmla="*/ 0 w 292178"/>
                  <a:gd name="connsiteY5" fmla="*/ 0 h 299687"/>
                  <a:gd name="connsiteX0" fmla="*/ 0 w 3530678"/>
                  <a:gd name="connsiteY0" fmla="*/ 0 h 302862"/>
                  <a:gd name="connsiteX1" fmla="*/ 3530678 w 3530678"/>
                  <a:gd name="connsiteY1" fmla="*/ 3175 h 302862"/>
                  <a:gd name="connsiteX2" fmla="*/ 3446586 w 3530678"/>
                  <a:gd name="connsiteY2" fmla="*/ 150902 h 302862"/>
                  <a:gd name="connsiteX3" fmla="*/ 3530678 w 3530678"/>
                  <a:gd name="connsiteY3" fmla="*/ 302862 h 302862"/>
                  <a:gd name="connsiteX4" fmla="*/ 3238500 w 3530678"/>
                  <a:gd name="connsiteY4" fmla="*/ 302862 h 302862"/>
                  <a:gd name="connsiteX5" fmla="*/ 0 w 3530678"/>
                  <a:gd name="connsiteY5" fmla="*/ 0 h 302862"/>
                  <a:gd name="connsiteX0" fmla="*/ 0 w 6950153"/>
                  <a:gd name="connsiteY0" fmla="*/ 0 h 299687"/>
                  <a:gd name="connsiteX1" fmla="*/ 6950153 w 6950153"/>
                  <a:gd name="connsiteY1" fmla="*/ 0 h 299687"/>
                  <a:gd name="connsiteX2" fmla="*/ 6866061 w 6950153"/>
                  <a:gd name="connsiteY2" fmla="*/ 147727 h 299687"/>
                  <a:gd name="connsiteX3" fmla="*/ 6950153 w 6950153"/>
                  <a:gd name="connsiteY3" fmla="*/ 299687 h 299687"/>
                  <a:gd name="connsiteX4" fmla="*/ 6657975 w 6950153"/>
                  <a:gd name="connsiteY4" fmla="*/ 299687 h 299687"/>
                  <a:gd name="connsiteX5" fmla="*/ 0 w 6950153"/>
                  <a:gd name="connsiteY5" fmla="*/ 0 h 299687"/>
                  <a:gd name="connsiteX0" fmla="*/ 0 w 8061403"/>
                  <a:gd name="connsiteY0" fmla="*/ 9525 h 299687"/>
                  <a:gd name="connsiteX1" fmla="*/ 8061403 w 8061403"/>
                  <a:gd name="connsiteY1" fmla="*/ 0 h 299687"/>
                  <a:gd name="connsiteX2" fmla="*/ 7977311 w 8061403"/>
                  <a:gd name="connsiteY2" fmla="*/ 147727 h 299687"/>
                  <a:gd name="connsiteX3" fmla="*/ 8061403 w 8061403"/>
                  <a:gd name="connsiteY3" fmla="*/ 299687 h 299687"/>
                  <a:gd name="connsiteX4" fmla="*/ 7769225 w 8061403"/>
                  <a:gd name="connsiteY4" fmla="*/ 299687 h 299687"/>
                  <a:gd name="connsiteX5" fmla="*/ 0 w 8061403"/>
                  <a:gd name="connsiteY5" fmla="*/ 9525 h 299687"/>
                  <a:gd name="connsiteX0" fmla="*/ 0 w 8061403"/>
                  <a:gd name="connsiteY0" fmla="*/ 9525 h 299687"/>
                  <a:gd name="connsiteX1" fmla="*/ 8061403 w 8061403"/>
                  <a:gd name="connsiteY1" fmla="*/ 0 h 299687"/>
                  <a:gd name="connsiteX2" fmla="*/ 7977311 w 8061403"/>
                  <a:gd name="connsiteY2" fmla="*/ 147727 h 299687"/>
                  <a:gd name="connsiteX3" fmla="*/ 8061403 w 8061403"/>
                  <a:gd name="connsiteY3" fmla="*/ 299687 h 299687"/>
                  <a:gd name="connsiteX4" fmla="*/ 4216400 w 8061403"/>
                  <a:gd name="connsiteY4" fmla="*/ 299687 h 299687"/>
                  <a:gd name="connsiteX5" fmla="*/ 0 w 8061403"/>
                  <a:gd name="connsiteY5" fmla="*/ 9525 h 299687"/>
                  <a:gd name="connsiteX0" fmla="*/ 0 w 8061403"/>
                  <a:gd name="connsiteY0" fmla="*/ 9525 h 299687"/>
                  <a:gd name="connsiteX1" fmla="*/ 8061403 w 8061403"/>
                  <a:gd name="connsiteY1" fmla="*/ 0 h 299687"/>
                  <a:gd name="connsiteX2" fmla="*/ 7977311 w 8061403"/>
                  <a:gd name="connsiteY2" fmla="*/ 147727 h 299687"/>
                  <a:gd name="connsiteX3" fmla="*/ 8061403 w 8061403"/>
                  <a:gd name="connsiteY3" fmla="*/ 299687 h 299687"/>
                  <a:gd name="connsiteX4" fmla="*/ 1616075 w 8061403"/>
                  <a:gd name="connsiteY4" fmla="*/ 296512 h 299687"/>
                  <a:gd name="connsiteX5" fmla="*/ 0 w 8061403"/>
                  <a:gd name="connsiteY5" fmla="*/ 9525 h 299687"/>
                  <a:gd name="connsiteX0" fmla="*/ 3175 w 8064578"/>
                  <a:gd name="connsiteY0" fmla="*/ 9525 h 299687"/>
                  <a:gd name="connsiteX1" fmla="*/ 8064578 w 8064578"/>
                  <a:gd name="connsiteY1" fmla="*/ 0 h 299687"/>
                  <a:gd name="connsiteX2" fmla="*/ 7980486 w 8064578"/>
                  <a:gd name="connsiteY2" fmla="*/ 147727 h 299687"/>
                  <a:gd name="connsiteX3" fmla="*/ 8064578 w 8064578"/>
                  <a:gd name="connsiteY3" fmla="*/ 299687 h 299687"/>
                  <a:gd name="connsiteX4" fmla="*/ 0 w 8064578"/>
                  <a:gd name="connsiteY4" fmla="*/ 296512 h 299687"/>
                  <a:gd name="connsiteX5" fmla="*/ 3175 w 8064578"/>
                  <a:gd name="connsiteY5" fmla="*/ 9525 h 299687"/>
                  <a:gd name="connsiteX0" fmla="*/ 3175 w 8064578"/>
                  <a:gd name="connsiteY0" fmla="*/ 9525 h 299687"/>
                  <a:gd name="connsiteX1" fmla="*/ 8064578 w 8064578"/>
                  <a:gd name="connsiteY1" fmla="*/ 0 h 299687"/>
                  <a:gd name="connsiteX2" fmla="*/ 7920690 w 8064578"/>
                  <a:gd name="connsiteY2" fmla="*/ 145701 h 299687"/>
                  <a:gd name="connsiteX3" fmla="*/ 8064578 w 8064578"/>
                  <a:gd name="connsiteY3" fmla="*/ 299687 h 299687"/>
                  <a:gd name="connsiteX4" fmla="*/ 0 w 8064578"/>
                  <a:gd name="connsiteY4" fmla="*/ 296512 h 299687"/>
                  <a:gd name="connsiteX5" fmla="*/ 3175 w 8064578"/>
                  <a:gd name="connsiteY5" fmla="*/ 9525 h 299687"/>
                  <a:gd name="connsiteX0" fmla="*/ 3175 w 8064578"/>
                  <a:gd name="connsiteY0" fmla="*/ 9525 h 299687"/>
                  <a:gd name="connsiteX1" fmla="*/ 8064578 w 8064578"/>
                  <a:gd name="connsiteY1" fmla="*/ 0 h 299687"/>
                  <a:gd name="connsiteX2" fmla="*/ 7930132 w 8064578"/>
                  <a:gd name="connsiteY2" fmla="*/ 147782 h 299687"/>
                  <a:gd name="connsiteX3" fmla="*/ 8064578 w 8064578"/>
                  <a:gd name="connsiteY3" fmla="*/ 299687 h 299687"/>
                  <a:gd name="connsiteX4" fmla="*/ 0 w 8064578"/>
                  <a:gd name="connsiteY4" fmla="*/ 296512 h 299687"/>
                  <a:gd name="connsiteX5" fmla="*/ 3175 w 8064578"/>
                  <a:gd name="connsiteY5" fmla="*/ 9525 h 299687"/>
                  <a:gd name="connsiteX0" fmla="*/ 308 w 8064858"/>
                  <a:gd name="connsiteY0" fmla="*/ 1200 h 299687"/>
                  <a:gd name="connsiteX1" fmla="*/ 8064858 w 8064858"/>
                  <a:gd name="connsiteY1" fmla="*/ 0 h 299687"/>
                  <a:gd name="connsiteX2" fmla="*/ 7930412 w 8064858"/>
                  <a:gd name="connsiteY2" fmla="*/ 147782 h 299687"/>
                  <a:gd name="connsiteX3" fmla="*/ 8064858 w 8064858"/>
                  <a:gd name="connsiteY3" fmla="*/ 299687 h 299687"/>
                  <a:gd name="connsiteX4" fmla="*/ 280 w 8064858"/>
                  <a:gd name="connsiteY4" fmla="*/ 296512 h 299687"/>
                  <a:gd name="connsiteX5" fmla="*/ 308 w 8064858"/>
                  <a:gd name="connsiteY5" fmla="*/ 1200 h 299687"/>
                  <a:gd name="connsiteX0" fmla="*/ 308 w 8064858"/>
                  <a:gd name="connsiteY0" fmla="*/ 0 h 300568"/>
                  <a:gd name="connsiteX1" fmla="*/ 8064858 w 8064858"/>
                  <a:gd name="connsiteY1" fmla="*/ 881 h 300568"/>
                  <a:gd name="connsiteX2" fmla="*/ 7930412 w 8064858"/>
                  <a:gd name="connsiteY2" fmla="*/ 148663 h 300568"/>
                  <a:gd name="connsiteX3" fmla="*/ 8064858 w 8064858"/>
                  <a:gd name="connsiteY3" fmla="*/ 300568 h 300568"/>
                  <a:gd name="connsiteX4" fmla="*/ 280 w 8064858"/>
                  <a:gd name="connsiteY4" fmla="*/ 297393 h 300568"/>
                  <a:gd name="connsiteX5" fmla="*/ 308 w 8064858"/>
                  <a:gd name="connsiteY5" fmla="*/ 0 h 300568"/>
                  <a:gd name="connsiteX0" fmla="*/ 28 w 8064578"/>
                  <a:gd name="connsiteY0" fmla="*/ 0 h 300568"/>
                  <a:gd name="connsiteX1" fmla="*/ 8064578 w 8064578"/>
                  <a:gd name="connsiteY1" fmla="*/ 881 h 300568"/>
                  <a:gd name="connsiteX2" fmla="*/ 7930132 w 8064578"/>
                  <a:gd name="connsiteY2" fmla="*/ 148663 h 300568"/>
                  <a:gd name="connsiteX3" fmla="*/ 8064578 w 8064578"/>
                  <a:gd name="connsiteY3" fmla="*/ 300568 h 300568"/>
                  <a:gd name="connsiteX4" fmla="*/ 0 w 8064578"/>
                  <a:gd name="connsiteY4" fmla="*/ 297393 h 300568"/>
                  <a:gd name="connsiteX5" fmla="*/ 28 w 8064578"/>
                  <a:gd name="connsiteY5" fmla="*/ 0 h 300568"/>
                  <a:gd name="connsiteX0" fmla="*/ 28 w 8064578"/>
                  <a:gd name="connsiteY0" fmla="*/ 0 h 300568"/>
                  <a:gd name="connsiteX1" fmla="*/ 8064578 w 8064578"/>
                  <a:gd name="connsiteY1" fmla="*/ 881 h 300568"/>
                  <a:gd name="connsiteX2" fmla="*/ 7941669 w 8064578"/>
                  <a:gd name="connsiteY2" fmla="*/ 150744 h 300568"/>
                  <a:gd name="connsiteX3" fmla="*/ 8064578 w 8064578"/>
                  <a:gd name="connsiteY3" fmla="*/ 300568 h 300568"/>
                  <a:gd name="connsiteX4" fmla="*/ 0 w 8064578"/>
                  <a:gd name="connsiteY4" fmla="*/ 297393 h 300568"/>
                  <a:gd name="connsiteX5" fmla="*/ 28 w 8064578"/>
                  <a:gd name="connsiteY5" fmla="*/ 0 h 300568"/>
                  <a:gd name="connsiteX0" fmla="*/ 28 w 8064578"/>
                  <a:gd name="connsiteY0" fmla="*/ 0 h 300568"/>
                  <a:gd name="connsiteX1" fmla="*/ 8064578 w 8064578"/>
                  <a:gd name="connsiteY1" fmla="*/ 881 h 300568"/>
                  <a:gd name="connsiteX2" fmla="*/ 7919436 w 8064578"/>
                  <a:gd name="connsiteY2" fmla="*/ 154513 h 300568"/>
                  <a:gd name="connsiteX3" fmla="*/ 8064578 w 8064578"/>
                  <a:gd name="connsiteY3" fmla="*/ 300568 h 300568"/>
                  <a:gd name="connsiteX4" fmla="*/ 0 w 8064578"/>
                  <a:gd name="connsiteY4" fmla="*/ 297393 h 300568"/>
                  <a:gd name="connsiteX5" fmla="*/ 28 w 8064578"/>
                  <a:gd name="connsiteY5" fmla="*/ 0 h 300568"/>
                  <a:gd name="connsiteX0" fmla="*/ 597148 w 8661698"/>
                  <a:gd name="connsiteY0" fmla="*/ 21922 h 322490"/>
                  <a:gd name="connsiteX1" fmla="*/ 8661698 w 8661698"/>
                  <a:gd name="connsiteY1" fmla="*/ 22803 h 322490"/>
                  <a:gd name="connsiteX2" fmla="*/ 8516556 w 8661698"/>
                  <a:gd name="connsiteY2" fmla="*/ 176435 h 322490"/>
                  <a:gd name="connsiteX3" fmla="*/ 8661698 w 8661698"/>
                  <a:gd name="connsiteY3" fmla="*/ 322490 h 322490"/>
                  <a:gd name="connsiteX4" fmla="*/ 597120 w 8661698"/>
                  <a:gd name="connsiteY4" fmla="*/ 320945 h 322490"/>
                  <a:gd name="connsiteX5" fmla="*/ 597148 w 8661698"/>
                  <a:gd name="connsiteY5" fmla="*/ 21922 h 322490"/>
                  <a:gd name="connsiteX0" fmla="*/ 28 w 8064578"/>
                  <a:gd name="connsiteY0" fmla="*/ 21922 h 322490"/>
                  <a:gd name="connsiteX1" fmla="*/ 8064578 w 8064578"/>
                  <a:gd name="connsiteY1" fmla="*/ 22803 h 322490"/>
                  <a:gd name="connsiteX2" fmla="*/ 7919436 w 8064578"/>
                  <a:gd name="connsiteY2" fmla="*/ 176435 h 322490"/>
                  <a:gd name="connsiteX3" fmla="*/ 8064578 w 8064578"/>
                  <a:gd name="connsiteY3" fmla="*/ 322490 h 322490"/>
                  <a:gd name="connsiteX4" fmla="*/ 0 w 8064578"/>
                  <a:gd name="connsiteY4" fmla="*/ 320945 h 322490"/>
                  <a:gd name="connsiteX5" fmla="*/ 28 w 8064578"/>
                  <a:gd name="connsiteY5" fmla="*/ 21922 h 322490"/>
                  <a:gd name="connsiteX0" fmla="*/ 28 w 8064578"/>
                  <a:gd name="connsiteY0" fmla="*/ 246 h 300814"/>
                  <a:gd name="connsiteX1" fmla="*/ 8064578 w 8064578"/>
                  <a:gd name="connsiteY1" fmla="*/ 1127 h 300814"/>
                  <a:gd name="connsiteX2" fmla="*/ 7919436 w 8064578"/>
                  <a:gd name="connsiteY2" fmla="*/ 154759 h 300814"/>
                  <a:gd name="connsiteX3" fmla="*/ 8064578 w 8064578"/>
                  <a:gd name="connsiteY3" fmla="*/ 300814 h 300814"/>
                  <a:gd name="connsiteX4" fmla="*/ 0 w 8064578"/>
                  <a:gd name="connsiteY4" fmla="*/ 299269 h 300814"/>
                  <a:gd name="connsiteX5" fmla="*/ 28 w 8064578"/>
                  <a:gd name="connsiteY5" fmla="*/ 246 h 30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64578" h="300814">
                    <a:moveTo>
                      <a:pt x="28" y="246"/>
                    </a:moveTo>
                    <a:cubicBezTo>
                      <a:pt x="2126" y="-555"/>
                      <a:pt x="5376395" y="833"/>
                      <a:pt x="8064578" y="1127"/>
                    </a:cubicBezTo>
                    <a:lnTo>
                      <a:pt x="7919436" y="154759"/>
                    </a:lnTo>
                    <a:lnTo>
                      <a:pt x="8064578" y="300814"/>
                    </a:lnTo>
                    <a:lnTo>
                      <a:pt x="0" y="299269"/>
                    </a:lnTo>
                    <a:cubicBezTo>
                      <a:pt x="1058" y="203607"/>
                      <a:pt x="14" y="149757"/>
                      <a:pt x="28" y="246"/>
                    </a:cubicBezTo>
                    <a:close/>
                  </a:path>
                </a:pathLst>
              </a:custGeom>
              <a:solidFill>
                <a:srgbClr val="38D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78307"/>
                  </a:solidFill>
                </a:endParaRPr>
              </a:p>
            </p:txBody>
          </p:sp>
        </p:grpSp>
        <p:pic>
          <p:nvPicPr>
            <p:cNvPr id="28" name="Picture 694"/>
            <p:cNvPicPr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10330919" y="6102874"/>
              <a:ext cx="1109823" cy="466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5" name="Straight Connector 14"/>
          <p:cNvCxnSpPr/>
          <p:nvPr userDrawn="1"/>
        </p:nvCxnSpPr>
        <p:spPr>
          <a:xfrm>
            <a:off x="271951" y="3152910"/>
            <a:ext cx="784307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3"/>
          <p:cNvSpPr>
            <a:spLocks noChangeAspect="1" noChangeArrowheads="1" noTextEdit="1"/>
          </p:cNvSpPr>
          <p:nvPr userDrawn="1"/>
        </p:nvSpPr>
        <p:spPr bwMode="auto">
          <a:xfrm>
            <a:off x="306235" y="5864983"/>
            <a:ext cx="10660185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74785" y="5904672"/>
            <a:ext cx="11625520" cy="46038"/>
            <a:chOff x="-540381" y="5887508"/>
            <a:chExt cx="9457729" cy="46038"/>
          </a:xfrm>
        </p:grpSpPr>
        <p:sp>
          <p:nvSpPr>
            <p:cNvPr id="20" name="Freeform 5"/>
            <p:cNvSpPr>
              <a:spLocks/>
            </p:cNvSpPr>
            <p:nvPr userDrawn="1"/>
          </p:nvSpPr>
          <p:spPr bwMode="auto">
            <a:xfrm>
              <a:off x="-540381" y="5887508"/>
              <a:ext cx="8074126" cy="46038"/>
            </a:xfrm>
            <a:custGeom>
              <a:avLst/>
              <a:gdLst>
                <a:gd name="T0" fmla="*/ 0 w 7638"/>
                <a:gd name="T1" fmla="*/ 0 w 7638"/>
                <a:gd name="T2" fmla="*/ 7638 w 763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638">
                  <a:moveTo>
                    <a:pt x="0" y="0"/>
                  </a:moveTo>
                  <a:lnTo>
                    <a:pt x="0" y="0"/>
                  </a:lnTo>
                  <a:lnTo>
                    <a:pt x="7638" y="0"/>
                  </a:lnTo>
                </a:path>
              </a:pathLst>
            </a:custGeom>
            <a:noFill/>
            <a:ln w="90488" cap="flat">
              <a:solidFill>
                <a:srgbClr val="63666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6"/>
            <p:cNvSpPr>
              <a:spLocks/>
            </p:cNvSpPr>
            <p:nvPr userDrawn="1"/>
          </p:nvSpPr>
          <p:spPr bwMode="auto">
            <a:xfrm>
              <a:off x="7639574" y="5887827"/>
              <a:ext cx="1277774" cy="45719"/>
            </a:xfrm>
            <a:custGeom>
              <a:avLst/>
              <a:gdLst>
                <a:gd name="T0" fmla="*/ 0 w 1357"/>
                <a:gd name="T1" fmla="*/ 0 w 1357"/>
                <a:gd name="T2" fmla="*/ 1357 w 135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357">
                  <a:moveTo>
                    <a:pt x="0" y="0"/>
                  </a:moveTo>
                  <a:lnTo>
                    <a:pt x="0" y="0"/>
                  </a:lnTo>
                  <a:lnTo>
                    <a:pt x="1357" y="0"/>
                  </a:lnTo>
                </a:path>
              </a:pathLst>
            </a:custGeom>
            <a:solidFill>
              <a:srgbClr val="002D72"/>
            </a:solidFill>
            <a:ln w="90488" cap="flat">
              <a:solidFill>
                <a:srgbClr val="002D7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rgbClr val="002D72"/>
                </a:solidFill>
              </a:endParaRPr>
            </a:p>
          </p:txBody>
        </p:sp>
      </p:grpSp>
      <p:sp>
        <p:nvSpPr>
          <p:cNvPr id="22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1053" y="2388261"/>
            <a:ext cx="7843073" cy="58477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 algn="l" rtl="0" eaLnBrk="1" fontAlgn="auto" hangingPunct="1">
              <a:spcBef>
                <a:spcPts val="0"/>
              </a:spcBef>
              <a:spcAft>
                <a:spcPts val="0"/>
              </a:spcAft>
              <a:buNone/>
              <a:defRPr lang="en-US" sz="3800" kern="1200" spc="-20" dirty="0" smtClean="0">
                <a:solidFill>
                  <a:srgbClr val="656565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1" fontAlgn="auto" hangingPunct="1">
              <a:spcBef>
                <a:spcPts val="0"/>
              </a:spcBef>
              <a:spcAft>
                <a:spcPts val="0"/>
              </a:spcAft>
              <a:buNone/>
              <a:defRPr lang="en-US" sz="3600" kern="1200" spc="-20" dirty="0" smtClean="0">
                <a:solidFill>
                  <a:srgbClr val="656565"/>
                </a:solidFill>
                <a:latin typeface="+mj-lt"/>
                <a:ea typeface="+mn-ea"/>
                <a:cs typeface="+mn-cs"/>
              </a:defRPr>
            </a:lvl2pPr>
            <a:lvl3pPr marL="914400" indent="0" algn="l" rtl="0" eaLnBrk="1" fontAlgn="auto" hangingPunct="1">
              <a:spcBef>
                <a:spcPts val="0"/>
              </a:spcBef>
              <a:spcAft>
                <a:spcPts val="0"/>
              </a:spcAft>
              <a:buNone/>
              <a:defRPr lang="en-US" sz="3600" kern="1200" spc="-20" dirty="0" smtClean="0">
                <a:solidFill>
                  <a:srgbClr val="656565"/>
                </a:solidFill>
                <a:latin typeface="+mj-lt"/>
                <a:ea typeface="+mn-ea"/>
                <a:cs typeface="+mn-cs"/>
              </a:defRPr>
            </a:lvl3pPr>
            <a:lvl4pPr marL="1371600" indent="0" algn="l" rtl="0" eaLnBrk="1" fontAlgn="auto" hangingPunct="1">
              <a:spcBef>
                <a:spcPts val="0"/>
              </a:spcBef>
              <a:spcAft>
                <a:spcPts val="0"/>
              </a:spcAft>
              <a:buNone/>
              <a:defRPr lang="en-US" sz="3600" kern="1200" spc="-20" dirty="0" smtClean="0">
                <a:solidFill>
                  <a:srgbClr val="656565"/>
                </a:solidFill>
                <a:latin typeface="+mj-lt"/>
                <a:ea typeface="+mn-ea"/>
                <a:cs typeface="+mn-cs"/>
              </a:defRPr>
            </a:lvl4pPr>
            <a:lvl5pPr marL="1828800" indent="0" algn="l" rtl="0" eaLnBrk="1" fontAlgn="auto" hangingPunct="1">
              <a:spcBef>
                <a:spcPts val="0"/>
              </a:spcBef>
              <a:spcAft>
                <a:spcPts val="0"/>
              </a:spcAft>
              <a:buNone/>
              <a:defRPr lang="en-US" sz="3600" kern="1200" spc="-20" dirty="0">
                <a:solidFill>
                  <a:srgbClr val="656565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8500" y="3292242"/>
            <a:ext cx="7843073" cy="3077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 rtl="0" eaLnBrk="1" fontAlgn="auto" hangingPunct="1">
              <a:spcBef>
                <a:spcPts val="0"/>
              </a:spcBef>
              <a:spcAft>
                <a:spcPts val="0"/>
              </a:spcAft>
              <a:buNone/>
              <a:defRPr lang="en-US" sz="2000" kern="1200" spc="-20" dirty="0" smtClean="0">
                <a:solidFill>
                  <a:srgbClr val="656565"/>
                </a:solidFill>
                <a:latin typeface="+mj-lt"/>
                <a:ea typeface="+mn-ea"/>
                <a:cs typeface="+mn-cs"/>
              </a:defRPr>
            </a:lvl1pPr>
            <a:lvl2pPr marL="457200" indent="0" algn="l" rtl="0" eaLnBrk="1" fontAlgn="auto" hangingPunct="1">
              <a:spcBef>
                <a:spcPts val="0"/>
              </a:spcBef>
              <a:spcAft>
                <a:spcPts val="0"/>
              </a:spcAft>
              <a:buNone/>
              <a:defRPr lang="en-US" sz="3600" kern="1200" spc="-20" dirty="0" smtClean="0">
                <a:solidFill>
                  <a:srgbClr val="656565"/>
                </a:solidFill>
                <a:latin typeface="+mj-lt"/>
                <a:ea typeface="+mn-ea"/>
                <a:cs typeface="+mn-cs"/>
              </a:defRPr>
            </a:lvl2pPr>
            <a:lvl3pPr marL="914400" indent="0" algn="l" rtl="0" eaLnBrk="1" fontAlgn="auto" hangingPunct="1">
              <a:spcBef>
                <a:spcPts val="0"/>
              </a:spcBef>
              <a:spcAft>
                <a:spcPts val="0"/>
              </a:spcAft>
              <a:buNone/>
              <a:defRPr lang="en-US" sz="3600" kern="1200" spc="-20" dirty="0" smtClean="0">
                <a:solidFill>
                  <a:srgbClr val="656565"/>
                </a:solidFill>
                <a:latin typeface="+mj-lt"/>
                <a:ea typeface="+mn-ea"/>
                <a:cs typeface="+mn-cs"/>
              </a:defRPr>
            </a:lvl3pPr>
            <a:lvl4pPr marL="1371600" indent="0" algn="l" rtl="0" eaLnBrk="1" fontAlgn="auto" hangingPunct="1">
              <a:spcBef>
                <a:spcPts val="0"/>
              </a:spcBef>
              <a:spcAft>
                <a:spcPts val="0"/>
              </a:spcAft>
              <a:buNone/>
              <a:defRPr lang="en-US" sz="3600" kern="1200" spc="-20" dirty="0" smtClean="0">
                <a:solidFill>
                  <a:srgbClr val="656565"/>
                </a:solidFill>
                <a:latin typeface="+mj-lt"/>
                <a:ea typeface="+mn-ea"/>
                <a:cs typeface="+mn-cs"/>
              </a:defRPr>
            </a:lvl4pPr>
            <a:lvl5pPr marL="1828800" indent="0" algn="l" rtl="0" eaLnBrk="1" fontAlgn="auto" hangingPunct="1">
              <a:spcBef>
                <a:spcPts val="0"/>
              </a:spcBef>
              <a:spcAft>
                <a:spcPts val="0"/>
              </a:spcAft>
              <a:buNone/>
              <a:defRPr lang="en-US" sz="3600" kern="1200" spc="-20" dirty="0">
                <a:solidFill>
                  <a:srgbClr val="656565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990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36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89968" y="539749"/>
            <a:ext cx="11587808" cy="460800"/>
            <a:chOff x="215900" y="1382736"/>
            <a:chExt cx="9418637" cy="458544"/>
          </a:xfrm>
        </p:grpSpPr>
        <p:sp>
          <p:nvSpPr>
            <p:cNvPr id="13" name="Pentagon 12"/>
            <p:cNvSpPr/>
            <p:nvPr userDrawn="1"/>
          </p:nvSpPr>
          <p:spPr>
            <a:xfrm>
              <a:off x="215900" y="1382939"/>
              <a:ext cx="585009" cy="457327"/>
            </a:xfrm>
            <a:prstGeom prst="homePlate">
              <a:avLst>
                <a:gd name="adj" fmla="val 33648"/>
              </a:avLst>
            </a:prstGeom>
            <a:solidFill>
              <a:srgbClr val="040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15" name="Pentagon 6"/>
            <p:cNvSpPr/>
            <p:nvPr userDrawn="1"/>
          </p:nvSpPr>
          <p:spPr>
            <a:xfrm rot="10800000">
              <a:off x="781049" y="1382736"/>
              <a:ext cx="8853488" cy="458544"/>
            </a:xfrm>
            <a:custGeom>
              <a:avLst/>
              <a:gdLst>
                <a:gd name="connsiteX0" fmla="*/ 0 w 380595"/>
                <a:gd name="connsiteY0" fmla="*/ 0 h 299687"/>
                <a:gd name="connsiteX1" fmla="*/ 292178 w 380595"/>
                <a:gd name="connsiteY1" fmla="*/ 0 h 299687"/>
                <a:gd name="connsiteX2" fmla="*/ 380595 w 380595"/>
                <a:gd name="connsiteY2" fmla="*/ 149844 h 299687"/>
                <a:gd name="connsiteX3" fmla="*/ 292178 w 380595"/>
                <a:gd name="connsiteY3" fmla="*/ 299687 h 299687"/>
                <a:gd name="connsiteX4" fmla="*/ 0 w 380595"/>
                <a:gd name="connsiteY4" fmla="*/ 299687 h 299687"/>
                <a:gd name="connsiteX5" fmla="*/ 0 w 380595"/>
                <a:gd name="connsiteY5" fmla="*/ 0 h 299687"/>
                <a:gd name="connsiteX0" fmla="*/ 0 w 292178"/>
                <a:gd name="connsiteY0" fmla="*/ 0 h 299687"/>
                <a:gd name="connsiteX1" fmla="*/ 292178 w 292178"/>
                <a:gd name="connsiteY1" fmla="*/ 0 h 299687"/>
                <a:gd name="connsiteX2" fmla="*/ 173161 w 292178"/>
                <a:gd name="connsiteY2" fmla="*/ 132911 h 299687"/>
                <a:gd name="connsiteX3" fmla="*/ 292178 w 292178"/>
                <a:gd name="connsiteY3" fmla="*/ 299687 h 299687"/>
                <a:gd name="connsiteX4" fmla="*/ 0 w 292178"/>
                <a:gd name="connsiteY4" fmla="*/ 299687 h 299687"/>
                <a:gd name="connsiteX5" fmla="*/ 0 w 292178"/>
                <a:gd name="connsiteY5" fmla="*/ 0 h 299687"/>
                <a:gd name="connsiteX0" fmla="*/ 0 w 292178"/>
                <a:gd name="connsiteY0" fmla="*/ 0 h 299687"/>
                <a:gd name="connsiteX1" fmla="*/ 292178 w 292178"/>
                <a:gd name="connsiteY1" fmla="*/ 0 h 299687"/>
                <a:gd name="connsiteX2" fmla="*/ 101194 w 292178"/>
                <a:gd name="connsiteY2" fmla="*/ 132911 h 299687"/>
                <a:gd name="connsiteX3" fmla="*/ 292178 w 292178"/>
                <a:gd name="connsiteY3" fmla="*/ 299687 h 299687"/>
                <a:gd name="connsiteX4" fmla="*/ 0 w 292178"/>
                <a:gd name="connsiteY4" fmla="*/ 299687 h 299687"/>
                <a:gd name="connsiteX5" fmla="*/ 0 w 292178"/>
                <a:gd name="connsiteY5" fmla="*/ 0 h 299687"/>
                <a:gd name="connsiteX0" fmla="*/ 0 w 292178"/>
                <a:gd name="connsiteY0" fmla="*/ 0 h 299687"/>
                <a:gd name="connsiteX1" fmla="*/ 292178 w 292178"/>
                <a:gd name="connsiteY1" fmla="*/ 0 h 299687"/>
                <a:gd name="connsiteX2" fmla="*/ 177394 w 292178"/>
                <a:gd name="connsiteY2" fmla="*/ 137144 h 299687"/>
                <a:gd name="connsiteX3" fmla="*/ 292178 w 292178"/>
                <a:gd name="connsiteY3" fmla="*/ 299687 h 299687"/>
                <a:gd name="connsiteX4" fmla="*/ 0 w 292178"/>
                <a:gd name="connsiteY4" fmla="*/ 299687 h 299687"/>
                <a:gd name="connsiteX5" fmla="*/ 0 w 292178"/>
                <a:gd name="connsiteY5" fmla="*/ 0 h 299687"/>
                <a:gd name="connsiteX0" fmla="*/ 0 w 292178"/>
                <a:gd name="connsiteY0" fmla="*/ 0 h 299687"/>
                <a:gd name="connsiteX1" fmla="*/ 292178 w 292178"/>
                <a:gd name="connsiteY1" fmla="*/ 0 h 299687"/>
                <a:gd name="connsiteX2" fmla="*/ 198561 w 292178"/>
                <a:gd name="connsiteY2" fmla="*/ 154077 h 299687"/>
                <a:gd name="connsiteX3" fmla="*/ 292178 w 292178"/>
                <a:gd name="connsiteY3" fmla="*/ 299687 h 299687"/>
                <a:gd name="connsiteX4" fmla="*/ 0 w 292178"/>
                <a:gd name="connsiteY4" fmla="*/ 299687 h 299687"/>
                <a:gd name="connsiteX5" fmla="*/ 0 w 292178"/>
                <a:gd name="connsiteY5" fmla="*/ 0 h 299687"/>
                <a:gd name="connsiteX0" fmla="*/ 0 w 292178"/>
                <a:gd name="connsiteY0" fmla="*/ 0 h 299687"/>
                <a:gd name="connsiteX1" fmla="*/ 292178 w 292178"/>
                <a:gd name="connsiteY1" fmla="*/ 0 h 299687"/>
                <a:gd name="connsiteX2" fmla="*/ 208086 w 292178"/>
                <a:gd name="connsiteY2" fmla="*/ 147727 h 299687"/>
                <a:gd name="connsiteX3" fmla="*/ 292178 w 292178"/>
                <a:gd name="connsiteY3" fmla="*/ 299687 h 299687"/>
                <a:gd name="connsiteX4" fmla="*/ 0 w 292178"/>
                <a:gd name="connsiteY4" fmla="*/ 299687 h 299687"/>
                <a:gd name="connsiteX5" fmla="*/ 0 w 292178"/>
                <a:gd name="connsiteY5" fmla="*/ 0 h 299687"/>
                <a:gd name="connsiteX0" fmla="*/ 0 w 3530678"/>
                <a:gd name="connsiteY0" fmla="*/ 0 h 302862"/>
                <a:gd name="connsiteX1" fmla="*/ 3530678 w 3530678"/>
                <a:gd name="connsiteY1" fmla="*/ 3175 h 302862"/>
                <a:gd name="connsiteX2" fmla="*/ 3446586 w 3530678"/>
                <a:gd name="connsiteY2" fmla="*/ 150902 h 302862"/>
                <a:gd name="connsiteX3" fmla="*/ 3530678 w 3530678"/>
                <a:gd name="connsiteY3" fmla="*/ 302862 h 302862"/>
                <a:gd name="connsiteX4" fmla="*/ 3238500 w 3530678"/>
                <a:gd name="connsiteY4" fmla="*/ 302862 h 302862"/>
                <a:gd name="connsiteX5" fmla="*/ 0 w 3530678"/>
                <a:gd name="connsiteY5" fmla="*/ 0 h 302862"/>
                <a:gd name="connsiteX0" fmla="*/ 0 w 6950153"/>
                <a:gd name="connsiteY0" fmla="*/ 0 h 299687"/>
                <a:gd name="connsiteX1" fmla="*/ 6950153 w 6950153"/>
                <a:gd name="connsiteY1" fmla="*/ 0 h 299687"/>
                <a:gd name="connsiteX2" fmla="*/ 6866061 w 6950153"/>
                <a:gd name="connsiteY2" fmla="*/ 147727 h 299687"/>
                <a:gd name="connsiteX3" fmla="*/ 6950153 w 6950153"/>
                <a:gd name="connsiteY3" fmla="*/ 299687 h 299687"/>
                <a:gd name="connsiteX4" fmla="*/ 6657975 w 6950153"/>
                <a:gd name="connsiteY4" fmla="*/ 299687 h 299687"/>
                <a:gd name="connsiteX5" fmla="*/ 0 w 6950153"/>
                <a:gd name="connsiteY5" fmla="*/ 0 h 299687"/>
                <a:gd name="connsiteX0" fmla="*/ 0 w 8061403"/>
                <a:gd name="connsiteY0" fmla="*/ 9525 h 299687"/>
                <a:gd name="connsiteX1" fmla="*/ 8061403 w 8061403"/>
                <a:gd name="connsiteY1" fmla="*/ 0 h 299687"/>
                <a:gd name="connsiteX2" fmla="*/ 7977311 w 8061403"/>
                <a:gd name="connsiteY2" fmla="*/ 147727 h 299687"/>
                <a:gd name="connsiteX3" fmla="*/ 8061403 w 8061403"/>
                <a:gd name="connsiteY3" fmla="*/ 299687 h 299687"/>
                <a:gd name="connsiteX4" fmla="*/ 7769225 w 8061403"/>
                <a:gd name="connsiteY4" fmla="*/ 299687 h 299687"/>
                <a:gd name="connsiteX5" fmla="*/ 0 w 8061403"/>
                <a:gd name="connsiteY5" fmla="*/ 9525 h 299687"/>
                <a:gd name="connsiteX0" fmla="*/ 0 w 8061403"/>
                <a:gd name="connsiteY0" fmla="*/ 9525 h 299687"/>
                <a:gd name="connsiteX1" fmla="*/ 8061403 w 8061403"/>
                <a:gd name="connsiteY1" fmla="*/ 0 h 299687"/>
                <a:gd name="connsiteX2" fmla="*/ 7977311 w 8061403"/>
                <a:gd name="connsiteY2" fmla="*/ 147727 h 299687"/>
                <a:gd name="connsiteX3" fmla="*/ 8061403 w 8061403"/>
                <a:gd name="connsiteY3" fmla="*/ 299687 h 299687"/>
                <a:gd name="connsiteX4" fmla="*/ 4216400 w 8061403"/>
                <a:gd name="connsiteY4" fmla="*/ 299687 h 299687"/>
                <a:gd name="connsiteX5" fmla="*/ 0 w 8061403"/>
                <a:gd name="connsiteY5" fmla="*/ 9525 h 299687"/>
                <a:gd name="connsiteX0" fmla="*/ 0 w 8061403"/>
                <a:gd name="connsiteY0" fmla="*/ 9525 h 299687"/>
                <a:gd name="connsiteX1" fmla="*/ 8061403 w 8061403"/>
                <a:gd name="connsiteY1" fmla="*/ 0 h 299687"/>
                <a:gd name="connsiteX2" fmla="*/ 7977311 w 8061403"/>
                <a:gd name="connsiteY2" fmla="*/ 147727 h 299687"/>
                <a:gd name="connsiteX3" fmla="*/ 8061403 w 8061403"/>
                <a:gd name="connsiteY3" fmla="*/ 299687 h 299687"/>
                <a:gd name="connsiteX4" fmla="*/ 1616075 w 8061403"/>
                <a:gd name="connsiteY4" fmla="*/ 296512 h 299687"/>
                <a:gd name="connsiteX5" fmla="*/ 0 w 8061403"/>
                <a:gd name="connsiteY5" fmla="*/ 9525 h 299687"/>
                <a:gd name="connsiteX0" fmla="*/ 3175 w 8064578"/>
                <a:gd name="connsiteY0" fmla="*/ 9525 h 299687"/>
                <a:gd name="connsiteX1" fmla="*/ 8064578 w 8064578"/>
                <a:gd name="connsiteY1" fmla="*/ 0 h 299687"/>
                <a:gd name="connsiteX2" fmla="*/ 7980486 w 8064578"/>
                <a:gd name="connsiteY2" fmla="*/ 147727 h 299687"/>
                <a:gd name="connsiteX3" fmla="*/ 8064578 w 8064578"/>
                <a:gd name="connsiteY3" fmla="*/ 299687 h 299687"/>
                <a:gd name="connsiteX4" fmla="*/ 0 w 8064578"/>
                <a:gd name="connsiteY4" fmla="*/ 296512 h 299687"/>
                <a:gd name="connsiteX5" fmla="*/ 3175 w 8064578"/>
                <a:gd name="connsiteY5" fmla="*/ 9525 h 299687"/>
                <a:gd name="connsiteX0" fmla="*/ 3175 w 8064578"/>
                <a:gd name="connsiteY0" fmla="*/ 9525 h 299687"/>
                <a:gd name="connsiteX1" fmla="*/ 8064578 w 8064578"/>
                <a:gd name="connsiteY1" fmla="*/ 0 h 299687"/>
                <a:gd name="connsiteX2" fmla="*/ 7920690 w 8064578"/>
                <a:gd name="connsiteY2" fmla="*/ 145701 h 299687"/>
                <a:gd name="connsiteX3" fmla="*/ 8064578 w 8064578"/>
                <a:gd name="connsiteY3" fmla="*/ 299687 h 299687"/>
                <a:gd name="connsiteX4" fmla="*/ 0 w 8064578"/>
                <a:gd name="connsiteY4" fmla="*/ 296512 h 299687"/>
                <a:gd name="connsiteX5" fmla="*/ 3175 w 8064578"/>
                <a:gd name="connsiteY5" fmla="*/ 9525 h 299687"/>
                <a:gd name="connsiteX0" fmla="*/ 3175 w 8064578"/>
                <a:gd name="connsiteY0" fmla="*/ 9525 h 299687"/>
                <a:gd name="connsiteX1" fmla="*/ 8064578 w 8064578"/>
                <a:gd name="connsiteY1" fmla="*/ 0 h 299687"/>
                <a:gd name="connsiteX2" fmla="*/ 7930132 w 8064578"/>
                <a:gd name="connsiteY2" fmla="*/ 147782 h 299687"/>
                <a:gd name="connsiteX3" fmla="*/ 8064578 w 8064578"/>
                <a:gd name="connsiteY3" fmla="*/ 299687 h 299687"/>
                <a:gd name="connsiteX4" fmla="*/ 0 w 8064578"/>
                <a:gd name="connsiteY4" fmla="*/ 296512 h 299687"/>
                <a:gd name="connsiteX5" fmla="*/ 3175 w 8064578"/>
                <a:gd name="connsiteY5" fmla="*/ 9525 h 299687"/>
                <a:gd name="connsiteX0" fmla="*/ 308 w 8064858"/>
                <a:gd name="connsiteY0" fmla="*/ 1200 h 299687"/>
                <a:gd name="connsiteX1" fmla="*/ 8064858 w 8064858"/>
                <a:gd name="connsiteY1" fmla="*/ 0 h 299687"/>
                <a:gd name="connsiteX2" fmla="*/ 7930412 w 8064858"/>
                <a:gd name="connsiteY2" fmla="*/ 147782 h 299687"/>
                <a:gd name="connsiteX3" fmla="*/ 8064858 w 8064858"/>
                <a:gd name="connsiteY3" fmla="*/ 299687 h 299687"/>
                <a:gd name="connsiteX4" fmla="*/ 280 w 8064858"/>
                <a:gd name="connsiteY4" fmla="*/ 296512 h 299687"/>
                <a:gd name="connsiteX5" fmla="*/ 308 w 8064858"/>
                <a:gd name="connsiteY5" fmla="*/ 1200 h 299687"/>
                <a:gd name="connsiteX0" fmla="*/ 308 w 8064858"/>
                <a:gd name="connsiteY0" fmla="*/ 0 h 300568"/>
                <a:gd name="connsiteX1" fmla="*/ 8064858 w 8064858"/>
                <a:gd name="connsiteY1" fmla="*/ 881 h 300568"/>
                <a:gd name="connsiteX2" fmla="*/ 7930412 w 8064858"/>
                <a:gd name="connsiteY2" fmla="*/ 148663 h 300568"/>
                <a:gd name="connsiteX3" fmla="*/ 8064858 w 8064858"/>
                <a:gd name="connsiteY3" fmla="*/ 300568 h 300568"/>
                <a:gd name="connsiteX4" fmla="*/ 280 w 8064858"/>
                <a:gd name="connsiteY4" fmla="*/ 297393 h 300568"/>
                <a:gd name="connsiteX5" fmla="*/ 308 w 8064858"/>
                <a:gd name="connsiteY5" fmla="*/ 0 h 300568"/>
                <a:gd name="connsiteX0" fmla="*/ 28 w 8064578"/>
                <a:gd name="connsiteY0" fmla="*/ 0 h 300568"/>
                <a:gd name="connsiteX1" fmla="*/ 8064578 w 8064578"/>
                <a:gd name="connsiteY1" fmla="*/ 881 h 300568"/>
                <a:gd name="connsiteX2" fmla="*/ 7930132 w 8064578"/>
                <a:gd name="connsiteY2" fmla="*/ 148663 h 300568"/>
                <a:gd name="connsiteX3" fmla="*/ 8064578 w 8064578"/>
                <a:gd name="connsiteY3" fmla="*/ 300568 h 300568"/>
                <a:gd name="connsiteX4" fmla="*/ 0 w 8064578"/>
                <a:gd name="connsiteY4" fmla="*/ 297393 h 300568"/>
                <a:gd name="connsiteX5" fmla="*/ 28 w 8064578"/>
                <a:gd name="connsiteY5" fmla="*/ 0 h 300568"/>
                <a:gd name="connsiteX0" fmla="*/ 28 w 8064578"/>
                <a:gd name="connsiteY0" fmla="*/ 0 h 300568"/>
                <a:gd name="connsiteX1" fmla="*/ 8064578 w 8064578"/>
                <a:gd name="connsiteY1" fmla="*/ 881 h 300568"/>
                <a:gd name="connsiteX2" fmla="*/ 7941669 w 8064578"/>
                <a:gd name="connsiteY2" fmla="*/ 150744 h 300568"/>
                <a:gd name="connsiteX3" fmla="*/ 8064578 w 8064578"/>
                <a:gd name="connsiteY3" fmla="*/ 300568 h 300568"/>
                <a:gd name="connsiteX4" fmla="*/ 0 w 8064578"/>
                <a:gd name="connsiteY4" fmla="*/ 297393 h 300568"/>
                <a:gd name="connsiteX5" fmla="*/ 28 w 8064578"/>
                <a:gd name="connsiteY5" fmla="*/ 0 h 30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64578" h="300568">
                  <a:moveTo>
                    <a:pt x="28" y="0"/>
                  </a:moveTo>
                  <a:cubicBezTo>
                    <a:pt x="-2061" y="71"/>
                    <a:pt x="5376395" y="587"/>
                    <a:pt x="8064578" y="881"/>
                  </a:cubicBezTo>
                  <a:lnTo>
                    <a:pt x="7941669" y="150744"/>
                  </a:lnTo>
                  <a:lnTo>
                    <a:pt x="8064578" y="300568"/>
                  </a:lnTo>
                  <a:lnTo>
                    <a:pt x="0" y="297393"/>
                  </a:lnTo>
                  <a:cubicBezTo>
                    <a:pt x="1058" y="201731"/>
                    <a:pt x="2117" y="-71"/>
                    <a:pt x="28" y="0"/>
                  </a:cubicBezTo>
                  <a:close/>
                </a:path>
              </a:pathLst>
            </a:custGeom>
            <a:solidFill>
              <a:srgbClr val="38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78307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939" y="1125538"/>
            <a:ext cx="11074400" cy="50403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694">
            <a:extLst>
              <a:ext uri="{FF2B5EF4-FFF2-40B4-BE49-F238E27FC236}">
                <a16:creationId xmlns:a16="http://schemas.microsoft.com/office/drawing/2014/main" id="{A79BA560-3588-4626-B297-B6BFB601C9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tretch>
            <a:fillRect/>
          </a:stretch>
        </p:blipFill>
        <p:spPr bwMode="gray">
          <a:xfrm>
            <a:off x="10330733" y="6101462"/>
            <a:ext cx="1109566" cy="466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796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bg1"/>
          </a:solidFill>
          <a:latin typeface="+mn-lt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Amplitude Light" pitchFamily="50" charset="0"/>
          <a:ea typeface="+mn-ea"/>
          <a:cs typeface="+mn-cs"/>
        </a:defRPr>
      </a:lvl1pPr>
      <a:lvl2pPr marL="180975" indent="-18097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Amplitude Light" pitchFamily="50" charset="0"/>
          <a:ea typeface="+mn-ea"/>
          <a:cs typeface="+mn-cs"/>
        </a:defRPr>
      </a:lvl2pPr>
      <a:lvl3pPr marL="355600" indent="-174625" algn="l" defTabSz="914400" rtl="0" eaLnBrk="1" latinLnBrk="0" hangingPunct="1">
        <a:spcBef>
          <a:spcPct val="20000"/>
        </a:spcBef>
        <a:buFont typeface="Arial" panose="020B0604020202020204" pitchFamily="34" charset="0"/>
        <a:buChar char="‒"/>
        <a:defRPr sz="800" kern="1200">
          <a:solidFill>
            <a:schemeClr val="tx1"/>
          </a:solidFill>
          <a:latin typeface="Amplitude Light" pitchFamily="50" charset="0"/>
          <a:ea typeface="+mn-ea"/>
          <a:cs typeface="+mn-cs"/>
        </a:defRPr>
      </a:lvl3pPr>
      <a:lvl4pPr marL="539750" indent="-1841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" kern="1200">
          <a:solidFill>
            <a:schemeClr val="tx1"/>
          </a:solidFill>
          <a:latin typeface="Amplitude Light" pitchFamily="50" charset="0"/>
          <a:ea typeface="+mn-ea"/>
          <a:cs typeface="+mn-cs"/>
        </a:defRPr>
      </a:lvl4pPr>
      <a:lvl5pPr marL="719138" indent="-180975" algn="l" defTabSz="914400" rtl="0" eaLnBrk="1" latinLnBrk="0" hangingPunct="1">
        <a:spcBef>
          <a:spcPct val="20000"/>
        </a:spcBef>
        <a:buFont typeface="Arial" panose="020B0604020202020204" pitchFamily="34" charset="0"/>
        <a:buChar char="‒"/>
        <a:defRPr sz="800" kern="1200">
          <a:solidFill>
            <a:schemeClr val="tx1"/>
          </a:solidFill>
          <a:latin typeface="Amplitude Light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88500" y="3292242"/>
            <a:ext cx="11560600" cy="1538883"/>
          </a:xfrm>
        </p:spPr>
        <p:txBody>
          <a:bodyPr/>
          <a:lstStyle/>
          <a:p>
            <a:r>
              <a:rPr lang="en-US" sz="2800" b="1" kern="0" dirty="0">
                <a:solidFill>
                  <a:srgbClr val="002D72"/>
                </a:solidFill>
                <a:latin typeface="Arial" panose="020B0604020202020204" pitchFamily="34" charset="0"/>
              </a:rPr>
              <a:t>Optimal Group Ltd.</a:t>
            </a:r>
          </a:p>
          <a:p>
            <a:r>
              <a:rPr lang="en-GB" kern="0" dirty="0">
                <a:solidFill>
                  <a:srgbClr val="002D72"/>
                </a:solidFill>
                <a:latin typeface="Arial" panose="020B0604020202020204" pitchFamily="34" charset="0"/>
              </a:rPr>
              <a:t>Investment Ideas Deck</a:t>
            </a:r>
            <a:endParaRPr lang="en-GB" sz="1800" kern="0" dirty="0">
              <a:solidFill>
                <a:srgbClr val="002D72"/>
              </a:solidFill>
              <a:latin typeface="Arial" panose="020B0604020202020204" pitchFamily="34" charset="0"/>
            </a:endParaRPr>
          </a:p>
          <a:p>
            <a:endParaRPr lang="en-GB" sz="1800" kern="0" dirty="0">
              <a:solidFill>
                <a:srgbClr val="002D72"/>
              </a:solidFill>
              <a:latin typeface="Arial" panose="020B0604020202020204" pitchFamily="34" charset="0"/>
            </a:endParaRPr>
          </a:p>
          <a:p>
            <a:pPr algn="r"/>
            <a:r>
              <a:rPr lang="en-US" sz="1400" kern="0" dirty="0">
                <a:solidFill>
                  <a:srgbClr val="002D72"/>
                </a:solidFill>
                <a:latin typeface="Arial" panose="020B0604020202020204" pitchFamily="34" charset="0"/>
              </a:rPr>
              <a:t>October 9, 2024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83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76CC-432B-3544-A841-51CE6482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Optimal Group Ltd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2E548-8D97-4E40-BB3E-3B08879A9608}"/>
              </a:ext>
            </a:extLst>
          </p:cNvPr>
          <p:cNvSpPr txBox="1"/>
          <p:nvPr/>
        </p:nvSpPr>
        <p:spPr>
          <a:xfrm>
            <a:off x="570585" y="1408061"/>
            <a:ext cx="11308677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en-GB" b="1" dirty="0">
                <a:solidFill>
                  <a:srgbClr val="002D72"/>
                </a:solidFill>
              </a:rPr>
              <a:t>Background:</a:t>
            </a:r>
            <a:endParaRPr lang="en-GB" dirty="0">
              <a:solidFill>
                <a:srgbClr val="002D72"/>
              </a:solidFill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D72"/>
                </a:solidFill>
              </a:rPr>
              <a:t>A large, diversified multinational conglomerate operating across various sectors, including food and beverages, personal care, and home care products. 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D72"/>
                </a:solidFill>
              </a:rPr>
              <a:t>With a strong market presence in consumer goods, Optimal faces dynamic operational costs due to fluctuations in raw material prices like coffee and sunflower oil. 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D72"/>
                </a:solidFill>
              </a:rPr>
              <a:t>While the business continues to expand, the company is seeking opportunities to increase its investment yields while managing its exposure to credit and commodity risks.</a:t>
            </a:r>
          </a:p>
          <a:p>
            <a:pPr marL="0" lvl="1">
              <a:spcAft>
                <a:spcPts val="600"/>
              </a:spcAft>
            </a:pPr>
            <a:r>
              <a:rPr lang="en-GB" b="1" dirty="0">
                <a:solidFill>
                  <a:srgbClr val="002D72"/>
                </a:solidFill>
              </a:rPr>
              <a:t>Investment Needs:</a:t>
            </a:r>
            <a:endParaRPr lang="en-GB" dirty="0">
              <a:solidFill>
                <a:srgbClr val="002D72"/>
              </a:solidFill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2D72"/>
                </a:solidFill>
              </a:rPr>
              <a:t>Increase Investment Yields</a:t>
            </a:r>
            <a:r>
              <a:rPr lang="en-GB" dirty="0">
                <a:solidFill>
                  <a:srgbClr val="002D72"/>
                </a:solidFill>
              </a:rPr>
              <a:t> – Seeks to enhance its overall returns by exploring higher-yielding instruments that align with its growth ambitions.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2D72"/>
                </a:solidFill>
              </a:rPr>
              <a:t>Mitigate Commodity Price Volatility</a:t>
            </a:r>
            <a:r>
              <a:rPr lang="en-GB" dirty="0">
                <a:solidFill>
                  <a:srgbClr val="002D72"/>
                </a:solidFill>
              </a:rPr>
              <a:t> – Needs to hedge against price fluctuations in key commodities (</a:t>
            </a:r>
            <a:r>
              <a:rPr lang="en-GB" dirty="0" err="1">
                <a:solidFill>
                  <a:srgbClr val="002D72"/>
                </a:solidFill>
              </a:rPr>
              <a:t>eg</a:t>
            </a:r>
            <a:r>
              <a:rPr lang="en-GB" dirty="0">
                <a:solidFill>
                  <a:srgbClr val="002D72"/>
                </a:solidFill>
              </a:rPr>
              <a:t> coffee, sunflower oil) to stabilise operational costs.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2D72"/>
                </a:solidFill>
              </a:rPr>
              <a:t>Manage Credit Risk</a:t>
            </a:r>
            <a:r>
              <a:rPr lang="en-GB" dirty="0">
                <a:solidFill>
                  <a:srgbClr val="002D72"/>
                </a:solidFill>
              </a:rPr>
              <a:t> – Manage its exposure to companies and suppliers while gaining higher returns on its investments.</a:t>
            </a:r>
          </a:p>
        </p:txBody>
      </p:sp>
    </p:spTree>
    <p:extLst>
      <p:ext uri="{BB962C8B-B14F-4D97-AF65-F5344CB8AC3E}">
        <p14:creationId xmlns:p14="http://schemas.microsoft.com/office/powerpoint/2010/main" val="162711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76CC-432B-3544-A841-51CE6482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Investment Idea 1: </a:t>
            </a:r>
            <a:r>
              <a:rPr lang="en-GB" sz="2000" dirty="0"/>
              <a:t>Credit-Linked Notes (CLNs)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2E548-8D97-4E40-BB3E-3B08879A9608}"/>
              </a:ext>
            </a:extLst>
          </p:cNvPr>
          <p:cNvSpPr txBox="1"/>
          <p:nvPr/>
        </p:nvSpPr>
        <p:spPr>
          <a:xfrm>
            <a:off x="570585" y="1408061"/>
            <a:ext cx="1130867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en-GB" b="1" dirty="0">
                <a:solidFill>
                  <a:srgbClr val="002D72"/>
                </a:solidFill>
              </a:rPr>
              <a:t>Intro:</a:t>
            </a:r>
          </a:p>
          <a:p>
            <a:pPr marL="0" lvl="1">
              <a:spcAft>
                <a:spcPts val="600"/>
              </a:spcAft>
            </a:pPr>
            <a:r>
              <a:rPr lang="en-GB" dirty="0">
                <a:solidFill>
                  <a:srgbClr val="002D72"/>
                </a:solidFill>
              </a:rPr>
              <a:t>Credit-Linked Notes are structured products that combine a bond with a credit default swap (CDS). The return on a CLN is linked to the credit performance of a specific company or group of companies.</a:t>
            </a:r>
          </a:p>
          <a:p>
            <a:pPr marL="0" lvl="1">
              <a:spcAft>
                <a:spcPts val="600"/>
              </a:spcAft>
            </a:pPr>
            <a:endParaRPr lang="en-GB" b="1" dirty="0">
              <a:solidFill>
                <a:srgbClr val="002D72"/>
              </a:solidFill>
            </a:endParaRPr>
          </a:p>
          <a:p>
            <a:pPr marL="0" lvl="1">
              <a:spcAft>
                <a:spcPts val="600"/>
              </a:spcAft>
            </a:pPr>
            <a:r>
              <a:rPr lang="en-GB" b="1" dirty="0">
                <a:solidFill>
                  <a:srgbClr val="002D72"/>
                </a:solidFill>
              </a:rPr>
              <a:t>Why it’s suitable: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2D72"/>
                </a:solidFill>
              </a:rPr>
              <a:t>Higher Returns:</a:t>
            </a:r>
            <a:r>
              <a:rPr lang="en-GB" dirty="0">
                <a:solidFill>
                  <a:srgbClr val="002D72"/>
                </a:solidFill>
              </a:rPr>
              <a:t> CLNs offer a higher return compared to standard bonds, making them attractive for Optimal, which seeks yield enhancement.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2D72"/>
                </a:solidFill>
              </a:rPr>
              <a:t>Credit Risk Exposure:</a:t>
            </a:r>
            <a:r>
              <a:rPr lang="en-GB" dirty="0">
                <a:solidFill>
                  <a:srgbClr val="002D72"/>
                </a:solidFill>
              </a:rPr>
              <a:t> Since Optimal deals with a wide network of suppliers and partners, CLNs allow the company to benefit from the credit performance of certain counterparties while managing this exposure effectively.</a:t>
            </a:r>
          </a:p>
          <a:p>
            <a:pPr marL="0" lvl="1">
              <a:spcAft>
                <a:spcPts val="600"/>
              </a:spcAft>
            </a:pPr>
            <a:endParaRPr lang="en-GB" b="1" dirty="0">
              <a:solidFill>
                <a:srgbClr val="002D72"/>
              </a:solidFill>
            </a:endParaRPr>
          </a:p>
          <a:p>
            <a:pPr marL="0" lvl="1">
              <a:spcAft>
                <a:spcPts val="600"/>
              </a:spcAft>
            </a:pPr>
            <a:r>
              <a:rPr lang="en-GB" b="1" dirty="0">
                <a:solidFill>
                  <a:srgbClr val="002D72"/>
                </a:solidFill>
              </a:rPr>
              <a:t>Benefit:</a:t>
            </a:r>
          </a:p>
          <a:p>
            <a:pPr marL="0" lvl="1">
              <a:spcAft>
                <a:spcPts val="600"/>
              </a:spcAft>
            </a:pPr>
            <a:r>
              <a:rPr lang="en-GB" dirty="0">
                <a:solidFill>
                  <a:srgbClr val="002D72"/>
                </a:solidFill>
              </a:rPr>
              <a:t>CLNs provide an opportunity to capitalise on credit market opportunities while strategically managing credit risk, matching Optimal’s focus on both growth and risk management.</a:t>
            </a:r>
          </a:p>
        </p:txBody>
      </p:sp>
    </p:spTree>
    <p:extLst>
      <p:ext uri="{BB962C8B-B14F-4D97-AF65-F5344CB8AC3E}">
        <p14:creationId xmlns:p14="http://schemas.microsoft.com/office/powerpoint/2010/main" val="312341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76CC-432B-3544-A841-51CE6482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Investment Idea 2: </a:t>
            </a:r>
            <a:r>
              <a:rPr lang="en-GB" sz="2000" dirty="0"/>
              <a:t>High-Yield Bonds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2E548-8D97-4E40-BB3E-3B08879A9608}"/>
              </a:ext>
            </a:extLst>
          </p:cNvPr>
          <p:cNvSpPr txBox="1"/>
          <p:nvPr/>
        </p:nvSpPr>
        <p:spPr>
          <a:xfrm>
            <a:off x="570585" y="1408061"/>
            <a:ext cx="1130867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en-GB" b="1" dirty="0">
                <a:solidFill>
                  <a:srgbClr val="002D72"/>
                </a:solidFill>
              </a:rPr>
              <a:t>Intro:</a:t>
            </a:r>
          </a:p>
          <a:p>
            <a:pPr marL="0" lvl="1">
              <a:spcAft>
                <a:spcPts val="600"/>
              </a:spcAft>
            </a:pPr>
            <a:r>
              <a:rPr lang="en-GB" dirty="0">
                <a:solidFill>
                  <a:srgbClr val="002D72"/>
                </a:solidFill>
              </a:rPr>
              <a:t>High-yield bonds are debt securities issued by companies with lower credit ratings. They offer higher interest rates to compensate for the increased risk of default.</a:t>
            </a:r>
          </a:p>
          <a:p>
            <a:pPr marL="0" lvl="1">
              <a:spcAft>
                <a:spcPts val="600"/>
              </a:spcAft>
            </a:pPr>
            <a:endParaRPr lang="en-GB" b="1" dirty="0">
              <a:solidFill>
                <a:srgbClr val="002D72"/>
              </a:solidFill>
            </a:endParaRPr>
          </a:p>
          <a:p>
            <a:pPr marL="0" lvl="1">
              <a:spcAft>
                <a:spcPts val="600"/>
              </a:spcAft>
            </a:pPr>
            <a:r>
              <a:rPr lang="en-GB" b="1" dirty="0">
                <a:solidFill>
                  <a:srgbClr val="002D72"/>
                </a:solidFill>
              </a:rPr>
              <a:t>Why it’s suitable: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2D72"/>
                </a:solidFill>
              </a:rPr>
              <a:t>Enhanced Yield:</a:t>
            </a:r>
            <a:r>
              <a:rPr lang="en-GB" dirty="0">
                <a:solidFill>
                  <a:srgbClr val="002D72"/>
                </a:solidFill>
              </a:rPr>
              <a:t> High-yield bonds provide higher returns, which aligns with Optimal’s goal to maximise yield on its investments.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2D72"/>
                </a:solidFill>
              </a:rPr>
              <a:t>Risk-Return Balance: </a:t>
            </a:r>
            <a:r>
              <a:rPr lang="en-GB" dirty="0">
                <a:solidFill>
                  <a:srgbClr val="002D72"/>
                </a:solidFill>
              </a:rPr>
              <a:t>While riskier than investment-grade bonds, the higher returns suit Optimal’s appetite for yield enhancement, with the flexibility to manage potential risks.</a:t>
            </a:r>
          </a:p>
          <a:p>
            <a:pPr marL="0" lvl="1">
              <a:spcAft>
                <a:spcPts val="600"/>
              </a:spcAft>
            </a:pPr>
            <a:endParaRPr lang="en-GB" b="1" dirty="0">
              <a:solidFill>
                <a:srgbClr val="002D72"/>
              </a:solidFill>
            </a:endParaRPr>
          </a:p>
          <a:p>
            <a:pPr marL="0" lvl="1">
              <a:spcAft>
                <a:spcPts val="600"/>
              </a:spcAft>
            </a:pPr>
            <a:r>
              <a:rPr lang="en-GB" b="1" dirty="0">
                <a:solidFill>
                  <a:srgbClr val="002D72"/>
                </a:solidFill>
              </a:rPr>
              <a:t>Benefit:</a:t>
            </a:r>
          </a:p>
          <a:p>
            <a:pPr marL="0" lvl="1">
              <a:spcAft>
                <a:spcPts val="600"/>
              </a:spcAft>
            </a:pPr>
            <a:r>
              <a:rPr lang="en-GB" dirty="0">
                <a:solidFill>
                  <a:srgbClr val="002D72"/>
                </a:solidFill>
              </a:rPr>
              <a:t>High-yield bonds can deliver attractive returns that contribute to Optimal’s revenue generation goals, offering the company a strong balance of risk-adjusted returns.</a:t>
            </a:r>
          </a:p>
        </p:txBody>
      </p:sp>
    </p:spTree>
    <p:extLst>
      <p:ext uri="{BB962C8B-B14F-4D97-AF65-F5344CB8AC3E}">
        <p14:creationId xmlns:p14="http://schemas.microsoft.com/office/powerpoint/2010/main" val="287759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76CC-432B-3544-A841-51CE6482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Investment Idea 3: </a:t>
            </a:r>
            <a:r>
              <a:rPr lang="en-GB" sz="2000" dirty="0"/>
              <a:t>Commodity Swaps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2E548-8D97-4E40-BB3E-3B08879A9608}"/>
              </a:ext>
            </a:extLst>
          </p:cNvPr>
          <p:cNvSpPr txBox="1"/>
          <p:nvPr/>
        </p:nvSpPr>
        <p:spPr>
          <a:xfrm>
            <a:off x="570585" y="1408061"/>
            <a:ext cx="1130867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en-GB" b="1" dirty="0">
                <a:solidFill>
                  <a:srgbClr val="002D72"/>
                </a:solidFill>
              </a:rPr>
              <a:t>Intro:</a:t>
            </a:r>
          </a:p>
          <a:p>
            <a:pPr marL="0" lvl="1">
              <a:spcAft>
                <a:spcPts val="600"/>
              </a:spcAft>
            </a:pPr>
            <a:r>
              <a:rPr lang="en-GB" dirty="0">
                <a:solidFill>
                  <a:srgbClr val="002D72"/>
                </a:solidFill>
              </a:rPr>
              <a:t>Commodity Swaps allow two parties to exchange cash flows related to the price of a commodity, such as oil or coffee. They can be used to lock in stable prices for raw materials.</a:t>
            </a:r>
          </a:p>
          <a:p>
            <a:pPr marL="0" lvl="1">
              <a:spcAft>
                <a:spcPts val="600"/>
              </a:spcAft>
            </a:pPr>
            <a:endParaRPr lang="en-GB" b="1" dirty="0">
              <a:solidFill>
                <a:srgbClr val="002D72"/>
              </a:solidFill>
            </a:endParaRPr>
          </a:p>
          <a:p>
            <a:pPr marL="0" lvl="1">
              <a:spcAft>
                <a:spcPts val="600"/>
              </a:spcAft>
            </a:pPr>
            <a:r>
              <a:rPr lang="en-GB" b="1" dirty="0">
                <a:solidFill>
                  <a:srgbClr val="002D72"/>
                </a:solidFill>
              </a:rPr>
              <a:t>Why it’s suitable: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2D72"/>
                </a:solidFill>
              </a:rPr>
              <a:t>Stabilise Costs:</a:t>
            </a:r>
            <a:r>
              <a:rPr lang="en-GB" dirty="0">
                <a:solidFill>
                  <a:srgbClr val="002D72"/>
                </a:solidFill>
              </a:rPr>
              <a:t> As a large consumer of raw materials like coffee and sunflower oil, Optimal can use commodity swaps to hedge against rising prices and stabilise costs.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2D72"/>
                </a:solidFill>
              </a:rPr>
              <a:t>Risk Mitigation:</a:t>
            </a:r>
            <a:r>
              <a:rPr lang="en-GB" dirty="0">
                <a:solidFill>
                  <a:srgbClr val="002D72"/>
                </a:solidFill>
              </a:rPr>
              <a:t> By locking in prices, Optimal protects its margins and ensures cost predictability in a volatile market environment.</a:t>
            </a:r>
          </a:p>
          <a:p>
            <a:pPr marL="0" lvl="1">
              <a:spcAft>
                <a:spcPts val="600"/>
              </a:spcAft>
            </a:pPr>
            <a:endParaRPr lang="en-GB" b="1" dirty="0">
              <a:solidFill>
                <a:srgbClr val="002D72"/>
              </a:solidFill>
            </a:endParaRPr>
          </a:p>
          <a:p>
            <a:pPr marL="0" lvl="1">
              <a:spcAft>
                <a:spcPts val="600"/>
              </a:spcAft>
            </a:pPr>
            <a:r>
              <a:rPr lang="en-GB" b="1" dirty="0">
                <a:solidFill>
                  <a:srgbClr val="002D72"/>
                </a:solidFill>
              </a:rPr>
              <a:t>Benefit:</a:t>
            </a:r>
          </a:p>
          <a:p>
            <a:pPr marL="0" lvl="1">
              <a:spcAft>
                <a:spcPts val="600"/>
              </a:spcAft>
            </a:pPr>
            <a:r>
              <a:rPr lang="en-GB" dirty="0">
                <a:solidFill>
                  <a:srgbClr val="002D72"/>
                </a:solidFill>
              </a:rPr>
              <a:t>Commodity swaps help Optimal mitigate the risks of price volatility in raw materials, allowing the company to focus on maintaining stable operating costs and long-term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392210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76CC-432B-3544-A841-51CE6482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Summary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2E548-8D97-4E40-BB3E-3B08879A9608}"/>
              </a:ext>
            </a:extLst>
          </p:cNvPr>
          <p:cNvSpPr txBox="1"/>
          <p:nvPr/>
        </p:nvSpPr>
        <p:spPr>
          <a:xfrm>
            <a:off x="570585" y="1408061"/>
            <a:ext cx="11308677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Aft>
                <a:spcPts val="600"/>
              </a:spcAft>
            </a:pPr>
            <a:r>
              <a:rPr lang="en-GB" dirty="0">
                <a:solidFill>
                  <a:srgbClr val="002D72"/>
                </a:solidFill>
              </a:rPr>
              <a:t>By adopting Credit-Linked Notes, High-Yield Bonds, and Commodity Swaps, Optimal can: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2D72"/>
                </a:solidFill>
              </a:rPr>
              <a:t>Increase Yields:</a:t>
            </a:r>
            <a:r>
              <a:rPr lang="en-GB" dirty="0">
                <a:solidFill>
                  <a:srgbClr val="002D72"/>
                </a:solidFill>
              </a:rPr>
              <a:t> Through Credit-Linked Notes and High-Yield bonds, Optimal can achieve higher returns.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2D72"/>
                </a:solidFill>
              </a:rPr>
              <a:t>Manage Credit Risk:</a:t>
            </a:r>
            <a:r>
              <a:rPr lang="en-GB" dirty="0">
                <a:solidFill>
                  <a:srgbClr val="002D72"/>
                </a:solidFill>
              </a:rPr>
              <a:t> CLNs allow Optimal to benefit from the performance of key partners while managing risk.</a:t>
            </a: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2D72"/>
                </a:solidFill>
              </a:rPr>
              <a:t>Stabilise Costs:</a:t>
            </a:r>
            <a:r>
              <a:rPr lang="en-GB" dirty="0">
                <a:solidFill>
                  <a:srgbClr val="002D72"/>
                </a:solidFill>
              </a:rPr>
              <a:t> Commodity Swaps offer Optimal the ability to control input costs, especially in volatile commodity markets.</a:t>
            </a:r>
          </a:p>
          <a:p>
            <a:pPr marL="0" lvl="1">
              <a:spcAft>
                <a:spcPts val="600"/>
              </a:spcAft>
            </a:pPr>
            <a:endParaRPr lang="en-GB" dirty="0">
              <a:solidFill>
                <a:srgbClr val="002D72"/>
              </a:solidFill>
            </a:endParaRPr>
          </a:p>
          <a:p>
            <a:pPr marL="0" lvl="1">
              <a:spcAft>
                <a:spcPts val="600"/>
              </a:spcAft>
            </a:pPr>
            <a:r>
              <a:rPr lang="en-GB" dirty="0">
                <a:solidFill>
                  <a:srgbClr val="002D72"/>
                </a:solidFill>
              </a:rPr>
              <a:t>These strategies collectively support </a:t>
            </a:r>
            <a:r>
              <a:rPr lang="en-GB">
                <a:solidFill>
                  <a:srgbClr val="002D72"/>
                </a:solidFill>
              </a:rPr>
              <a:t>Optimal’s </a:t>
            </a:r>
            <a:r>
              <a:rPr lang="en-GB" dirty="0">
                <a:solidFill>
                  <a:srgbClr val="002D72"/>
                </a:solidFill>
              </a:rPr>
              <a:t>investment objectives while managing the inherent risks associated with its global operations.</a:t>
            </a:r>
          </a:p>
        </p:txBody>
      </p:sp>
    </p:spTree>
    <p:extLst>
      <p:ext uri="{BB962C8B-B14F-4D97-AF65-F5344CB8AC3E}">
        <p14:creationId xmlns:p14="http://schemas.microsoft.com/office/powerpoint/2010/main" val="83120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71055</TotalTime>
  <Words>641</Words>
  <Application>Microsoft Office PowerPoint</Application>
  <PresentationFormat>Widescreen</PresentationFormat>
  <Paragraphs>57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Amplitude Light</vt:lpstr>
      <vt:lpstr>Arial</vt:lpstr>
      <vt:lpstr>Calibri</vt:lpstr>
      <vt:lpstr>Office Theme</vt:lpstr>
      <vt:lpstr>PowerPoint Presentation</vt:lpstr>
      <vt:lpstr>Optimal Group Ltd</vt:lpstr>
      <vt:lpstr>Investment Idea 1: Credit-Linked Notes (CLNs)</vt:lpstr>
      <vt:lpstr>Investment Idea 2: High-Yield Bonds</vt:lpstr>
      <vt:lpstr>Investment Idea 3: Commodity Swaps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Tessa Lopes</cp:lastModifiedBy>
  <cp:revision>1</cp:revision>
  <cp:lastPrinted>2017-10-03T14:47:21Z</cp:lastPrinted>
  <dcterms:created xsi:type="dcterms:W3CDTF">2015-07-20T16:22:45Z</dcterms:created>
  <dcterms:modified xsi:type="dcterms:W3CDTF">2024-10-18T00:47:17Z</dcterms:modified>
</cp:coreProperties>
</file>