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222" r:id="rId2"/>
    <p:sldId id="1230" r:id="rId3"/>
    <p:sldId id="1232" r:id="rId4"/>
    <p:sldId id="1238" r:id="rId5"/>
    <p:sldId id="1233" r:id="rId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orient="horz" pos="4198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orient="horz" pos="3668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7483" userDrawn="1">
          <p15:clr>
            <a:srgbClr val="A4A3A4"/>
          </p15:clr>
        </p15:guide>
        <p15:guide id="7" pos="180" userDrawn="1">
          <p15:clr>
            <a:srgbClr val="A4A3A4"/>
          </p15:clr>
        </p15:guide>
        <p15:guide id="8" pos="2819" userDrawn="1">
          <p15:clr>
            <a:srgbClr val="A4A3A4"/>
          </p15:clr>
        </p15:guide>
        <p15:guide id="9" pos="1935" userDrawn="1">
          <p15:clr>
            <a:srgbClr val="A4A3A4"/>
          </p15:clr>
        </p15:guide>
        <p15:guide id="10" orient="horz" pos="1003" userDrawn="1">
          <p15:clr>
            <a:srgbClr val="A4A3A4"/>
          </p15:clr>
        </p15:guide>
        <p15:guide id="11" orient="horz" pos="3770" userDrawn="1">
          <p15:clr>
            <a:srgbClr val="A4A3A4"/>
          </p15:clr>
        </p15:guide>
        <p15:guide id="12" orient="horz" pos="3374" userDrawn="1">
          <p15:clr>
            <a:srgbClr val="A4A3A4"/>
          </p15:clr>
        </p15:guide>
        <p15:guide id="1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FEA"/>
    <a:srgbClr val="38D200"/>
    <a:srgbClr val="002D72"/>
    <a:srgbClr val="DA0011"/>
    <a:srgbClr val="E56266"/>
    <a:srgbClr val="890707"/>
    <a:srgbClr val="A3A3A3"/>
    <a:srgbClr val="73B2CB"/>
    <a:srgbClr val="656565"/>
    <a:srgbClr val="85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9" autoAdjust="0"/>
    <p:restoredTop sz="99883" autoAdjust="0"/>
  </p:normalViewPr>
  <p:slideViewPr>
    <p:cSldViewPr snapToGrid="0" showGuides="1">
      <p:cViewPr varScale="1">
        <p:scale>
          <a:sx n="63" d="100"/>
          <a:sy n="63" d="100"/>
        </p:scale>
        <p:origin x="1076" y="56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2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85" y="12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/>
          <a:lstStyle>
            <a:lvl1pPr algn="r">
              <a:defRPr sz="1200"/>
            </a:lvl1pPr>
          </a:lstStyle>
          <a:p>
            <a:fld id="{FB3CDEB3-48A8-41CE-A19B-17EB5D1349C3}" type="datetimeFigureOut">
              <a:rPr lang="en-GB" smtClean="0"/>
              <a:t>13/06/2025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1506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85" y="9721506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 anchor="b"/>
          <a:lstStyle>
            <a:lvl1pPr algn="r">
              <a:defRPr sz="1200"/>
            </a:lvl1pPr>
          </a:lstStyle>
          <a:p>
            <a:fld id="{5D4041B7-2520-49D1-B87B-6BD2905A48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5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" y="4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05" y="4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/>
          <a:lstStyle>
            <a:lvl1pPr algn="r">
              <a:defRPr sz="1300"/>
            </a:lvl1pPr>
          </a:lstStyle>
          <a:p>
            <a:fld id="{780701A6-ECA0-419F-B53B-F80675AFC4D8}" type="datetimeFigureOut">
              <a:rPr lang="en-GB" smtClean="0"/>
              <a:pPr/>
              <a:t>13/06/2025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85" tIns="48191" rIns="96385" bIns="4819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6385" tIns="48191" rIns="96385" bIns="48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6" y="9721112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 anchor="b"/>
          <a:lstStyle>
            <a:lvl1pPr algn="r">
              <a:defRPr sz="1300"/>
            </a:lvl1pPr>
          </a:lstStyle>
          <a:p>
            <a:fld id="{B88799EA-8ACC-422C-926D-CFAF59BB907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30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</a:pPr>
            <a:fld id="{5BD0987B-402A-4156-A751-9C8439DDA60C}" type="slidenum">
              <a:rPr lang="en-GB" altLang="en-US" sz="1400" smtClean="0">
                <a:solidFill>
                  <a:srgbClr val="000000"/>
                </a:solidFill>
              </a:rPr>
              <a:pPr>
                <a:buSzPct val="100000"/>
              </a:pPr>
              <a:t>1</a:t>
            </a:fld>
            <a:endParaRPr lang="en-GB" altLang="en-US" sz="1400" dirty="0">
              <a:solidFill>
                <a:srgbClr val="000000"/>
              </a:solidFill>
            </a:endParaRPr>
          </a:p>
        </p:txBody>
      </p:sp>
      <p:sp>
        <p:nvSpPr>
          <p:cNvPr id="8195" name="Rectangle 7"/>
          <p:cNvSpPr txBox="1">
            <a:spLocks noGrp="1" noChangeArrowheads="1"/>
          </p:cNvSpPr>
          <p:nvPr/>
        </p:nvSpPr>
        <p:spPr bwMode="auto"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4" tIns="45477" rIns="90954" bIns="45477" anchor="b"/>
          <a:lstStyle>
            <a:lvl1pPr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4E6C3CCE-C80A-41F4-8786-DA08ED0AC1E0}" type="slidenum">
              <a:rPr lang="en-GB" altLang="en-US">
                <a:solidFill>
                  <a:srgbClr val="000000"/>
                </a:solidFill>
              </a:rPr>
              <a:pPr algn="r">
                <a:buSzPct val="100000"/>
              </a:pPr>
              <a:t>1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9300"/>
            <a:ext cx="6623050" cy="3725863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4" tIns="45477" rIns="90954" bIns="4547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64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1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77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5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280446" y="687258"/>
            <a:ext cx="11587156" cy="5880353"/>
            <a:chOff x="278306" y="687417"/>
            <a:chExt cx="11589838" cy="5881714"/>
          </a:xfrm>
        </p:grpSpPr>
        <p:grpSp>
          <p:nvGrpSpPr>
            <p:cNvPr id="26" name="Group 25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9" name="Pentagon 28"/>
              <p:cNvSpPr/>
              <p:nvPr userDrawn="1"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name="adj" fmla="val 33648"/>
                </a:avLst>
              </a:prstGeom>
              <a:solidFill>
                <a:srgbClr val="040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Pentagon 6"/>
              <p:cNvSpPr/>
              <p:nvPr userDrawn="1"/>
            </p:nvSpPr>
            <p:spPr>
              <a:xfrm rot="10800000">
                <a:off x="774827" y="1382939"/>
                <a:ext cx="6439450" cy="430678"/>
              </a:xfrm>
              <a:custGeom>
                <a:avLst/>
                <a:gdLst>
                  <a:gd name="connsiteX0" fmla="*/ 0 w 380595"/>
                  <a:gd name="connsiteY0" fmla="*/ 0 h 299687"/>
                  <a:gd name="connsiteX1" fmla="*/ 292178 w 380595"/>
                  <a:gd name="connsiteY1" fmla="*/ 0 h 299687"/>
                  <a:gd name="connsiteX2" fmla="*/ 380595 w 380595"/>
                  <a:gd name="connsiteY2" fmla="*/ 149844 h 299687"/>
                  <a:gd name="connsiteX3" fmla="*/ 292178 w 380595"/>
                  <a:gd name="connsiteY3" fmla="*/ 299687 h 299687"/>
                  <a:gd name="connsiteX4" fmla="*/ 0 w 380595"/>
                  <a:gd name="connsiteY4" fmla="*/ 299687 h 299687"/>
                  <a:gd name="connsiteX5" fmla="*/ 0 w 380595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73161 w 292178"/>
                  <a:gd name="connsiteY2" fmla="*/ 132911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01194 w 292178"/>
                  <a:gd name="connsiteY2" fmla="*/ 132911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77394 w 292178"/>
                  <a:gd name="connsiteY2" fmla="*/ 137144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98561 w 292178"/>
                  <a:gd name="connsiteY2" fmla="*/ 154077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208086 w 292178"/>
                  <a:gd name="connsiteY2" fmla="*/ 147727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3530678"/>
                  <a:gd name="connsiteY0" fmla="*/ 0 h 302862"/>
                  <a:gd name="connsiteX1" fmla="*/ 3530678 w 3530678"/>
                  <a:gd name="connsiteY1" fmla="*/ 3175 h 302862"/>
                  <a:gd name="connsiteX2" fmla="*/ 3446586 w 3530678"/>
                  <a:gd name="connsiteY2" fmla="*/ 150902 h 302862"/>
                  <a:gd name="connsiteX3" fmla="*/ 3530678 w 3530678"/>
                  <a:gd name="connsiteY3" fmla="*/ 302862 h 302862"/>
                  <a:gd name="connsiteX4" fmla="*/ 3238500 w 3530678"/>
                  <a:gd name="connsiteY4" fmla="*/ 302862 h 302862"/>
                  <a:gd name="connsiteX5" fmla="*/ 0 w 3530678"/>
                  <a:gd name="connsiteY5" fmla="*/ 0 h 302862"/>
                  <a:gd name="connsiteX0" fmla="*/ 0 w 6950153"/>
                  <a:gd name="connsiteY0" fmla="*/ 0 h 299687"/>
                  <a:gd name="connsiteX1" fmla="*/ 6950153 w 6950153"/>
                  <a:gd name="connsiteY1" fmla="*/ 0 h 299687"/>
                  <a:gd name="connsiteX2" fmla="*/ 6866061 w 6950153"/>
                  <a:gd name="connsiteY2" fmla="*/ 147727 h 299687"/>
                  <a:gd name="connsiteX3" fmla="*/ 6950153 w 6950153"/>
                  <a:gd name="connsiteY3" fmla="*/ 299687 h 299687"/>
                  <a:gd name="connsiteX4" fmla="*/ 6657975 w 6950153"/>
                  <a:gd name="connsiteY4" fmla="*/ 299687 h 299687"/>
                  <a:gd name="connsiteX5" fmla="*/ 0 w 6950153"/>
                  <a:gd name="connsiteY5" fmla="*/ 0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7769225 w 8061403"/>
                  <a:gd name="connsiteY4" fmla="*/ 299687 h 299687"/>
                  <a:gd name="connsiteX5" fmla="*/ 0 w 8061403"/>
                  <a:gd name="connsiteY5" fmla="*/ 9525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4216400 w 8061403"/>
                  <a:gd name="connsiteY4" fmla="*/ 299687 h 299687"/>
                  <a:gd name="connsiteX5" fmla="*/ 0 w 8061403"/>
                  <a:gd name="connsiteY5" fmla="*/ 9525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1616075 w 8061403"/>
                  <a:gd name="connsiteY4" fmla="*/ 296512 h 299687"/>
                  <a:gd name="connsiteX5" fmla="*/ 0 w 8061403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80486 w 8064578"/>
                  <a:gd name="connsiteY2" fmla="*/ 147727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20690 w 8064578"/>
                  <a:gd name="connsiteY2" fmla="*/ 145701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30132 w 8064578"/>
                  <a:gd name="connsiteY2" fmla="*/ 147782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08 w 8064858"/>
                  <a:gd name="connsiteY0" fmla="*/ 1200 h 299687"/>
                  <a:gd name="connsiteX1" fmla="*/ 8064858 w 8064858"/>
                  <a:gd name="connsiteY1" fmla="*/ 0 h 299687"/>
                  <a:gd name="connsiteX2" fmla="*/ 7930412 w 8064858"/>
                  <a:gd name="connsiteY2" fmla="*/ 147782 h 299687"/>
                  <a:gd name="connsiteX3" fmla="*/ 8064858 w 8064858"/>
                  <a:gd name="connsiteY3" fmla="*/ 299687 h 299687"/>
                  <a:gd name="connsiteX4" fmla="*/ 280 w 8064858"/>
                  <a:gd name="connsiteY4" fmla="*/ 296512 h 299687"/>
                  <a:gd name="connsiteX5" fmla="*/ 308 w 8064858"/>
                  <a:gd name="connsiteY5" fmla="*/ 1200 h 299687"/>
                  <a:gd name="connsiteX0" fmla="*/ 308 w 8064858"/>
                  <a:gd name="connsiteY0" fmla="*/ 0 h 300568"/>
                  <a:gd name="connsiteX1" fmla="*/ 8064858 w 8064858"/>
                  <a:gd name="connsiteY1" fmla="*/ 881 h 300568"/>
                  <a:gd name="connsiteX2" fmla="*/ 7930412 w 8064858"/>
                  <a:gd name="connsiteY2" fmla="*/ 148663 h 300568"/>
                  <a:gd name="connsiteX3" fmla="*/ 8064858 w 8064858"/>
                  <a:gd name="connsiteY3" fmla="*/ 300568 h 300568"/>
                  <a:gd name="connsiteX4" fmla="*/ 280 w 8064858"/>
                  <a:gd name="connsiteY4" fmla="*/ 297393 h 300568"/>
                  <a:gd name="connsiteX5" fmla="*/ 308 w 806485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30132 w 8064578"/>
                  <a:gd name="connsiteY2" fmla="*/ 148663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41669 w 8064578"/>
                  <a:gd name="connsiteY2" fmla="*/ 150744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19436 w 8064578"/>
                  <a:gd name="connsiteY2" fmla="*/ 154513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597148 w 8661698"/>
                  <a:gd name="connsiteY0" fmla="*/ 21922 h 322490"/>
                  <a:gd name="connsiteX1" fmla="*/ 8661698 w 8661698"/>
                  <a:gd name="connsiteY1" fmla="*/ 22803 h 322490"/>
                  <a:gd name="connsiteX2" fmla="*/ 8516556 w 8661698"/>
                  <a:gd name="connsiteY2" fmla="*/ 176435 h 322490"/>
                  <a:gd name="connsiteX3" fmla="*/ 8661698 w 8661698"/>
                  <a:gd name="connsiteY3" fmla="*/ 322490 h 322490"/>
                  <a:gd name="connsiteX4" fmla="*/ 597120 w 8661698"/>
                  <a:gd name="connsiteY4" fmla="*/ 320945 h 322490"/>
                  <a:gd name="connsiteX5" fmla="*/ 597148 w 8661698"/>
                  <a:gd name="connsiteY5" fmla="*/ 21922 h 322490"/>
                  <a:gd name="connsiteX0" fmla="*/ 28 w 8064578"/>
                  <a:gd name="connsiteY0" fmla="*/ 21922 h 322490"/>
                  <a:gd name="connsiteX1" fmla="*/ 8064578 w 8064578"/>
                  <a:gd name="connsiteY1" fmla="*/ 22803 h 322490"/>
                  <a:gd name="connsiteX2" fmla="*/ 7919436 w 8064578"/>
                  <a:gd name="connsiteY2" fmla="*/ 176435 h 322490"/>
                  <a:gd name="connsiteX3" fmla="*/ 8064578 w 8064578"/>
                  <a:gd name="connsiteY3" fmla="*/ 322490 h 322490"/>
                  <a:gd name="connsiteX4" fmla="*/ 0 w 8064578"/>
                  <a:gd name="connsiteY4" fmla="*/ 320945 h 322490"/>
                  <a:gd name="connsiteX5" fmla="*/ 28 w 8064578"/>
                  <a:gd name="connsiteY5" fmla="*/ 21922 h 322490"/>
                  <a:gd name="connsiteX0" fmla="*/ 28 w 8064578"/>
                  <a:gd name="connsiteY0" fmla="*/ 246 h 300814"/>
                  <a:gd name="connsiteX1" fmla="*/ 8064578 w 8064578"/>
                  <a:gd name="connsiteY1" fmla="*/ 1127 h 300814"/>
                  <a:gd name="connsiteX2" fmla="*/ 7919436 w 8064578"/>
                  <a:gd name="connsiteY2" fmla="*/ 154759 h 300814"/>
                  <a:gd name="connsiteX3" fmla="*/ 8064578 w 8064578"/>
                  <a:gd name="connsiteY3" fmla="*/ 300814 h 300814"/>
                  <a:gd name="connsiteX4" fmla="*/ 0 w 8064578"/>
                  <a:gd name="connsiteY4" fmla="*/ 299269 h 300814"/>
                  <a:gd name="connsiteX5" fmla="*/ 28 w 8064578"/>
                  <a:gd name="connsiteY5" fmla="*/ 246 h 30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64578" h="300814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rgbClr val="38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78307"/>
                  </a:solidFill>
                </a:endParaRPr>
              </a:p>
            </p:txBody>
          </p:sp>
        </p:grpSp>
        <p:pic>
          <p:nvPicPr>
            <p:cNvPr id="28" name="Picture 69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0330919" y="6102874"/>
              <a:ext cx="1109823" cy="46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271951" y="3152910"/>
            <a:ext cx="784307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3"/>
          <p:cNvSpPr>
            <a:spLocks noChangeAspect="1" noChangeArrowheads="1" noTextEdit="1"/>
          </p:cNvSpPr>
          <p:nvPr userDrawn="1"/>
        </p:nvSpPr>
        <p:spPr bwMode="auto"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-540381" y="5887508"/>
              <a:ext cx="8074126" cy="46038"/>
            </a:xfrm>
            <a:custGeom>
              <a:avLst/>
              <a:gdLst>
                <a:gd name="T0" fmla="*/ 0 w 7638"/>
                <a:gd name="T1" fmla="*/ 0 w 7638"/>
                <a:gd name="T2" fmla="*/ 7638 w 763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38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88" cap="flat">
              <a:solidFill>
                <a:srgbClr val="6366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7639574" y="5887827"/>
              <a:ext cx="1277774" cy="45719"/>
            </a:xfrm>
            <a:custGeom>
              <a:avLst/>
              <a:gdLst>
                <a:gd name="T0" fmla="*/ 0 w 1357"/>
                <a:gd name="T1" fmla="*/ 0 w 1357"/>
                <a:gd name="T2" fmla="*/ 1357 w 13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57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88" cap="flat">
              <a:solidFill>
                <a:srgbClr val="002D7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002D72"/>
                </a:solidFill>
              </a:endParaRPr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8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2pPr>
            <a:lvl3pPr marL="9144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3pPr>
            <a:lvl4pPr marL="13716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4pPr>
            <a:lvl5pPr marL="18288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20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2pPr>
            <a:lvl3pPr marL="9144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3pPr>
            <a:lvl4pPr marL="13716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4pPr>
            <a:lvl5pPr marL="18288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9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3" name="Pentagon 12"/>
            <p:cNvSpPr/>
            <p:nvPr userDrawn="1"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40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5" name="Pentagon 6"/>
            <p:cNvSpPr/>
            <p:nvPr userDrawn="1"/>
          </p:nvSpPr>
          <p:spPr>
            <a:xfrm rot="10800000">
              <a:off x="781049" y="1382736"/>
              <a:ext cx="8853488" cy="458544"/>
            </a:xfrm>
            <a:custGeom>
              <a:avLst/>
              <a:gdLst>
                <a:gd name="connsiteX0" fmla="*/ 0 w 380595"/>
                <a:gd name="connsiteY0" fmla="*/ 0 h 299687"/>
                <a:gd name="connsiteX1" fmla="*/ 292178 w 380595"/>
                <a:gd name="connsiteY1" fmla="*/ 0 h 299687"/>
                <a:gd name="connsiteX2" fmla="*/ 380595 w 380595"/>
                <a:gd name="connsiteY2" fmla="*/ 149844 h 299687"/>
                <a:gd name="connsiteX3" fmla="*/ 292178 w 380595"/>
                <a:gd name="connsiteY3" fmla="*/ 299687 h 299687"/>
                <a:gd name="connsiteX4" fmla="*/ 0 w 380595"/>
                <a:gd name="connsiteY4" fmla="*/ 299687 h 299687"/>
                <a:gd name="connsiteX5" fmla="*/ 0 w 380595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73161 w 292178"/>
                <a:gd name="connsiteY2" fmla="*/ 132911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01194 w 292178"/>
                <a:gd name="connsiteY2" fmla="*/ 132911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77394 w 292178"/>
                <a:gd name="connsiteY2" fmla="*/ 137144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98561 w 292178"/>
                <a:gd name="connsiteY2" fmla="*/ 154077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208086 w 292178"/>
                <a:gd name="connsiteY2" fmla="*/ 147727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3530678"/>
                <a:gd name="connsiteY0" fmla="*/ 0 h 302862"/>
                <a:gd name="connsiteX1" fmla="*/ 3530678 w 3530678"/>
                <a:gd name="connsiteY1" fmla="*/ 3175 h 302862"/>
                <a:gd name="connsiteX2" fmla="*/ 3446586 w 3530678"/>
                <a:gd name="connsiteY2" fmla="*/ 150902 h 302862"/>
                <a:gd name="connsiteX3" fmla="*/ 3530678 w 3530678"/>
                <a:gd name="connsiteY3" fmla="*/ 302862 h 302862"/>
                <a:gd name="connsiteX4" fmla="*/ 3238500 w 3530678"/>
                <a:gd name="connsiteY4" fmla="*/ 302862 h 302862"/>
                <a:gd name="connsiteX5" fmla="*/ 0 w 3530678"/>
                <a:gd name="connsiteY5" fmla="*/ 0 h 302862"/>
                <a:gd name="connsiteX0" fmla="*/ 0 w 6950153"/>
                <a:gd name="connsiteY0" fmla="*/ 0 h 299687"/>
                <a:gd name="connsiteX1" fmla="*/ 6950153 w 6950153"/>
                <a:gd name="connsiteY1" fmla="*/ 0 h 299687"/>
                <a:gd name="connsiteX2" fmla="*/ 6866061 w 6950153"/>
                <a:gd name="connsiteY2" fmla="*/ 147727 h 299687"/>
                <a:gd name="connsiteX3" fmla="*/ 6950153 w 6950153"/>
                <a:gd name="connsiteY3" fmla="*/ 299687 h 299687"/>
                <a:gd name="connsiteX4" fmla="*/ 6657975 w 6950153"/>
                <a:gd name="connsiteY4" fmla="*/ 299687 h 299687"/>
                <a:gd name="connsiteX5" fmla="*/ 0 w 6950153"/>
                <a:gd name="connsiteY5" fmla="*/ 0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7769225 w 8061403"/>
                <a:gd name="connsiteY4" fmla="*/ 299687 h 299687"/>
                <a:gd name="connsiteX5" fmla="*/ 0 w 8061403"/>
                <a:gd name="connsiteY5" fmla="*/ 9525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4216400 w 8061403"/>
                <a:gd name="connsiteY4" fmla="*/ 299687 h 299687"/>
                <a:gd name="connsiteX5" fmla="*/ 0 w 8061403"/>
                <a:gd name="connsiteY5" fmla="*/ 9525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1616075 w 8061403"/>
                <a:gd name="connsiteY4" fmla="*/ 296512 h 299687"/>
                <a:gd name="connsiteX5" fmla="*/ 0 w 8061403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80486 w 8064578"/>
                <a:gd name="connsiteY2" fmla="*/ 147727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20690 w 8064578"/>
                <a:gd name="connsiteY2" fmla="*/ 145701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30132 w 8064578"/>
                <a:gd name="connsiteY2" fmla="*/ 147782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08 w 8064858"/>
                <a:gd name="connsiteY0" fmla="*/ 1200 h 299687"/>
                <a:gd name="connsiteX1" fmla="*/ 8064858 w 8064858"/>
                <a:gd name="connsiteY1" fmla="*/ 0 h 299687"/>
                <a:gd name="connsiteX2" fmla="*/ 7930412 w 8064858"/>
                <a:gd name="connsiteY2" fmla="*/ 147782 h 299687"/>
                <a:gd name="connsiteX3" fmla="*/ 8064858 w 8064858"/>
                <a:gd name="connsiteY3" fmla="*/ 299687 h 299687"/>
                <a:gd name="connsiteX4" fmla="*/ 280 w 8064858"/>
                <a:gd name="connsiteY4" fmla="*/ 296512 h 299687"/>
                <a:gd name="connsiteX5" fmla="*/ 308 w 8064858"/>
                <a:gd name="connsiteY5" fmla="*/ 1200 h 299687"/>
                <a:gd name="connsiteX0" fmla="*/ 308 w 8064858"/>
                <a:gd name="connsiteY0" fmla="*/ 0 h 300568"/>
                <a:gd name="connsiteX1" fmla="*/ 8064858 w 8064858"/>
                <a:gd name="connsiteY1" fmla="*/ 881 h 300568"/>
                <a:gd name="connsiteX2" fmla="*/ 7930412 w 8064858"/>
                <a:gd name="connsiteY2" fmla="*/ 148663 h 300568"/>
                <a:gd name="connsiteX3" fmla="*/ 8064858 w 8064858"/>
                <a:gd name="connsiteY3" fmla="*/ 300568 h 300568"/>
                <a:gd name="connsiteX4" fmla="*/ 280 w 8064858"/>
                <a:gd name="connsiteY4" fmla="*/ 297393 h 300568"/>
                <a:gd name="connsiteX5" fmla="*/ 308 w 8064858"/>
                <a:gd name="connsiteY5" fmla="*/ 0 h 300568"/>
                <a:gd name="connsiteX0" fmla="*/ 28 w 8064578"/>
                <a:gd name="connsiteY0" fmla="*/ 0 h 300568"/>
                <a:gd name="connsiteX1" fmla="*/ 8064578 w 8064578"/>
                <a:gd name="connsiteY1" fmla="*/ 881 h 300568"/>
                <a:gd name="connsiteX2" fmla="*/ 7930132 w 8064578"/>
                <a:gd name="connsiteY2" fmla="*/ 148663 h 300568"/>
                <a:gd name="connsiteX3" fmla="*/ 8064578 w 8064578"/>
                <a:gd name="connsiteY3" fmla="*/ 300568 h 300568"/>
                <a:gd name="connsiteX4" fmla="*/ 0 w 8064578"/>
                <a:gd name="connsiteY4" fmla="*/ 297393 h 300568"/>
                <a:gd name="connsiteX5" fmla="*/ 28 w 8064578"/>
                <a:gd name="connsiteY5" fmla="*/ 0 h 300568"/>
                <a:gd name="connsiteX0" fmla="*/ 28 w 8064578"/>
                <a:gd name="connsiteY0" fmla="*/ 0 h 300568"/>
                <a:gd name="connsiteX1" fmla="*/ 8064578 w 8064578"/>
                <a:gd name="connsiteY1" fmla="*/ 881 h 300568"/>
                <a:gd name="connsiteX2" fmla="*/ 7941669 w 8064578"/>
                <a:gd name="connsiteY2" fmla="*/ 150744 h 300568"/>
                <a:gd name="connsiteX3" fmla="*/ 8064578 w 8064578"/>
                <a:gd name="connsiteY3" fmla="*/ 300568 h 300568"/>
                <a:gd name="connsiteX4" fmla="*/ 0 w 8064578"/>
                <a:gd name="connsiteY4" fmla="*/ 297393 h 300568"/>
                <a:gd name="connsiteX5" fmla="*/ 28 w 8064578"/>
                <a:gd name="connsiteY5" fmla="*/ 0 h 30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4578" h="300568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rgbClr val="38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8307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694">
            <a:extLst>
              <a:ext uri="{FF2B5EF4-FFF2-40B4-BE49-F238E27FC236}">
                <a16:creationId xmlns:a16="http://schemas.microsoft.com/office/drawing/2014/main" id="{A79BA560-3588-4626-B297-B6BFB601C9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gray">
          <a:xfrm>
            <a:off x="10330733" y="6101462"/>
            <a:ext cx="1109566" cy="46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9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1pPr>
      <a:lvl2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2pPr>
      <a:lvl3pPr marL="355600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‒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3pPr>
      <a:lvl4pPr marL="539750" indent="-1841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4pPr>
      <a:lvl5pPr marL="719138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‒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8500" y="3292242"/>
            <a:ext cx="11560600" cy="1538883"/>
          </a:xfrm>
        </p:spPr>
        <p:txBody>
          <a:bodyPr/>
          <a:lstStyle/>
          <a:p>
            <a:r>
              <a:rPr lang="en-US" sz="2800" b="1" kern="0" dirty="0">
                <a:solidFill>
                  <a:srgbClr val="002D72"/>
                </a:solidFill>
                <a:latin typeface="Arial" panose="020B0604020202020204" pitchFamily="34" charset="0"/>
              </a:rPr>
              <a:t>Optimal Group Ltd.</a:t>
            </a:r>
          </a:p>
          <a:p>
            <a:r>
              <a:rPr lang="en-GB" kern="0" dirty="0">
                <a:solidFill>
                  <a:srgbClr val="002D72"/>
                </a:solidFill>
                <a:latin typeface="Arial" panose="020B0604020202020204" pitchFamily="34" charset="0"/>
              </a:rPr>
              <a:t>Investment Ideas Deck</a:t>
            </a:r>
            <a:endParaRPr lang="en-GB" sz="1800" kern="0" dirty="0">
              <a:solidFill>
                <a:srgbClr val="002D72"/>
              </a:solidFill>
              <a:latin typeface="Arial" panose="020B0604020202020204" pitchFamily="34" charset="0"/>
            </a:endParaRPr>
          </a:p>
          <a:p>
            <a:endParaRPr lang="en-GB" sz="1800" kern="0" dirty="0">
              <a:solidFill>
                <a:srgbClr val="002D72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kern="0" dirty="0">
                <a:solidFill>
                  <a:srgbClr val="002D72"/>
                </a:solidFill>
                <a:latin typeface="Arial" panose="020B0604020202020204" pitchFamily="34" charset="0"/>
              </a:rPr>
              <a:t>October 9, 2024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Optimal Group 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D72"/>
                </a:solidFill>
              </a:rPr>
              <a:t>Background:</a:t>
            </a:r>
            <a:r>
              <a:rPr lang="en-US" dirty="0"/>
              <a:t>Optimal Group Ltd. aims to enhance returns and manage risks through modern financial strategies. The group is interested in diversified instruments that combine yield enhancement and risk management.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r>
              <a:rPr lang="en-GB" b="1" dirty="0">
                <a:solidFill>
                  <a:srgbClr val="002D72"/>
                </a:solidFill>
              </a:rPr>
              <a:t>Investment Needs:</a:t>
            </a:r>
            <a:r>
              <a:rPr lang="en-US" dirty="0"/>
              <a:t>- Higher yield without excessive risk exposure</a:t>
            </a:r>
          </a:p>
          <a:p>
            <a:r>
              <a:rPr lang="en-US" dirty="0"/>
              <a:t>- Risk hedging via OTC and structured instruments</a:t>
            </a:r>
          </a:p>
          <a:p>
            <a:r>
              <a:rPr lang="en-US" dirty="0"/>
              <a:t>- Diversified portfolio using both traditional and modern techniques</a:t>
            </a:r>
          </a:p>
          <a:p>
            <a:pPr marL="0" lvl="1">
              <a:spcAft>
                <a:spcPts val="600"/>
              </a:spcAft>
            </a:pPr>
            <a:endParaRPr lang="en-GB" dirty="0">
              <a:solidFill>
                <a:srgbClr val="002D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 Idea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D72"/>
                </a:solidFill>
              </a:rPr>
              <a:t>Intro:</a:t>
            </a:r>
            <a:r>
              <a:rPr lang="en-IN" dirty="0"/>
              <a:t>Hedging Strategy – Interest Rate Swaps</a:t>
            </a:r>
          </a:p>
          <a:p>
            <a:r>
              <a:rPr lang="en-IN" dirty="0"/>
              <a:t>Allows swapping floating interest payments for fixed ones.</a:t>
            </a:r>
          </a:p>
          <a:p>
            <a:endParaRPr lang="en-IN" dirty="0"/>
          </a:p>
          <a:p>
            <a:endParaRPr lang="en-GB" b="1" dirty="0">
              <a:solidFill>
                <a:srgbClr val="002D72"/>
              </a:solidFill>
            </a:endParaRPr>
          </a:p>
          <a:p>
            <a:r>
              <a:rPr lang="en-GB" b="1" dirty="0">
                <a:solidFill>
                  <a:srgbClr val="002D72"/>
                </a:solidFill>
              </a:rPr>
              <a:t>Why it’s suitable for Optimal Group Ltd:</a:t>
            </a:r>
            <a:r>
              <a:rPr lang="en-IN" dirty="0"/>
              <a:t>- Helps manage interest rate volatility</a:t>
            </a:r>
          </a:p>
          <a:p>
            <a:r>
              <a:rPr lang="en-IN" dirty="0"/>
              <a:t>- Ideal for loans with floating rates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r>
              <a:rPr lang="en-GB" b="1" dirty="0">
                <a:solidFill>
                  <a:srgbClr val="002D72"/>
                </a:solidFill>
              </a:rPr>
              <a:t>Benefit to Optimal Group:</a:t>
            </a:r>
            <a:r>
              <a:rPr lang="en-IN" dirty="0"/>
              <a:t>- Stabilizes future cash outflows</a:t>
            </a:r>
          </a:p>
          <a:p>
            <a:r>
              <a:rPr lang="en-IN" dirty="0"/>
              <a:t>- Provides predictable interest payments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 Idea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D72"/>
                </a:solidFill>
              </a:rPr>
              <a:t>Intro:</a:t>
            </a:r>
            <a:r>
              <a:rPr lang="en-US" sz="2000" dirty="0"/>
              <a:t>Risk Management – Protective Put Options</a:t>
            </a:r>
          </a:p>
          <a:p>
            <a:r>
              <a:rPr lang="en-US" sz="2000" dirty="0"/>
              <a:t>Buying put options to hedge against possible stock price declines.</a:t>
            </a: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r>
              <a:rPr lang="en-GB" b="1" dirty="0">
                <a:solidFill>
                  <a:srgbClr val="002D72"/>
                </a:solidFill>
              </a:rPr>
              <a:t>Why it’s suitable:</a:t>
            </a:r>
            <a:r>
              <a:rPr lang="en-US" sz="2000" dirty="0"/>
              <a:t>Offers downside protection in volatile equity markets</a:t>
            </a:r>
          </a:p>
          <a:p>
            <a:r>
              <a:rPr lang="en-US" sz="2000" dirty="0"/>
              <a:t>- Keeps upside potential intact</a:t>
            </a: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r>
              <a:rPr lang="en-GB" b="1" dirty="0">
                <a:solidFill>
                  <a:srgbClr val="002D72"/>
                </a:solidFill>
              </a:rPr>
              <a:t>Benefit:</a:t>
            </a:r>
            <a:r>
              <a:rPr lang="en-US" sz="2000" dirty="0"/>
              <a:t> Limits maximum loss</a:t>
            </a:r>
          </a:p>
          <a:p>
            <a:r>
              <a:rPr lang="en-US" sz="2000" dirty="0"/>
              <a:t>- Useful during uncertain market forecasts</a:t>
            </a:r>
            <a:endParaRPr lang="en-GB" b="1" dirty="0">
              <a:solidFill>
                <a:srgbClr val="002D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Summary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BB9D8-06A0-02B2-3B4A-88E42C94C82D}"/>
              </a:ext>
            </a:extLst>
          </p:cNvPr>
          <p:cNvSpPr txBox="1"/>
          <p:nvPr/>
        </p:nvSpPr>
        <p:spPr>
          <a:xfrm>
            <a:off x="853440" y="544959"/>
            <a:ext cx="8473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ELNs offer yield enhancement with some market risk</a:t>
            </a:r>
          </a:p>
          <a:p>
            <a:r>
              <a:rPr lang="en-US" dirty="0">
                <a:solidFill>
                  <a:schemeClr val="tx1"/>
                </a:solidFill>
              </a:rPr>
              <a:t>- Interest Rate Swaps protect against interest rate changes</a:t>
            </a:r>
          </a:p>
          <a:p>
            <a:r>
              <a:rPr lang="en-US" dirty="0">
                <a:solidFill>
                  <a:schemeClr val="tx1"/>
                </a:solidFill>
              </a:rPr>
              <a:t>- Protective Puts manage downside risk while retaining upside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Recommendation: Combine ELNs with protective puts for a strategic balance of yield and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2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71055</TotalTime>
  <Words>231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Amplitude Light</vt:lpstr>
      <vt:lpstr>Arial</vt:lpstr>
      <vt:lpstr>Calibri</vt:lpstr>
      <vt:lpstr>Office Theme</vt:lpstr>
      <vt:lpstr>PowerPoint Presentation</vt:lpstr>
      <vt:lpstr>Optimal Group Ltd</vt:lpstr>
      <vt:lpstr>Investment Idea 1:</vt:lpstr>
      <vt:lpstr>Investment Idea 2: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Prashant Kale</cp:lastModifiedBy>
  <cp:revision>2</cp:revision>
  <cp:lastPrinted>2017-10-03T14:47:21Z</cp:lastPrinted>
  <dcterms:created xsi:type="dcterms:W3CDTF">2015-07-20T16:22:45Z</dcterms:created>
  <dcterms:modified xsi:type="dcterms:W3CDTF">2025-06-13T11:00:23Z</dcterms:modified>
</cp:coreProperties>
</file>