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B Garamond SemiBold"/>
      <p:regular r:id="rId24"/>
      <p:bold r:id="rId25"/>
      <p:italic r:id="rId26"/>
      <p:boldItalic r:id="rId27"/>
    </p:embeddedFont>
    <p:embeddedFont>
      <p:font typeface="EB Garamond"/>
      <p:regular r:id="rId28"/>
      <p:bold r:id="rId29"/>
      <p:italic r:id="rId30"/>
      <p:boldItalic r:id="rId31"/>
    </p:embeddedFont>
    <p:embeddedFont>
      <p:font typeface="EB Garamond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87AB0D-481D-4F57-8ECA-A6FF9759BC8C}">
  <a:tblStyle styleId="{0C87AB0D-481D-4F57-8ECA-A6FF9759B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BGaramond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SemiBold-italic.fntdata"/><Relationship Id="rId25" Type="http://schemas.openxmlformats.org/officeDocument/2006/relationships/font" Target="fonts/EBGaramondSemiBold-bold.fntdata"/><Relationship Id="rId28" Type="http://schemas.openxmlformats.org/officeDocument/2006/relationships/font" Target="fonts/EBGaramond-regular.fntdata"/><Relationship Id="rId27" Type="http://schemas.openxmlformats.org/officeDocument/2006/relationships/font" Target="fonts/EBGaramond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BGaramond-boldItalic.fntdata"/><Relationship Id="rId30" Type="http://schemas.openxmlformats.org/officeDocument/2006/relationships/font" Target="fonts/EBGaramond-italic.fntdata"/><Relationship Id="rId11" Type="http://schemas.openxmlformats.org/officeDocument/2006/relationships/slide" Target="slides/slide5.xml"/><Relationship Id="rId33" Type="http://schemas.openxmlformats.org/officeDocument/2006/relationships/font" Target="fonts/EBGaramondExtraBold-boldItalic.fntdata"/><Relationship Id="rId10" Type="http://schemas.openxmlformats.org/officeDocument/2006/relationships/slide" Target="slides/slide4.xml"/><Relationship Id="rId32" Type="http://schemas.openxmlformats.org/officeDocument/2006/relationships/font" Target="fonts/EBGaramondExtra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generated/sklearn.linear_model.Ridge.html" TargetMode="External"/><Relationship Id="rId3" Type="http://schemas.openxmlformats.org/officeDocument/2006/relationships/hyperlink" Target="https://scikit-learn.org/stable/modules/generated/sklearn.linear_model.LinearRegression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generated/sklearn.linear_model.Ridge.html" TargetMode="External"/><Relationship Id="rId3" Type="http://schemas.openxmlformats.org/officeDocument/2006/relationships/hyperlink" Target="https://scikit-learn.org/stable/modules/generated/sklearn.linear_model.LinearRegress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6fe012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6fe012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N</a:t>
            </a:r>
            <a:r>
              <a:rPr lang="en"/>
              <a:t>ormally distributed.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</a:t>
            </a:r>
            <a:r>
              <a:rPr b="1" lang="en"/>
              <a:t>Spearman’s Rank correlation</a:t>
            </a:r>
            <a:r>
              <a:rPr lang="en"/>
              <a:t> was calculated for above two hypotheses.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were able to reject the null hypotheses(H0) claiming that there is no correlation between above parameters with 95% confidence.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7a14d9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7a14d9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6fe012c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6fe012c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6fe012c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6fe012c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H.B. Theft is normalized by population here.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H.B.? Assumed Home breaks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regressor is used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https://scikit-learn.org/stable/modules/generated/sklearn.linear_model.Ridge.html</a:t>
            </a:r>
            <a:r>
              <a:rPr lang="en"/>
              <a:t>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Alpha = 0.1 (Strength of regularization for Ridge)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Normalization enabled for Ridge.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3-Fold cross validation was performed.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Score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0.4913078638686361  (Best is 1.0 and random will be 0.0)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F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</a:rPr>
              <a:t>Refer the section of score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https://scikit-learn.org/stable/modules/generated/sklearn.linear_model.LinearRegression.html</a:t>
            </a:r>
            <a:endParaRPr>
              <a:solidFill>
                <a:srgbClr val="1D1F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F22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6fe012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6fe012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6fe01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6fe01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6fe012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6fe012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tourism and female employment industry are important factors behind the economy of sri lanka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as all of u can see, (relationship)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criminal activities would affect the safety of tourists and the locals in that region.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time goes on tourist attraction for those regions might get reduced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6fe012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6fe012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f7c098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f7c098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f7c0987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f7c0987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went through all the datasets and selected more crime related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f7c0987d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f7c0987d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Normalized plot added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f7c0987d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f7c0987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f7c0987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f7c0987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above hypotheses were tested for statistical significance and All null hypothesis were rejected by 5% significance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6fe012c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6fe012c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analyze this further, we divided the dataset into 2, lowe female emp sample and high female emp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distributions for them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6fe012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6fe012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6fe012c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6fe012c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H.B. Theft is normalized by population here.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H.B.? Assumed Home breaks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regressor is used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https://scikit-learn.org/stable/modules/generated/sklearn.linear_model.Ridge.html</a:t>
            </a:r>
            <a:r>
              <a:rPr lang="en"/>
              <a:t>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Alpha = 0.1 (Strength of regularization for Ridge)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Normalization enabled for Ridge.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3-Fold cross validation was performed.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Score =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0.4913078638686361  (Best is 1.0 and random will be 0.0)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F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F22"/>
                </a:solidFill>
              </a:rPr>
              <a:t>Refer the section of score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https://scikit-learn.org/stable/modules/generated/sklearn.linear_model.LinearRegression.html</a:t>
            </a:r>
            <a:endParaRPr>
              <a:solidFill>
                <a:srgbClr val="1D1F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F2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ata.gov.lk/dataset/crime-data-2010-2012" TargetMode="External"/><Relationship Id="rId4" Type="http://schemas.openxmlformats.org/officeDocument/2006/relationships/hyperlink" Target="http://www.data.gov.lk/dataset/employees-industrial-sector-2012" TargetMode="External"/><Relationship Id="rId5" Type="http://schemas.openxmlformats.org/officeDocument/2006/relationships/hyperlink" Target="http://www.data.gov.lk/dataset/accommodation-information-tourists" TargetMode="External"/><Relationship Id="rId6" Type="http://schemas.openxmlformats.org/officeDocument/2006/relationships/hyperlink" Target="http://www.data.gov.lk/dataset/population-district-census-yea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6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Diagnostic analysis of crimes in Sri Lanka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0" y="2270350"/>
            <a:ext cx="76881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55A6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CS5617 - Data Science</a:t>
            </a:r>
            <a:endParaRPr sz="2300">
              <a:solidFill>
                <a:srgbClr val="455A6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55A6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Final Project</a:t>
            </a:r>
            <a:endParaRPr sz="2300">
              <a:solidFill>
                <a:srgbClr val="455A6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By Team 10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872925" y="445025"/>
            <a:ext cx="79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Hypotheses cont.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 sz="195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Popularity in tourism relates to higher crime rate</a:t>
            </a:r>
            <a:endParaRPr sz="195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B Garamond SemiBold"/>
              <a:buChar char="○"/>
            </a:pPr>
            <a:r>
              <a:rPr lang="en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Hypothesis 1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H0: Number of tourist Rooms and Crimes under Robberies are Uncorrelated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H1: Number of tourist Rooms and Crimes under Robberies are Correlated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 SemiBold"/>
              <a:buChar char="○"/>
            </a:pPr>
            <a:r>
              <a:rPr lang="en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Hypothesis 2</a:t>
            </a:r>
            <a:endParaRPr sz="16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H0: Number of tourist Rooms and Crimes under "Offence under Poisons, Opium &amp;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Dangerous Drugs" are Uncorrelated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H1: Number of tourist Rooms and Crimes under "Offence under Poisons, Opium &amp; Dangerous Drugs" are Correlated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Popularity in tourism relates to higher crime rate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5" y="1531288"/>
            <a:ext cx="4260650" cy="24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225" y="1438725"/>
            <a:ext cx="4679925" cy="260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03050" y="339100"/>
            <a:ext cx="83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Tourism is linearly related with Robbery and drugs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5" y="1082525"/>
            <a:ext cx="8064850" cy="3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823925" y="256700"/>
            <a:ext cx="79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Regression for Robbery prediction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44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Same technique was used as previous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Predicted robberies given a district with  tourism popularity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Mean score of 3-fold cross validation 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 SemiBold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Using tourism (0.4689)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 SemiBold"/>
              <a:buChar char="○"/>
            </a:pPr>
            <a:r>
              <a:rPr lang="en" sz="1800">
                <a:solidFill>
                  <a:srgbClr val="66666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Using female emp. (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0.1962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)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EB Garamond SemiBold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Using both features (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0.6039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)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0" y="894525"/>
            <a:ext cx="4114625" cy="40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4" y="177900"/>
            <a:ext cx="3681200" cy="47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22" y="197484"/>
            <a:ext cx="3681200" cy="474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832625" y="445025"/>
            <a:ext cx="79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Techniques Used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Visualization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(heatmaps/ Geomaps/ boxplot/ histogram/ bar chart/ scatterplot)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Missing value handling 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○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Ex:- Population of Chilaw district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Rollup data/ Feature engineering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(Room count each hotels to District level)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 integration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(merge datasets by District)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Normalization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(crime data normalized by population)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Correlation analysis/ test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Normal distribution test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Hypothesis testing - t-test and Spearman’s rank order correlation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Single/Multivariate linear regression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(Ridge)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Cross validation </a:t>
            </a: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(K-fold)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754875" y="445025"/>
            <a:ext cx="807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Conclusion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Interestingly tourism popularity, which is derived from room count per district, has strong relationship to crimes like offences under dangerous drugs and robbery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Female employment in industrial sector somehow stimulates crimes like Home Break &amp; theft, Hurt by knife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These claims are statistically significant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Government and industry sectors work hard to improve female </a:t>
            </a: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employment</a:t>
            </a: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 and enhance tourism incomes, but do they have enough policies and barriers in place to prevent these crimes?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62000" y="445025"/>
            <a:ext cx="80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The heavily increasing crime rate is a major problem for a developing country like Sri Lanka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It is important to prevent crimes, rather than taking legal actions afterward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At present, Sri Lanka has a lesser amount of policies and practices to reduce crimes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Our motivation is to analyze gov.lk data to identify what factors affect the growth in crimes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Sri Lankan government will be able to take necessary actions to reduce crimes, through this analysis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59500" y="442275"/>
            <a:ext cx="79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Dataset 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4984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We integrated 4 datasets joined by district.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We performed a correlation analysis for above datasets to identify highly correlated factors.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996013" y="13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{0C87AB0D-481D-4F57-8ECA-A6FF9759BC8C}</a:tableStyleId>
              </a:tblPr>
              <a:tblGrid>
                <a:gridCol w="3146250"/>
                <a:gridCol w="4005725"/>
              </a:tblGrid>
              <a:tr h="54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Crime Data of 2012</a:t>
                      </a:r>
                      <a:endParaRPr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0366D6"/>
                          </a:solidFill>
                          <a:highlight>
                            <a:srgbClr val="FFFFFF"/>
                          </a:highlight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  <a:hlinkClick r:id="rId3"/>
                        </a:rPr>
                        <a:t>http://www.data.gov.lk/dataset/crime-data-2010-2012</a:t>
                      </a:r>
                      <a:endParaRPr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  <a:tr h="8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Employees by industrial sector (% to total employment)</a:t>
                      </a:r>
                      <a:endParaRPr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0366D6"/>
                          </a:solidFill>
                          <a:highlight>
                            <a:srgbClr val="FFFFFF"/>
                          </a:highlight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  <a:hlinkClick r:id="rId4"/>
                        </a:rPr>
                        <a:t>http://www.data.gov.lk/dataset/employees-industrial-sector-2012</a:t>
                      </a:r>
                      <a:endParaRPr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  <a:tr h="63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Information for Accommodation</a:t>
                      </a:r>
                      <a:endParaRPr>
                        <a:solidFill>
                          <a:schemeClr val="dk2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rgbClr val="0366D6"/>
                          </a:solidFill>
                          <a:highlight>
                            <a:srgbClr val="FFFFFF"/>
                          </a:highlight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  <a:hlinkClick r:id="rId5"/>
                        </a:rPr>
                        <a:t>http://www.data.gov.lk/dataset/accommodation-information-tourists</a:t>
                      </a:r>
                      <a:endParaRPr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  <a:tr h="63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Population by district in census years</a:t>
                      </a:r>
                      <a:endParaRPr>
                        <a:solidFill>
                          <a:schemeClr val="dk2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sng">
                          <a:solidFill>
                            <a:srgbClr val="0366D6"/>
                          </a:solidFill>
                          <a:highlight>
                            <a:srgbClr val="FFFFFF"/>
                          </a:highlight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  <a:hlinkClick r:id="rId6"/>
                        </a:rPr>
                        <a:t>http://www.data.gov.lk/dataset/population-district-census-years</a:t>
                      </a:r>
                      <a:endParaRPr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71175"/>
            <a:ext cx="39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Correlation Analysis</a:t>
            </a:r>
            <a:r>
              <a:rPr lang="en" u="sng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</a:t>
            </a:r>
            <a:endParaRPr u="sng"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04750"/>
            <a:ext cx="37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just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Popularity of  tourism causes a lot of crimes including,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Robbery (0.81)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Dangerous drugs (0.8)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390" l="0" r="0" t="1390"/>
          <a:stretch/>
        </p:blipFill>
        <p:spPr>
          <a:xfrm>
            <a:off x="4042207" y="0"/>
            <a:ext cx="51018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06900"/>
            <a:ext cx="38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Correlation Analysis 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7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Female employment in industrial sector relates to crimes like,</a:t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H.B. &amp; Theft (0.77)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Hurt by knife (0.83)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308" y="0"/>
            <a:ext cx="515268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21400" y="176425"/>
            <a:ext cx="80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Hypotheses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49125"/>
            <a:ext cx="85206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 sz="195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Higher female employment in industrial sectors stimulates growth in crimes</a:t>
            </a:r>
            <a:endParaRPr sz="19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b="1"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Hypothesis 1</a:t>
            </a:r>
            <a:endParaRPr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H0: More Females working in Industry sector has no relation to high Hurt by Knife crime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H1: More Females working in Industry sector has relation to high Hurt by Knife crime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1" marL="914400" marR="2667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Hypothesis 2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266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H0: More Females working in Industry sector has no relation to high H.B. &amp; Theft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266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H1: More Females working in Industry sector has relation to high H.B. &amp; Theft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11775" y="445025"/>
            <a:ext cx="81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High female employment in industrial sector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Results in high crimes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3250"/>
            <a:ext cx="4343425" cy="25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025" y="1793250"/>
            <a:ext cx="4550550" cy="25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4" y="295450"/>
            <a:ext cx="4001975" cy="4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00" y="295450"/>
            <a:ext cx="3647419" cy="46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776100" y="433250"/>
            <a:ext cx="798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Regression for H.B. &amp; Theft prediction</a:t>
            </a:r>
            <a:endParaRPr>
              <a:solidFill>
                <a:srgbClr val="1C4587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44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 SemiBold"/>
              <a:buChar char="●"/>
            </a:pPr>
            <a:r>
              <a:rPr lang="en" sz="1400">
                <a:latin typeface="EB Garamond SemiBold"/>
                <a:ea typeface="EB Garamond SemiBold"/>
                <a:cs typeface="EB Garamond SemiBold"/>
                <a:sym typeface="EB Garamond SemiBold"/>
              </a:rPr>
              <a:t>We use a linear model to predict H.B. &amp; theft given a district which has a particular female employment in industrial sector and/or tourism.</a:t>
            </a:r>
            <a:endParaRPr sz="14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 SemiBold"/>
              <a:buChar char="●"/>
            </a:pPr>
            <a:r>
              <a:rPr lang="en" sz="1400">
                <a:latin typeface="EB Garamond SemiBold"/>
                <a:ea typeface="EB Garamond SemiBold"/>
                <a:cs typeface="EB Garamond SemiBold"/>
                <a:sym typeface="EB Garamond SemiBold"/>
              </a:rPr>
              <a:t>Ridge </a:t>
            </a:r>
            <a:r>
              <a:rPr lang="en" sz="1400">
                <a:latin typeface="EB Garamond SemiBold"/>
                <a:ea typeface="EB Garamond SemiBold"/>
                <a:cs typeface="EB Garamond SemiBold"/>
                <a:sym typeface="EB Garamond SemiBold"/>
              </a:rPr>
              <a:t>regression</a:t>
            </a:r>
            <a:r>
              <a:rPr lang="en" sz="1400">
                <a:latin typeface="EB Garamond SemiBold"/>
                <a:ea typeface="EB Garamond SemiBold"/>
                <a:cs typeface="EB Garamond SemiBold"/>
                <a:sym typeface="EB Garamond SemiBold"/>
              </a:rPr>
              <a:t> was used since we have small data set (25 districts)</a:t>
            </a:r>
            <a:endParaRPr sz="14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 SemiBold"/>
              <a:buChar char="●"/>
            </a:pPr>
            <a:r>
              <a:rPr lang="en" sz="1400">
                <a:latin typeface="EB Garamond SemiBold"/>
                <a:ea typeface="EB Garamond SemiBold"/>
                <a:cs typeface="EB Garamond SemiBold"/>
                <a:sym typeface="EB Garamond SemiBold"/>
              </a:rPr>
              <a:t>Even though this is not a time-based prediction, still useful to predict theft for a district given female employment in industrial sector.</a:t>
            </a:r>
            <a:endParaRPr sz="14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 SemiBold"/>
              <a:buChar char="●"/>
            </a:pPr>
            <a:r>
              <a:rPr lang="en" sz="1400">
                <a:latin typeface="EB Garamond SemiBold"/>
                <a:ea typeface="EB Garamond SemiBold"/>
                <a:cs typeface="EB Garamond SemiBold"/>
                <a:sym typeface="EB Garamond SemiBold"/>
              </a:rPr>
              <a:t>Mean score of 3-fold cross validation </a:t>
            </a:r>
            <a:endParaRPr sz="14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B Garamond SemiBold"/>
              <a:buChar char="○"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Using fem</a:t>
            </a:r>
            <a:r>
              <a:rPr lang="en">
                <a:solidFill>
                  <a:srgbClr val="66666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ale emp</a:t>
            </a:r>
            <a:r>
              <a:rPr lang="en">
                <a:solidFill>
                  <a:srgbClr val="66666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. </a:t>
            </a:r>
            <a:r>
              <a:rPr lang="en">
                <a:solidFill>
                  <a:srgbClr val="666666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0.4913)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EB Garamond SemiBold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Using tourism (0.0579)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EB Garamond SemiBold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EB Garamond SemiBold"/>
                <a:ea typeface="EB Garamond SemiBold"/>
                <a:cs typeface="EB Garamond SemiBold"/>
                <a:sym typeface="EB Garamond SemiBold"/>
              </a:rPr>
              <a:t>Using both features (0.5264)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25" y="1112975"/>
            <a:ext cx="388348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