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0" r:id="rId3"/>
    <p:sldId id="256" r:id="rId4"/>
    <p:sldId id="258" r:id="rId5"/>
    <p:sldId id="259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29"/>
    <p:restoredTop sz="94634"/>
  </p:normalViewPr>
  <p:slideViewPr>
    <p:cSldViewPr snapToGrid="0" snapToObjects="1">
      <p:cViewPr varScale="1">
        <p:scale>
          <a:sx n="101" d="100"/>
          <a:sy n="101" d="100"/>
        </p:scale>
        <p:origin x="224" y="8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F6756-A687-954C-AEAF-AB2CD2B81C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ACAED0-9995-A142-9E02-07760D0DBF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704894-930A-8449-97E1-EE124BA62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A4FB2-CBF3-7842-906F-B81F8993C7B2}" type="datetimeFigureOut">
              <a:rPr lang="en-US" smtClean="0"/>
              <a:t>1/9/20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D9D638-B6DE-0449-87D5-D643302B0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742F95-AE4E-DB4C-9CC7-630B46EA4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8592D-598C-8648-9DC6-AA515E4B7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254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6C23D-D9D5-2642-9412-AB302B4AA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C08E6E-9B17-CA46-86DA-B81D402241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4C07AE-4782-F04A-AD81-D0FE6D928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A4FB2-CBF3-7842-906F-B81F8993C7B2}" type="datetimeFigureOut">
              <a:rPr lang="en-US" smtClean="0"/>
              <a:t>1/9/20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755239-4714-0C45-9CBF-6E25785A5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A18B4B-7F5E-BC44-A7F4-89DF87B6C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8592D-598C-8648-9DC6-AA515E4B7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109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ED3588-918B-A544-AEB2-A670F22D13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7D5B44-2B09-4544-9197-CED9851B65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A2B15C-F22B-7440-9449-2DAF9F16D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A4FB2-CBF3-7842-906F-B81F8993C7B2}" type="datetimeFigureOut">
              <a:rPr lang="en-US" smtClean="0"/>
              <a:t>1/9/20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2EA8B-DE6D-E841-BD9E-0C2A87880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E508DD-4B72-D441-B6DA-C018EC22E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8592D-598C-8648-9DC6-AA515E4B7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563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8AA41-DB77-5E41-BD0D-657EB5A03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7B9952-88D2-F84F-9270-BEB1EC1DEA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976081-E635-1742-B960-CDDF9C6D9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A4FB2-CBF3-7842-906F-B81F8993C7B2}" type="datetimeFigureOut">
              <a:rPr lang="en-US" smtClean="0"/>
              <a:t>1/9/20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EFB6DB-CF9D-EC4B-9407-C17BCFDD9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73A20B-A04A-0B44-93B2-2543BC965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8592D-598C-8648-9DC6-AA515E4B7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019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871F3-0C86-A346-9F68-80319B43B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8712C1-76E7-C643-AC40-F4EDF393CD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61E76B-0DF0-2F42-BDA1-310AA32EA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A4FB2-CBF3-7842-906F-B81F8993C7B2}" type="datetimeFigureOut">
              <a:rPr lang="en-US" smtClean="0"/>
              <a:t>1/9/20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DCD01C-E357-4546-8967-9BF1BDD6B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AF7A3C-85E5-B24E-9FE1-39C804B76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8592D-598C-8648-9DC6-AA515E4B7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051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CB942-FD53-1049-8031-A1F961A66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790A2-B172-054F-BEEA-3E1AD64D6F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3822B0-9656-7B43-8DFE-53D6E257B1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C68657-2ADD-984E-917B-8711E54A7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A4FB2-CBF3-7842-906F-B81F8993C7B2}" type="datetimeFigureOut">
              <a:rPr lang="en-US" smtClean="0"/>
              <a:t>1/9/20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079748-056E-224A-9DA3-589569E5B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3C121D-065B-D54F-8701-229DF75AE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8592D-598C-8648-9DC6-AA515E4B7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465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3AA5D-55E7-C647-A932-130E73E16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D2D66B-53F1-5340-8480-B51D366F94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E0751B-574C-BA44-A943-9524712AD2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8CB310-638E-8C41-B427-D5FE66895E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70D127-CB1B-8543-9949-A2DAAF2F56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E87CD4-C9A7-354E-B40F-0BF6C3EA2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A4FB2-CBF3-7842-906F-B81F8993C7B2}" type="datetimeFigureOut">
              <a:rPr lang="en-US" smtClean="0"/>
              <a:t>1/9/20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B7DD40-53B8-1F46-A64E-3F52169A0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FD3E59-AB13-F442-A36D-4F3A63420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8592D-598C-8648-9DC6-AA515E4B7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845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4DB68-B3C3-2C45-B90B-1CA246E3E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87C656-4627-9940-B522-D17BDE704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A4FB2-CBF3-7842-906F-B81F8993C7B2}" type="datetimeFigureOut">
              <a:rPr lang="en-US" smtClean="0"/>
              <a:t>1/9/20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14471F-1A2F-AC4A-A96A-12D960F0D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4B5646-7352-2943-A85F-AAA42941D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8592D-598C-8648-9DC6-AA515E4B7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17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DD071D-209C-4E45-A0B7-0698635B1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A4FB2-CBF3-7842-906F-B81F8993C7B2}" type="datetimeFigureOut">
              <a:rPr lang="en-US" smtClean="0"/>
              <a:t>1/9/20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E7CD75-F323-924F-9F63-970389FD6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DA4B8A-12B3-9A42-BCBC-AAF083B08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8592D-598C-8648-9DC6-AA515E4B7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582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C37C2-C40E-ED43-ABDB-1B25D564D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2E34DA-3631-7546-AA15-FB364501D4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B0FB77-B42F-C042-95DA-8DC8C6CBB6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98144C-7B37-C545-878D-9FF574025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A4FB2-CBF3-7842-906F-B81F8993C7B2}" type="datetimeFigureOut">
              <a:rPr lang="en-US" smtClean="0"/>
              <a:t>1/9/20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05D89E-B167-4240-922F-DD25828F2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4F2A80-4F7E-8B4E-8ADE-77B17A0CD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8592D-598C-8648-9DC6-AA515E4B7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927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E4513-CBD7-C74B-BDDD-FD2A77D02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6D5CFF-E9C3-6D4A-8DC9-E35D6E1EF3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68A5AA-E8DD-B645-9399-DED4175628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E175E5-67CC-DC43-89F1-19E89A8F9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A4FB2-CBF3-7842-906F-B81F8993C7B2}" type="datetimeFigureOut">
              <a:rPr lang="en-US" smtClean="0"/>
              <a:t>1/9/20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D060AA-FA1F-D045-BBCA-09962B8DC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726C11-2EEF-7646-BBD8-6F86A9CF6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8592D-598C-8648-9DC6-AA515E4B7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198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A78EFB-2ECA-B54F-96F5-CDED3AA34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4D989-4E93-9648-BE54-3203281B76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329722-4F86-E741-A04B-AC8E9D7AE5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0A4FB2-CBF3-7842-906F-B81F8993C7B2}" type="datetimeFigureOut">
              <a:rPr lang="en-US" smtClean="0"/>
              <a:t>1/9/20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8310FB-853E-C843-B189-9B9F8A883D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39735A-B3DE-A549-93D5-28B0A8F4EA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8592D-598C-8648-9DC6-AA515E4B7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87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cipy.org/doc/numpy/reference/generated/numpy.array.html" TargetMode="External"/><Relationship Id="rId2" Type="http://schemas.openxmlformats.org/officeDocument/2006/relationships/hyperlink" Target="https://www.w3schools.com/python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D035A29-5CA8-D24B-B971-B26399AA700C}"/>
              </a:ext>
            </a:extLst>
          </p:cNvPr>
          <p:cNvSpPr txBox="1"/>
          <p:nvPr/>
        </p:nvSpPr>
        <p:spPr>
          <a:xfrm>
            <a:off x="0" y="3012410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accent1">
                    <a:lumMod val="75000"/>
                  </a:schemeClr>
                </a:solidFill>
              </a:rPr>
              <a:t>Lecture 1: Introduction to Scientific Programming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FFBF3F-01B1-4940-B83A-AA5386306C9F}"/>
              </a:ext>
            </a:extLst>
          </p:cNvPr>
          <p:cNvSpPr txBox="1"/>
          <p:nvPr/>
        </p:nvSpPr>
        <p:spPr>
          <a:xfrm>
            <a:off x="1" y="1679906"/>
            <a:ext cx="1219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solidFill>
                  <a:schemeClr val="accent1">
                    <a:lumMod val="75000"/>
                  </a:schemeClr>
                </a:solidFill>
              </a:rPr>
              <a:t>praCTES</a:t>
            </a:r>
            <a:r>
              <a:rPr lang="en-US" sz="4800" b="1" dirty="0">
                <a:solidFill>
                  <a:schemeClr val="accent1">
                    <a:lumMod val="75000"/>
                  </a:schemeClr>
                </a:solidFill>
              </a:rPr>
              <a:t>* IAP Workshop Series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11F829-8C6C-B14A-A6E4-1FF5ABE9E04A}"/>
              </a:ext>
            </a:extLst>
          </p:cNvPr>
          <p:cNvSpPr txBox="1"/>
          <p:nvPr/>
        </p:nvSpPr>
        <p:spPr>
          <a:xfrm>
            <a:off x="-1" y="4160249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January 2020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C1E522-0403-8143-8A42-C82BCBE22063}"/>
              </a:ext>
            </a:extLst>
          </p:cNvPr>
          <p:cNvSpPr/>
          <p:nvPr/>
        </p:nvSpPr>
        <p:spPr>
          <a:xfrm>
            <a:off x="6659706" y="6255871"/>
            <a:ext cx="536018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*Practical Computing Tutorials for Earth Scientists</a:t>
            </a:r>
          </a:p>
        </p:txBody>
      </p:sp>
    </p:spTree>
    <p:extLst>
      <p:ext uri="{BB962C8B-B14F-4D97-AF65-F5344CB8AC3E}">
        <p14:creationId xmlns:p14="http://schemas.microsoft.com/office/powerpoint/2010/main" val="215370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D035A29-5CA8-D24B-B971-B26399AA700C}"/>
              </a:ext>
            </a:extLst>
          </p:cNvPr>
          <p:cNvSpPr txBox="1"/>
          <p:nvPr/>
        </p:nvSpPr>
        <p:spPr>
          <a:xfrm>
            <a:off x="191386" y="159488"/>
            <a:ext cx="73849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Why should Earth scientists learn programming?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7B1885-F123-9543-B56A-98A64D5E0084}"/>
              </a:ext>
            </a:extLst>
          </p:cNvPr>
          <p:cNvSpPr txBox="1"/>
          <p:nvPr/>
        </p:nvSpPr>
        <p:spPr>
          <a:xfrm>
            <a:off x="573662" y="1426660"/>
            <a:ext cx="1001343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Interpreting data </a:t>
            </a:r>
            <a:r>
              <a:rPr lang="en-US" sz="2400" dirty="0"/>
              <a:t>(field, experimental, simulation). E.g. statistical tools &amp; machine learning</a:t>
            </a:r>
          </a:p>
          <a:p>
            <a:endParaRPr lang="en-US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Presenting data: </a:t>
            </a:r>
            <a:r>
              <a:rPr lang="en-US" sz="2400" dirty="0"/>
              <a:t>making clean and informative plots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Organizing data and workflow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Modelling the natural world </a:t>
            </a:r>
            <a:r>
              <a:rPr lang="en-US" sz="2400" dirty="0"/>
              <a:t>(from theory, to idealized, to more realistic)</a:t>
            </a:r>
          </a:p>
          <a:p>
            <a:endParaRPr lang="en-US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Enable reproducible science </a:t>
            </a:r>
            <a:r>
              <a:rPr lang="en-US" sz="2400" dirty="0"/>
              <a:t>(standardized tools, practices, etc.)</a:t>
            </a:r>
          </a:p>
          <a:p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722478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5E5773F-B0FA-D044-AC20-E2D1928220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9383687"/>
              </p:ext>
            </p:extLst>
          </p:nvPr>
        </p:nvGraphicFramePr>
        <p:xfrm>
          <a:off x="799287" y="1051295"/>
          <a:ext cx="10471354" cy="503434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15230">
                  <a:extLst>
                    <a:ext uri="{9D8B030D-6E8A-4147-A177-3AD203B41FA5}">
                      <a16:colId xmlns:a16="http://schemas.microsoft.com/office/drawing/2014/main" val="2264444818"/>
                    </a:ext>
                  </a:extLst>
                </a:gridCol>
                <a:gridCol w="1649573">
                  <a:extLst>
                    <a:ext uri="{9D8B030D-6E8A-4147-A177-3AD203B41FA5}">
                      <a16:colId xmlns:a16="http://schemas.microsoft.com/office/drawing/2014/main" val="41235980"/>
                    </a:ext>
                  </a:extLst>
                </a:gridCol>
                <a:gridCol w="1973818">
                  <a:extLst>
                    <a:ext uri="{9D8B030D-6E8A-4147-A177-3AD203B41FA5}">
                      <a16:colId xmlns:a16="http://schemas.microsoft.com/office/drawing/2014/main" val="3755147765"/>
                    </a:ext>
                  </a:extLst>
                </a:gridCol>
                <a:gridCol w="2602585">
                  <a:extLst>
                    <a:ext uri="{9D8B030D-6E8A-4147-A177-3AD203B41FA5}">
                      <a16:colId xmlns:a16="http://schemas.microsoft.com/office/drawing/2014/main" val="4286995383"/>
                    </a:ext>
                  </a:extLst>
                </a:gridCol>
                <a:gridCol w="1930148">
                  <a:extLst>
                    <a:ext uri="{9D8B030D-6E8A-4147-A177-3AD203B41FA5}">
                      <a16:colId xmlns:a16="http://schemas.microsoft.com/office/drawing/2014/main" val="3191524873"/>
                    </a:ext>
                  </a:extLst>
                </a:gridCol>
              </a:tblGrid>
              <a:tr h="62051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err="1">
                          <a:effectLst/>
                        </a:rPr>
                        <a:t>Matlab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Python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Julia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R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80606800"/>
                  </a:ext>
                </a:extLst>
              </a:tr>
              <a:tr h="7087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Licensing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Proprietary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Free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Free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Free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65814146"/>
                  </a:ext>
                </a:extLst>
              </a:tr>
              <a:tr h="7087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Ease of use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Easy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Easy/Moderate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Easy/Moderate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Easy/Moderate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39530649"/>
                  </a:ext>
                </a:extLst>
              </a:tr>
              <a:tr h="7087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Community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Large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Large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Small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Large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00734946"/>
                  </a:ext>
                </a:extLst>
              </a:tr>
              <a:tr h="7087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Online help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Extensive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Very good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Limited but growing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Good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94706088"/>
                  </a:ext>
                </a:extLst>
              </a:tr>
              <a:tr h="8698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Performance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Comparable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Comparable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Potentially  comparable to C.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Generally slower than python/</a:t>
                      </a:r>
                      <a:r>
                        <a:rPr lang="en-US" sz="1600" u="none" strike="noStrike" dirty="0" err="1">
                          <a:effectLst/>
                        </a:rPr>
                        <a:t>matlab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05049783"/>
                  </a:ext>
                </a:extLst>
              </a:tr>
              <a:tr h="7087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Distinguishing features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Simulink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TensorFlow, </a:t>
                      </a:r>
                      <a:r>
                        <a:rPr lang="en-US" sz="1600" u="none" strike="noStrike" dirty="0" err="1">
                          <a:effectLst/>
                        </a:rPr>
                        <a:t>xarray</a:t>
                      </a:r>
                      <a:r>
                        <a:rPr lang="en-US" sz="1600" u="none" strike="noStrike" dirty="0">
                          <a:effectLst/>
                        </a:rPr>
                        <a:t>, </a:t>
                      </a:r>
                      <a:r>
                        <a:rPr lang="en-US" sz="1600" u="none" strike="noStrike" dirty="0" err="1">
                          <a:effectLst/>
                        </a:rPr>
                        <a:t>dask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GPU, multiple dispatch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Graphic libraries, statistics.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3489640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2D87AEC-E99F-5F4E-94B9-6EFAF8046C9E}"/>
              </a:ext>
            </a:extLst>
          </p:cNvPr>
          <p:cNvSpPr txBox="1"/>
          <p:nvPr/>
        </p:nvSpPr>
        <p:spPr>
          <a:xfrm>
            <a:off x="191386" y="159488"/>
            <a:ext cx="59021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Which programming language to pick?</a:t>
            </a:r>
          </a:p>
        </p:txBody>
      </p:sp>
    </p:spTree>
    <p:extLst>
      <p:ext uri="{BB962C8B-B14F-4D97-AF65-F5344CB8AC3E}">
        <p14:creationId xmlns:p14="http://schemas.microsoft.com/office/powerpoint/2010/main" val="1593449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78DED4F-9A71-B346-BFE7-28F4AACBC654}"/>
              </a:ext>
            </a:extLst>
          </p:cNvPr>
          <p:cNvSpPr txBox="1"/>
          <p:nvPr/>
        </p:nvSpPr>
        <p:spPr>
          <a:xfrm>
            <a:off x="191386" y="159488"/>
            <a:ext cx="40888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What makes a good code?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D1DA31-A667-0647-9084-34E7D40FF702}"/>
              </a:ext>
            </a:extLst>
          </p:cNvPr>
          <p:cNvSpPr txBox="1"/>
          <p:nvPr/>
        </p:nvSpPr>
        <p:spPr>
          <a:xfrm>
            <a:off x="573661" y="1198059"/>
            <a:ext cx="10891507" cy="3903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/>
              <a:t>Clarity</a:t>
            </a:r>
            <a:r>
              <a:rPr lang="en-US" sz="2800" dirty="0"/>
              <a:t>: Easy to read by you and anyone else (sensible variable names, indentation, comments and conventions)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/>
              <a:t>Efficiency</a:t>
            </a:r>
            <a:r>
              <a:rPr lang="en-US" sz="2800" dirty="0"/>
              <a:t>: minimum number of operations, and memory usage.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/>
              <a:t>Modularity</a:t>
            </a:r>
            <a:r>
              <a:rPr lang="en-US" sz="2800" dirty="0"/>
              <a:t>: splitting code into components that can be independently modified.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/>
              <a:t>Simplicity</a:t>
            </a:r>
            <a:r>
              <a:rPr lang="en-US" sz="2800" dirty="0"/>
              <a:t>: start simple and build complexity progressively.  </a:t>
            </a:r>
          </a:p>
        </p:txBody>
      </p:sp>
    </p:spTree>
    <p:extLst>
      <p:ext uri="{BB962C8B-B14F-4D97-AF65-F5344CB8AC3E}">
        <p14:creationId xmlns:p14="http://schemas.microsoft.com/office/powerpoint/2010/main" val="3313066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2F62839-A769-AB4D-9FA5-AE1A3247E6CF}"/>
              </a:ext>
            </a:extLst>
          </p:cNvPr>
          <p:cNvSpPr txBox="1"/>
          <p:nvPr/>
        </p:nvSpPr>
        <p:spPr>
          <a:xfrm>
            <a:off x="191386" y="159488"/>
            <a:ext cx="62578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Programming environments: Text editors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F6E398-EC5C-4947-BB35-FC68EDE537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297" y="2397697"/>
            <a:ext cx="5148401" cy="391316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C338E2B-5CF6-4942-9EE5-6243D56122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2851" y="2397697"/>
            <a:ext cx="6032500" cy="16129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A0A50CE-4E7C-144B-A533-B4179137A75E}"/>
              </a:ext>
            </a:extLst>
          </p:cNvPr>
          <p:cNvSpPr txBox="1"/>
          <p:nvPr/>
        </p:nvSpPr>
        <p:spPr>
          <a:xfrm>
            <a:off x="1993692" y="1543987"/>
            <a:ext cx="15528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Text editor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BBBCE1-5F4C-5044-8365-EAC45B311366}"/>
              </a:ext>
            </a:extLst>
          </p:cNvPr>
          <p:cNvSpPr txBox="1"/>
          <p:nvPr/>
        </p:nvSpPr>
        <p:spPr>
          <a:xfrm>
            <a:off x="7793869" y="1543987"/>
            <a:ext cx="23904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Terminal window</a:t>
            </a:r>
          </a:p>
        </p:txBody>
      </p:sp>
    </p:spTree>
    <p:extLst>
      <p:ext uri="{BB962C8B-B14F-4D97-AF65-F5344CB8AC3E}">
        <p14:creationId xmlns:p14="http://schemas.microsoft.com/office/powerpoint/2010/main" val="2651768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2F62839-A769-AB4D-9FA5-AE1A3247E6CF}"/>
              </a:ext>
            </a:extLst>
          </p:cNvPr>
          <p:cNvSpPr txBox="1"/>
          <p:nvPr/>
        </p:nvSpPr>
        <p:spPr>
          <a:xfrm>
            <a:off x="191386" y="159488"/>
            <a:ext cx="51610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Programming environments: IDEs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02494AF-265F-484A-8AD6-E1682262FF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9629" y="820270"/>
            <a:ext cx="8854717" cy="583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223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2F62839-A769-AB4D-9FA5-AE1A3247E6CF}"/>
              </a:ext>
            </a:extLst>
          </p:cNvPr>
          <p:cNvSpPr txBox="1"/>
          <p:nvPr/>
        </p:nvSpPr>
        <p:spPr>
          <a:xfrm>
            <a:off x="191386" y="159488"/>
            <a:ext cx="61427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Programming environments: Notebooks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24D5E1-DB8C-A94C-91FC-11ADE5935C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712"/>
          <a:stretch/>
        </p:blipFill>
        <p:spPr>
          <a:xfrm>
            <a:off x="398742" y="1035424"/>
            <a:ext cx="7012042" cy="4988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8385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2F62839-A769-AB4D-9FA5-AE1A3247E6CF}"/>
              </a:ext>
            </a:extLst>
          </p:cNvPr>
          <p:cNvSpPr txBox="1"/>
          <p:nvPr/>
        </p:nvSpPr>
        <p:spPr>
          <a:xfrm>
            <a:off x="191386" y="159488"/>
            <a:ext cx="16875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Resources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9E206A-D2F3-D74E-8522-D03EFA0DDE39}"/>
              </a:ext>
            </a:extLst>
          </p:cNvPr>
          <p:cNvSpPr txBox="1"/>
          <p:nvPr/>
        </p:nvSpPr>
        <p:spPr>
          <a:xfrm>
            <a:off x="291830" y="846306"/>
            <a:ext cx="106712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Basic python: </a:t>
            </a:r>
            <a:r>
              <a:rPr lang="en-US" dirty="0">
                <a:hlinkClick r:id="rId2"/>
              </a:rPr>
              <a:t>https://www.w3schools.com/python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Numpy</a:t>
            </a:r>
            <a:r>
              <a:rPr lang="en-US" dirty="0"/>
              <a:t> arrays: </a:t>
            </a:r>
            <a:r>
              <a:rPr lang="en-US" dirty="0">
                <a:hlinkClick r:id="rId3"/>
              </a:rPr>
              <a:t>https://docs.scipy.org/doc/numpy/reference/generated/</a:t>
            </a:r>
            <a:r>
              <a:rPr lang="en-US">
                <a:hlinkClick r:id="rId3"/>
              </a:rPr>
              <a:t>numpy.array.html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721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271</Words>
  <Application>Microsoft Macintosh PowerPoint</Application>
  <PresentationFormat>Widescreen</PresentationFormat>
  <Paragraphs>64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15</cp:revision>
  <dcterms:created xsi:type="dcterms:W3CDTF">2020-01-08T14:01:58Z</dcterms:created>
  <dcterms:modified xsi:type="dcterms:W3CDTF">2020-01-09T19:48:42Z</dcterms:modified>
</cp:coreProperties>
</file>