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82" r:id="rId8"/>
    <p:sldId id="264" r:id="rId9"/>
    <p:sldId id="265" r:id="rId10"/>
    <p:sldId id="266" r:id="rId11"/>
    <p:sldId id="267" r:id="rId12"/>
    <p:sldId id="268" r:id="rId13"/>
    <p:sldId id="269" r:id="rId14"/>
    <p:sldId id="284" r:id="rId15"/>
    <p:sldId id="273" r:id="rId16"/>
    <p:sldId id="285" r:id="rId17"/>
    <p:sldId id="276" r:id="rId18"/>
    <p:sldId id="270" r:id="rId19"/>
    <p:sldId id="271" r:id="rId20"/>
    <p:sldId id="277" r:id="rId21"/>
    <p:sldId id="279" r:id="rId22"/>
    <p:sldId id="280" r:id="rId23"/>
    <p:sldId id="286" r:id="rId24"/>
    <p:sldId id="283"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C5DBC-1E80-4935-B3C4-1EF31B70ADE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6E0AFD0-3EE8-4112-BBE1-BFF2BCCF1E2C}">
      <dgm:prSet/>
      <dgm:spPr/>
      <dgm:t>
        <a:bodyPr/>
        <a:lstStyle/>
        <a:p>
          <a:r>
            <a:rPr lang="en-US" b="1" dirty="0"/>
            <a:t>Findings</a:t>
          </a:r>
          <a:endParaRPr lang="en-US" dirty="0"/>
        </a:p>
      </dgm:t>
    </dgm:pt>
    <dgm:pt modelId="{47DFD4CC-2A81-4514-BE42-B58003965848}" type="parTrans" cxnId="{D9D758D0-D167-4E8C-B82A-1A7BBCB755C0}">
      <dgm:prSet/>
      <dgm:spPr/>
      <dgm:t>
        <a:bodyPr/>
        <a:lstStyle/>
        <a:p>
          <a:endParaRPr lang="en-US"/>
        </a:p>
      </dgm:t>
    </dgm:pt>
    <dgm:pt modelId="{EB3B0C98-14E1-4E7B-AED0-246FA41DE98A}" type="sibTrans" cxnId="{D9D758D0-D167-4E8C-B82A-1A7BBCB755C0}">
      <dgm:prSet/>
      <dgm:spPr/>
      <dgm:t>
        <a:bodyPr/>
        <a:lstStyle/>
        <a:p>
          <a:endParaRPr lang="en-US"/>
        </a:p>
      </dgm:t>
    </dgm:pt>
    <dgm:pt modelId="{0BA934D0-EE06-4E92-97C1-D50F66E19F06}">
      <dgm:prSet custT="1"/>
      <dgm:spPr/>
      <dgm:t>
        <a:bodyPr/>
        <a:lstStyle/>
        <a:p>
          <a:r>
            <a:rPr lang="en-US" sz="1600" dirty="0"/>
            <a:t>Total columns having more than 30% of null values. As there is no thumb rule for deleting NULL values, but we can decide it on the % of NULL values as well as their importance of data within. Most of the columns are Normalization information, so will delete Normalized information columns. </a:t>
          </a:r>
        </a:p>
      </dgm:t>
    </dgm:pt>
    <dgm:pt modelId="{B3BBA829-E194-4E1A-B5FA-6435C53B0377}" type="parTrans" cxnId="{3E776195-23AC-4533-9333-1B4713923108}">
      <dgm:prSet/>
      <dgm:spPr/>
      <dgm:t>
        <a:bodyPr/>
        <a:lstStyle/>
        <a:p>
          <a:endParaRPr lang="en-US"/>
        </a:p>
      </dgm:t>
    </dgm:pt>
    <dgm:pt modelId="{819711B9-C8B2-4FA4-8754-0D4D10AC6E1A}" type="sibTrans" cxnId="{3E776195-23AC-4533-9333-1B4713923108}">
      <dgm:prSet/>
      <dgm:spPr/>
      <dgm:t>
        <a:bodyPr/>
        <a:lstStyle/>
        <a:p>
          <a:endParaRPr lang="en-US"/>
        </a:p>
      </dgm:t>
    </dgm:pt>
    <dgm:pt modelId="{3D15C0E7-04F7-47AB-87EB-059A51CD0E39}">
      <dgm:prSet custT="1"/>
      <dgm:spPr/>
      <dgm:t>
        <a:bodyPr/>
        <a:lstStyle/>
        <a:p>
          <a:r>
            <a:rPr lang="en-US" sz="1600" dirty="0"/>
            <a:t>In the later stage, we can analyze the deleted columns if they carry any important information or not.</a:t>
          </a:r>
        </a:p>
      </dgm:t>
    </dgm:pt>
    <dgm:pt modelId="{DA465005-65E5-457A-9428-BA4B90AB447A}" type="parTrans" cxnId="{341455A6-11C2-4118-8E52-51943B9818B4}">
      <dgm:prSet/>
      <dgm:spPr/>
      <dgm:t>
        <a:bodyPr/>
        <a:lstStyle/>
        <a:p>
          <a:endParaRPr lang="en-IN"/>
        </a:p>
      </dgm:t>
    </dgm:pt>
    <dgm:pt modelId="{2E08997D-ECC9-4D49-9218-5B15CCCCFB6D}" type="sibTrans" cxnId="{341455A6-11C2-4118-8E52-51943B9818B4}">
      <dgm:prSet/>
      <dgm:spPr/>
      <dgm:t>
        <a:bodyPr/>
        <a:lstStyle/>
        <a:p>
          <a:endParaRPr lang="en-IN"/>
        </a:p>
      </dgm:t>
    </dgm:pt>
    <dgm:pt modelId="{DB0BE119-BBA1-48DD-91DE-61359B08D853}">
      <dgm:prSet custT="1"/>
      <dgm:spPr/>
      <dgm:t>
        <a:bodyPr/>
        <a:lstStyle/>
        <a:p>
          <a:endParaRPr lang="en-US" sz="1600" dirty="0"/>
        </a:p>
      </dgm:t>
    </dgm:pt>
    <dgm:pt modelId="{02E977BC-9EEA-4D55-A037-A094AFEA3EA7}" type="parTrans" cxnId="{33AFD898-9343-4D49-80AD-CE8F358811F0}">
      <dgm:prSet/>
      <dgm:spPr/>
      <dgm:t>
        <a:bodyPr/>
        <a:lstStyle/>
        <a:p>
          <a:endParaRPr lang="en-IN"/>
        </a:p>
      </dgm:t>
    </dgm:pt>
    <dgm:pt modelId="{A1EDD97E-2318-491C-B4A3-F0E808ED9C40}" type="sibTrans" cxnId="{33AFD898-9343-4D49-80AD-CE8F358811F0}">
      <dgm:prSet/>
      <dgm:spPr/>
      <dgm:t>
        <a:bodyPr/>
        <a:lstStyle/>
        <a:p>
          <a:endParaRPr lang="en-IN"/>
        </a:p>
      </dgm:t>
    </dgm:pt>
    <dgm:pt modelId="{AC28A994-77A5-4ADB-89F6-A6C5E11BA929}" type="pres">
      <dgm:prSet presAssocID="{F05C5DBC-1E80-4935-B3C4-1EF31B70ADEC}" presName="linear" presStyleCnt="0">
        <dgm:presLayoutVars>
          <dgm:animLvl val="lvl"/>
          <dgm:resizeHandles val="exact"/>
        </dgm:presLayoutVars>
      </dgm:prSet>
      <dgm:spPr/>
    </dgm:pt>
    <dgm:pt modelId="{36669186-D738-473F-BB1F-9ED1BAE83227}" type="pres">
      <dgm:prSet presAssocID="{86E0AFD0-3EE8-4112-BBE1-BFF2BCCF1E2C}" presName="parentText" presStyleLbl="node1" presStyleIdx="0" presStyleCnt="1" custScaleY="41094" custLinFactNeighborY="-24193">
        <dgm:presLayoutVars>
          <dgm:chMax val="0"/>
          <dgm:bulletEnabled val="1"/>
        </dgm:presLayoutVars>
      </dgm:prSet>
      <dgm:spPr/>
    </dgm:pt>
    <dgm:pt modelId="{180F8DD9-D8A7-4406-AFB6-2ED7DB3281E3}" type="pres">
      <dgm:prSet presAssocID="{86E0AFD0-3EE8-4112-BBE1-BFF2BCCF1E2C}" presName="childText" presStyleLbl="revTx" presStyleIdx="0" presStyleCnt="1" custScaleY="139909" custLinFactNeighborY="30750">
        <dgm:presLayoutVars>
          <dgm:bulletEnabled val="1"/>
        </dgm:presLayoutVars>
      </dgm:prSet>
      <dgm:spPr/>
    </dgm:pt>
  </dgm:ptLst>
  <dgm:cxnLst>
    <dgm:cxn modelId="{67F6FB5D-FB95-4DC2-A731-EC6FEABEC46D}" type="presOf" srcId="{86E0AFD0-3EE8-4112-BBE1-BFF2BCCF1E2C}" destId="{36669186-D738-473F-BB1F-9ED1BAE83227}" srcOrd="0" destOrd="0" presId="urn:microsoft.com/office/officeart/2005/8/layout/vList2"/>
    <dgm:cxn modelId="{3E776195-23AC-4533-9333-1B4713923108}" srcId="{86E0AFD0-3EE8-4112-BBE1-BFF2BCCF1E2C}" destId="{0BA934D0-EE06-4E92-97C1-D50F66E19F06}" srcOrd="0" destOrd="0" parTransId="{B3BBA829-E194-4E1A-B5FA-6435C53B0377}" sibTransId="{819711B9-C8B2-4FA4-8754-0D4D10AC6E1A}"/>
    <dgm:cxn modelId="{A2F52996-5822-44B0-AE76-4C3075C71D7A}" type="presOf" srcId="{F05C5DBC-1E80-4935-B3C4-1EF31B70ADEC}" destId="{AC28A994-77A5-4ADB-89F6-A6C5E11BA929}" srcOrd="0" destOrd="0" presId="urn:microsoft.com/office/officeart/2005/8/layout/vList2"/>
    <dgm:cxn modelId="{33AFD898-9343-4D49-80AD-CE8F358811F0}" srcId="{86E0AFD0-3EE8-4112-BBE1-BFF2BCCF1E2C}" destId="{DB0BE119-BBA1-48DD-91DE-61359B08D853}" srcOrd="1" destOrd="0" parTransId="{02E977BC-9EEA-4D55-A037-A094AFEA3EA7}" sibTransId="{A1EDD97E-2318-491C-B4A3-F0E808ED9C40}"/>
    <dgm:cxn modelId="{A24303A4-BD70-4B9E-8E84-43EC17524688}" type="presOf" srcId="{3D15C0E7-04F7-47AB-87EB-059A51CD0E39}" destId="{180F8DD9-D8A7-4406-AFB6-2ED7DB3281E3}" srcOrd="0" destOrd="2" presId="urn:microsoft.com/office/officeart/2005/8/layout/vList2"/>
    <dgm:cxn modelId="{341455A6-11C2-4118-8E52-51943B9818B4}" srcId="{86E0AFD0-3EE8-4112-BBE1-BFF2BCCF1E2C}" destId="{3D15C0E7-04F7-47AB-87EB-059A51CD0E39}" srcOrd="2" destOrd="0" parTransId="{DA465005-65E5-457A-9428-BA4B90AB447A}" sibTransId="{2E08997D-ECC9-4D49-9218-5B15CCCCFB6D}"/>
    <dgm:cxn modelId="{3A0652A7-C872-402B-825C-09480CC650F8}" type="presOf" srcId="{0BA934D0-EE06-4E92-97C1-D50F66E19F06}" destId="{180F8DD9-D8A7-4406-AFB6-2ED7DB3281E3}" srcOrd="0" destOrd="0" presId="urn:microsoft.com/office/officeart/2005/8/layout/vList2"/>
    <dgm:cxn modelId="{0C407EB6-06FA-4868-84F1-43D9D049C267}" type="presOf" srcId="{DB0BE119-BBA1-48DD-91DE-61359B08D853}" destId="{180F8DD9-D8A7-4406-AFB6-2ED7DB3281E3}" srcOrd="0" destOrd="1" presId="urn:microsoft.com/office/officeart/2005/8/layout/vList2"/>
    <dgm:cxn modelId="{D9D758D0-D167-4E8C-B82A-1A7BBCB755C0}" srcId="{F05C5DBC-1E80-4935-B3C4-1EF31B70ADEC}" destId="{86E0AFD0-3EE8-4112-BBE1-BFF2BCCF1E2C}" srcOrd="0" destOrd="0" parTransId="{47DFD4CC-2A81-4514-BE42-B58003965848}" sibTransId="{EB3B0C98-14E1-4E7B-AED0-246FA41DE98A}"/>
    <dgm:cxn modelId="{DD08DC1C-5AAA-43EB-AFB6-905E8C35353B}" type="presParOf" srcId="{AC28A994-77A5-4ADB-89F6-A6C5E11BA929}" destId="{36669186-D738-473F-BB1F-9ED1BAE83227}" srcOrd="0" destOrd="0" presId="urn:microsoft.com/office/officeart/2005/8/layout/vList2"/>
    <dgm:cxn modelId="{2E3A76F0-9CBA-4FA7-B74B-06B0B019B9C2}" type="presParOf" srcId="{AC28A994-77A5-4ADB-89F6-A6C5E11BA929}" destId="{180F8DD9-D8A7-4406-AFB6-2ED7DB3281E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69186-D738-473F-BB1F-9ED1BAE83227}">
      <dsp:nvSpPr>
        <dsp:cNvPr id="0" name=""/>
        <dsp:cNvSpPr/>
      </dsp:nvSpPr>
      <dsp:spPr>
        <a:xfrm>
          <a:off x="0" y="0"/>
          <a:ext cx="11452965" cy="394255"/>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Findings</a:t>
          </a:r>
          <a:endParaRPr lang="en-US" sz="1600" kern="1200" dirty="0"/>
        </a:p>
      </dsp:txBody>
      <dsp:txXfrm>
        <a:off x="19246" y="19246"/>
        <a:ext cx="11414473" cy="355763"/>
      </dsp:txXfrm>
    </dsp:sp>
    <dsp:sp modelId="{180F8DD9-D8A7-4406-AFB6-2ED7DB3281E3}">
      <dsp:nvSpPr>
        <dsp:cNvPr id="0" name=""/>
        <dsp:cNvSpPr/>
      </dsp:nvSpPr>
      <dsp:spPr>
        <a:xfrm>
          <a:off x="0" y="414595"/>
          <a:ext cx="11452965" cy="1766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6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Total columns having more than 30% of null values. As there is no thumb rule for deleting NULL values, but we can decide it on the % of NULL values as well as their importance of data within. Most of the columns are Normalization information, so will delete Normalized information columns. </a:t>
          </a:r>
        </a:p>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r>
            <a:rPr lang="en-US" sz="1600" kern="1200" dirty="0"/>
            <a:t>In the later stage, we can analyze the deleted columns if they carry any important information or not.</a:t>
          </a:r>
        </a:p>
      </dsp:txBody>
      <dsp:txXfrm>
        <a:off x="0" y="414595"/>
        <a:ext cx="11452965" cy="17666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C13F7-E3F2-47DF-AA26-3236B72BC564}"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DB3BC-2F05-4CEC-94DF-EB2A7543459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95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38C13F7-E3F2-47DF-AA26-3236B72BC564}" type="datetimeFigureOut">
              <a:rPr lang="en-IN" smtClean="0"/>
              <a:t>22-08-2021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346963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C13F7-E3F2-47DF-AA26-3236B72BC564}"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297608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C13F7-E3F2-47DF-AA26-3236B72BC564}"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DB3BC-2F05-4CEC-94DF-EB2A7543459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26777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C13F7-E3F2-47DF-AA26-3236B72BC564}"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1725555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C13F7-E3F2-47DF-AA26-3236B72BC564}"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DB3BC-2F05-4CEC-94DF-EB2A7543459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89318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C13F7-E3F2-47DF-AA26-3236B72BC564}"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21724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C13F7-E3F2-47DF-AA26-3236B72BC564}"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350993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C13F7-E3F2-47DF-AA26-3236B72BC564}"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262617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C13F7-E3F2-47DF-AA26-3236B72BC564}"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189821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C13F7-E3F2-47DF-AA26-3236B72BC564}"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2568835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C13F7-E3F2-47DF-AA26-3236B72BC564}" type="datetimeFigureOut">
              <a:rPr lang="en-IN" smtClean="0"/>
              <a:t>22-08-2021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258399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C13F7-E3F2-47DF-AA26-3236B72BC564}" type="datetimeFigureOut">
              <a:rPr lang="en-IN" smtClean="0"/>
              <a:t>22-08-2021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139858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C13F7-E3F2-47DF-AA26-3236B72BC564}" type="datetimeFigureOut">
              <a:rPr lang="en-IN" smtClean="0"/>
              <a:t>22-08-2021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38069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C13F7-E3F2-47DF-AA26-3236B72BC564}" type="datetimeFigureOut">
              <a:rPr lang="en-IN" smtClean="0"/>
              <a:t>22-08-2021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415912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C13F7-E3F2-47DF-AA26-3236B72BC564}" type="datetimeFigureOut">
              <a:rPr lang="en-IN" smtClean="0"/>
              <a:t>22-08-2021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417324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C13F7-E3F2-47DF-AA26-3236B72BC564}" type="datetimeFigureOut">
              <a:rPr lang="en-IN" smtClean="0"/>
              <a:t>22-08-2021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DB3BC-2F05-4CEC-94DF-EB2A7543459E}" type="slidenum">
              <a:rPr lang="en-IN" smtClean="0"/>
              <a:t>‹#›</a:t>
            </a:fld>
            <a:endParaRPr lang="en-IN"/>
          </a:p>
        </p:txBody>
      </p:sp>
    </p:spTree>
    <p:extLst>
      <p:ext uri="{BB962C8B-B14F-4D97-AF65-F5344CB8AC3E}">
        <p14:creationId xmlns:p14="http://schemas.microsoft.com/office/powerpoint/2010/main" val="30700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38C13F7-E3F2-47DF-AA26-3236B72BC564}" type="datetimeFigureOut">
              <a:rPr lang="en-IN" smtClean="0"/>
              <a:t>22-08-2021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60DB3BC-2F05-4CEC-94DF-EB2A7543459E}" type="slidenum">
              <a:rPr lang="en-IN" smtClean="0"/>
              <a:t>‹#›</a:t>
            </a:fld>
            <a:endParaRPr lang="en-IN"/>
          </a:p>
        </p:txBody>
      </p:sp>
    </p:spTree>
    <p:extLst>
      <p:ext uri="{BB962C8B-B14F-4D97-AF65-F5344CB8AC3E}">
        <p14:creationId xmlns:p14="http://schemas.microsoft.com/office/powerpoint/2010/main" val="4564363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EDBDF6-6DF1-40D9-802A-3EB02336A76A}"/>
              </a:ext>
            </a:extLst>
          </p:cNvPr>
          <p:cNvPicPr>
            <a:picLocks noChangeAspect="1"/>
          </p:cNvPicPr>
          <p:nvPr/>
        </p:nvPicPr>
        <p:blipFill rotWithShape="1">
          <a:blip r:embed="rId2">
            <a:alphaModFix amt="50000"/>
          </a:blip>
          <a:srcRect b="27653"/>
          <a:stretch/>
        </p:blipFill>
        <p:spPr>
          <a:xfrm>
            <a:off x="20" y="1"/>
            <a:ext cx="12191980" cy="6857999"/>
          </a:xfrm>
          <a:prstGeom prst="rect">
            <a:avLst/>
          </a:prstGeom>
        </p:spPr>
      </p:pic>
      <p:sp>
        <p:nvSpPr>
          <p:cNvPr id="2" name="Title 1">
            <a:extLst>
              <a:ext uri="{FF2B5EF4-FFF2-40B4-BE49-F238E27FC236}">
                <a16:creationId xmlns:a16="http://schemas.microsoft.com/office/drawing/2014/main" id="{81142FA5-B4CF-4394-A592-A54FB80CD077}"/>
              </a:ext>
            </a:extLst>
          </p:cNvPr>
          <p:cNvSpPr>
            <a:spLocks noGrp="1"/>
          </p:cNvSpPr>
          <p:nvPr>
            <p:ph type="ctrTitle"/>
          </p:nvPr>
        </p:nvSpPr>
        <p:spPr>
          <a:xfrm>
            <a:off x="1162050" y="2593504"/>
            <a:ext cx="9867900" cy="1256854"/>
          </a:xfrm>
        </p:spPr>
        <p:txBody>
          <a:bodyPr>
            <a:normAutofit/>
          </a:bodyPr>
          <a:lstStyle/>
          <a:p>
            <a:r>
              <a:rPr lang="en-US" b="1" dirty="0">
                <a:solidFill>
                  <a:schemeClr val="accent1">
                    <a:lumMod val="50000"/>
                  </a:schemeClr>
                </a:solidFill>
              </a:rPr>
              <a:t>EDA – Credit Card Analysis</a:t>
            </a:r>
            <a:endParaRPr lang="en-IN" dirty="0">
              <a:solidFill>
                <a:schemeClr val="accent1">
                  <a:lumMod val="50000"/>
                </a:schemeClr>
              </a:solidFill>
            </a:endParaRPr>
          </a:p>
        </p:txBody>
      </p:sp>
      <p:sp>
        <p:nvSpPr>
          <p:cNvPr id="3" name="Subtitle 2">
            <a:extLst>
              <a:ext uri="{FF2B5EF4-FFF2-40B4-BE49-F238E27FC236}">
                <a16:creationId xmlns:a16="http://schemas.microsoft.com/office/drawing/2014/main" id="{453FCDF5-C708-4684-87B2-C99B64879834}"/>
              </a:ext>
            </a:extLst>
          </p:cNvPr>
          <p:cNvSpPr>
            <a:spLocks noGrp="1"/>
          </p:cNvSpPr>
          <p:nvPr>
            <p:ph type="subTitle" idx="1"/>
          </p:nvPr>
        </p:nvSpPr>
        <p:spPr>
          <a:xfrm>
            <a:off x="1252861" y="4416641"/>
            <a:ext cx="9867900" cy="696897"/>
          </a:xfrm>
        </p:spPr>
        <p:txBody>
          <a:bodyPr>
            <a:normAutofit/>
          </a:bodyPr>
          <a:lstStyle/>
          <a:p>
            <a:r>
              <a:rPr lang="en-US" dirty="0">
                <a:solidFill>
                  <a:srgbClr val="FFFFFF"/>
                </a:solidFill>
              </a:rPr>
              <a:t>- Prachi Gorwadkar</a:t>
            </a:r>
            <a:endParaRPr lang="en-IN" dirty="0">
              <a:solidFill>
                <a:srgbClr val="FFFFFF"/>
              </a:solidFill>
            </a:endParaRPr>
          </a:p>
        </p:txBody>
      </p:sp>
    </p:spTree>
    <p:extLst>
      <p:ext uri="{BB962C8B-B14F-4D97-AF65-F5344CB8AC3E}">
        <p14:creationId xmlns:p14="http://schemas.microsoft.com/office/powerpoint/2010/main" val="30862544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7A46-FCC0-4907-A71E-CC7929FA62FA}"/>
              </a:ext>
            </a:extLst>
          </p:cNvPr>
          <p:cNvSpPr>
            <a:spLocks noGrp="1"/>
          </p:cNvSpPr>
          <p:nvPr>
            <p:ph type="title"/>
          </p:nvPr>
        </p:nvSpPr>
        <p:spPr>
          <a:xfrm>
            <a:off x="839788" y="457200"/>
            <a:ext cx="3932237" cy="609600"/>
          </a:xfrm>
        </p:spPr>
        <p:txBody>
          <a:bodyPr/>
          <a:lstStyle/>
          <a:p>
            <a:r>
              <a:rPr lang="en-US" b="1" dirty="0">
                <a:solidFill>
                  <a:srgbClr val="FF0000"/>
                </a:solidFill>
              </a:rPr>
              <a:t>Findings</a:t>
            </a:r>
            <a:endParaRPr lang="en-IN" b="1" dirty="0">
              <a:solidFill>
                <a:srgbClr val="FF0000"/>
              </a:solidFill>
            </a:endParaRPr>
          </a:p>
        </p:txBody>
      </p:sp>
      <p:pic>
        <p:nvPicPr>
          <p:cNvPr id="15" name="Content Placeholder 14">
            <a:extLst>
              <a:ext uri="{FF2B5EF4-FFF2-40B4-BE49-F238E27FC236}">
                <a16:creationId xmlns:a16="http://schemas.microsoft.com/office/drawing/2014/main" id="{8E89E3E7-0547-40A8-BF1E-D59A42187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7623" y="322165"/>
            <a:ext cx="6189713" cy="5129169"/>
          </a:xfrm>
        </p:spPr>
      </p:pic>
      <p:sp>
        <p:nvSpPr>
          <p:cNvPr id="4" name="Text Placeholder 3">
            <a:extLst>
              <a:ext uri="{FF2B5EF4-FFF2-40B4-BE49-F238E27FC236}">
                <a16:creationId xmlns:a16="http://schemas.microsoft.com/office/drawing/2014/main" id="{15CF87D6-5E31-437A-AAD7-BFC051C962A9}"/>
              </a:ext>
            </a:extLst>
          </p:cNvPr>
          <p:cNvSpPr>
            <a:spLocks noGrp="1"/>
          </p:cNvSpPr>
          <p:nvPr>
            <p:ph type="body" sz="half" idx="2"/>
          </p:nvPr>
        </p:nvSpPr>
        <p:spPr>
          <a:xfrm>
            <a:off x="724375" y="1562100"/>
            <a:ext cx="3932237" cy="4306888"/>
          </a:xfrm>
        </p:spPr>
        <p:txBody>
          <a:bodyPr/>
          <a:lstStyle/>
          <a:p>
            <a:pPr marL="285750" indent="-285750">
              <a:buFont typeface="Courier New" panose="02070309020205020404" pitchFamily="49" charset="0"/>
              <a:buChar char="o"/>
            </a:pPr>
            <a:r>
              <a:rPr lang="en-US" sz="1800" dirty="0"/>
              <a:t>Laborers, Core Staff, Managers, Sales staff are mostly reliable with very low default rates.</a:t>
            </a:r>
          </a:p>
          <a:p>
            <a:endParaRPr lang="en-US" sz="1800" dirty="0"/>
          </a:p>
          <a:p>
            <a:pPr marL="285750" indent="-285750">
              <a:buFont typeface="Courier New" panose="02070309020205020404" pitchFamily="49" charset="0"/>
              <a:buChar char="o"/>
            </a:pPr>
            <a:r>
              <a:rPr lang="en-US" sz="1800" dirty="0"/>
              <a:t>Reality agents clients are mostly defaulters.</a:t>
            </a:r>
          </a:p>
          <a:p>
            <a:endParaRPr lang="en-US" sz="1800" dirty="0"/>
          </a:p>
          <a:p>
            <a:pPr marL="285750" indent="-285750">
              <a:buFont typeface="Courier New" panose="02070309020205020404" pitchFamily="49" charset="0"/>
              <a:buChar char="o"/>
            </a:pPr>
            <a:r>
              <a:rPr lang="en-US" sz="1800" dirty="0"/>
              <a:t>But this finding does not give much insight.</a:t>
            </a:r>
          </a:p>
          <a:p>
            <a:endParaRPr lang="en-IN" dirty="0"/>
          </a:p>
        </p:txBody>
      </p:sp>
    </p:spTree>
    <p:extLst>
      <p:ext uri="{BB962C8B-B14F-4D97-AF65-F5344CB8AC3E}">
        <p14:creationId xmlns:p14="http://schemas.microsoft.com/office/powerpoint/2010/main" val="54586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E030-22DB-45DB-930F-27E253C5AB96}"/>
              </a:ext>
            </a:extLst>
          </p:cNvPr>
          <p:cNvSpPr>
            <a:spLocks noGrp="1"/>
          </p:cNvSpPr>
          <p:nvPr>
            <p:ph type="title"/>
          </p:nvPr>
        </p:nvSpPr>
        <p:spPr>
          <a:xfrm>
            <a:off x="1122362" y="436485"/>
            <a:ext cx="7259637" cy="420765"/>
          </a:xfrm>
        </p:spPr>
        <p:txBody>
          <a:bodyPr>
            <a:normAutofit fontScale="90000"/>
          </a:bodyPr>
          <a:lstStyle/>
          <a:p>
            <a:r>
              <a:rPr lang="en-US" b="1" dirty="0"/>
              <a:t>Findings</a:t>
            </a:r>
            <a:endParaRPr lang="en-IN" b="1" dirty="0"/>
          </a:p>
        </p:txBody>
      </p:sp>
      <p:pic>
        <p:nvPicPr>
          <p:cNvPr id="6" name="Content Placeholder 5">
            <a:extLst>
              <a:ext uri="{FF2B5EF4-FFF2-40B4-BE49-F238E27FC236}">
                <a16:creationId xmlns:a16="http://schemas.microsoft.com/office/drawing/2014/main" id="{08919B0F-A4B6-4BFA-A54D-4AC07C5CF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62" y="1431124"/>
            <a:ext cx="5906969" cy="4645826"/>
          </a:xfrm>
        </p:spPr>
      </p:pic>
      <p:sp>
        <p:nvSpPr>
          <p:cNvPr id="4" name="Text Placeholder 3">
            <a:extLst>
              <a:ext uri="{FF2B5EF4-FFF2-40B4-BE49-F238E27FC236}">
                <a16:creationId xmlns:a16="http://schemas.microsoft.com/office/drawing/2014/main" id="{B1A1E1D2-B258-472B-9242-01FA40CE5AE4}"/>
              </a:ext>
            </a:extLst>
          </p:cNvPr>
          <p:cNvSpPr>
            <a:spLocks noGrp="1"/>
          </p:cNvSpPr>
          <p:nvPr>
            <p:ph type="body" sz="half" idx="2"/>
          </p:nvPr>
        </p:nvSpPr>
        <p:spPr/>
        <p:txBody>
          <a:bodyPr/>
          <a:lstStyle/>
          <a:p>
            <a:pPr marL="285750" indent="-285750">
              <a:buFont typeface="Courier New" panose="02070309020205020404" pitchFamily="49" charset="0"/>
              <a:buChar char="o"/>
            </a:pPr>
            <a:r>
              <a:rPr lang="en-US" sz="1600" dirty="0"/>
              <a:t>Unaccompanied clients are mostly reliable with very low default rates.</a:t>
            </a:r>
          </a:p>
          <a:p>
            <a:endParaRPr lang="en-US" sz="1600" dirty="0"/>
          </a:p>
          <a:p>
            <a:pPr marL="285750" indent="-285750">
              <a:buFont typeface="Courier New" panose="02070309020205020404" pitchFamily="49" charset="0"/>
              <a:buChar char="o"/>
            </a:pPr>
            <a:r>
              <a:rPr lang="en-US" sz="1600" dirty="0"/>
              <a:t>Clients with family and others are mostly defaulters.</a:t>
            </a:r>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4415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E030-22DB-45DB-930F-27E253C5AB96}"/>
              </a:ext>
            </a:extLst>
          </p:cNvPr>
          <p:cNvSpPr>
            <a:spLocks noGrp="1"/>
          </p:cNvSpPr>
          <p:nvPr>
            <p:ph type="title"/>
          </p:nvPr>
        </p:nvSpPr>
        <p:spPr>
          <a:xfrm>
            <a:off x="836613" y="274560"/>
            <a:ext cx="3855514" cy="573165"/>
          </a:xfrm>
        </p:spPr>
        <p:txBody>
          <a:bodyPr>
            <a:noAutofit/>
          </a:bodyPr>
          <a:lstStyle/>
          <a:p>
            <a:r>
              <a:rPr lang="en-US" sz="4000" b="1" dirty="0">
                <a:solidFill>
                  <a:srgbClr val="C00000"/>
                </a:solidFill>
              </a:rPr>
              <a:t>Findings</a:t>
            </a:r>
            <a:endParaRPr lang="en-IN" sz="4000" b="1" dirty="0">
              <a:solidFill>
                <a:srgbClr val="C00000"/>
              </a:solidFill>
            </a:endParaRPr>
          </a:p>
        </p:txBody>
      </p:sp>
      <p:sp>
        <p:nvSpPr>
          <p:cNvPr id="4" name="Text Placeholder 3">
            <a:extLst>
              <a:ext uri="{FF2B5EF4-FFF2-40B4-BE49-F238E27FC236}">
                <a16:creationId xmlns:a16="http://schemas.microsoft.com/office/drawing/2014/main" id="{B1A1E1D2-B258-472B-9242-01FA40CE5AE4}"/>
              </a:ext>
            </a:extLst>
          </p:cNvPr>
          <p:cNvSpPr>
            <a:spLocks noGrp="1"/>
          </p:cNvSpPr>
          <p:nvPr>
            <p:ph type="body" sz="half" idx="2"/>
          </p:nvPr>
        </p:nvSpPr>
        <p:spPr>
          <a:xfrm>
            <a:off x="7551737" y="1337733"/>
            <a:ext cx="4021138" cy="3062817"/>
          </a:xfrm>
        </p:spPr>
        <p:txBody>
          <a:bodyPr>
            <a:normAutofit/>
          </a:bodyPr>
          <a:lstStyle/>
          <a:p>
            <a:pPr marL="285750" indent="-285750">
              <a:buFont typeface="Courier New" panose="02070309020205020404" pitchFamily="49" charset="0"/>
              <a:buChar char="o"/>
            </a:pPr>
            <a:r>
              <a:rPr lang="en-US" sz="1600" dirty="0"/>
              <a:t>Clients having Secondary education and Higher education are mostly reliable with very low default rates.</a:t>
            </a:r>
          </a:p>
          <a:p>
            <a:endParaRPr lang="en-US" sz="1600" dirty="0"/>
          </a:p>
          <a:p>
            <a:pPr marL="285750" indent="-285750">
              <a:buFont typeface="Courier New" panose="02070309020205020404" pitchFamily="49" charset="0"/>
              <a:buChar char="o"/>
            </a:pPr>
            <a:r>
              <a:rPr lang="en-US" sz="1600" dirty="0"/>
              <a:t>Clients who have incomplete higher education or lower secondary degree, are defaulters.</a:t>
            </a:r>
          </a:p>
          <a:p>
            <a:pPr marL="285750" indent="-285750">
              <a:buFont typeface="Courier New" panose="02070309020205020404" pitchFamily="49" charset="0"/>
              <a:buChar char="o"/>
            </a:pPr>
            <a:endParaRPr lang="en-IN" dirty="0"/>
          </a:p>
        </p:txBody>
      </p:sp>
      <p:pic>
        <p:nvPicPr>
          <p:cNvPr id="7" name="Picture 6">
            <a:extLst>
              <a:ext uri="{FF2B5EF4-FFF2-40B4-BE49-F238E27FC236}">
                <a16:creationId xmlns:a16="http://schemas.microsoft.com/office/drawing/2014/main" id="{9229C94D-035A-4E9E-98B0-AA3A87E2D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18" y="1152525"/>
            <a:ext cx="6301694" cy="5200848"/>
          </a:xfrm>
          <a:prstGeom prst="rect">
            <a:avLst/>
          </a:prstGeom>
        </p:spPr>
      </p:pic>
    </p:spTree>
    <p:extLst>
      <p:ext uri="{BB962C8B-B14F-4D97-AF65-F5344CB8AC3E}">
        <p14:creationId xmlns:p14="http://schemas.microsoft.com/office/powerpoint/2010/main" val="122641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E030-22DB-45DB-930F-27E253C5AB96}"/>
              </a:ext>
            </a:extLst>
          </p:cNvPr>
          <p:cNvSpPr>
            <a:spLocks noGrp="1"/>
          </p:cNvSpPr>
          <p:nvPr>
            <p:ph type="title"/>
          </p:nvPr>
        </p:nvSpPr>
        <p:spPr>
          <a:xfrm>
            <a:off x="836613" y="616995"/>
            <a:ext cx="3855514" cy="679144"/>
          </a:xfrm>
        </p:spPr>
        <p:txBody>
          <a:bodyPr/>
          <a:lstStyle/>
          <a:p>
            <a:r>
              <a:rPr lang="en-US" b="1" dirty="0"/>
              <a:t>Findings</a:t>
            </a:r>
            <a:endParaRPr lang="en-IN" b="1" dirty="0"/>
          </a:p>
        </p:txBody>
      </p:sp>
      <p:pic>
        <p:nvPicPr>
          <p:cNvPr id="7" name="Content Placeholder 6">
            <a:extLst>
              <a:ext uri="{FF2B5EF4-FFF2-40B4-BE49-F238E27FC236}">
                <a16:creationId xmlns:a16="http://schemas.microsoft.com/office/drawing/2014/main" id="{8058FE66-D1D2-4650-B3B0-CA9C8EBE3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5392" y="488275"/>
            <a:ext cx="6447043" cy="5461555"/>
          </a:xfrm>
        </p:spPr>
      </p:pic>
      <p:sp>
        <p:nvSpPr>
          <p:cNvPr id="4" name="Text Placeholder 3">
            <a:extLst>
              <a:ext uri="{FF2B5EF4-FFF2-40B4-BE49-F238E27FC236}">
                <a16:creationId xmlns:a16="http://schemas.microsoft.com/office/drawing/2014/main" id="{B1A1E1D2-B258-472B-9242-01FA40CE5AE4}"/>
              </a:ext>
            </a:extLst>
          </p:cNvPr>
          <p:cNvSpPr>
            <a:spLocks noGrp="1"/>
          </p:cNvSpPr>
          <p:nvPr>
            <p:ph type="body" sz="half" idx="2"/>
          </p:nvPr>
        </p:nvSpPr>
        <p:spPr>
          <a:xfrm>
            <a:off x="836613" y="1523206"/>
            <a:ext cx="3607925" cy="3811588"/>
          </a:xfrm>
        </p:spPr>
        <p:txBody>
          <a:bodyPr/>
          <a:lstStyle/>
          <a:p>
            <a:pPr marL="285750" indent="-285750">
              <a:buFont typeface="Courier New" panose="02070309020205020404" pitchFamily="49" charset="0"/>
              <a:buChar char="o"/>
            </a:pPr>
            <a:r>
              <a:rPr lang="en-US" sz="1600" dirty="0"/>
              <a:t>Organizations with Business Entity Type 3 </a:t>
            </a:r>
          </a:p>
          <a:p>
            <a:endParaRPr lang="en-US" sz="1600" dirty="0"/>
          </a:p>
          <a:p>
            <a:pPr marL="285750" indent="-285750">
              <a:buFont typeface="Courier New" panose="02070309020205020404" pitchFamily="49" charset="0"/>
              <a:buChar char="o"/>
            </a:pPr>
            <a:r>
              <a:rPr lang="en-US" sz="1600" dirty="0"/>
              <a:t>Clients who have incomplete higher education or lower secondary degree, are defaulters.</a:t>
            </a:r>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211165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C896-77DC-4DEC-8183-73A79AD1648F}"/>
              </a:ext>
            </a:extLst>
          </p:cNvPr>
          <p:cNvSpPr>
            <a:spLocks noGrp="1"/>
          </p:cNvSpPr>
          <p:nvPr>
            <p:ph type="title"/>
          </p:nvPr>
        </p:nvSpPr>
        <p:spPr>
          <a:xfrm>
            <a:off x="1123950" y="685800"/>
            <a:ext cx="9618662" cy="3295650"/>
          </a:xfrm>
        </p:spPr>
        <p:txBody>
          <a:bodyPr>
            <a:noAutofit/>
          </a:bodyPr>
          <a:lstStyle/>
          <a:p>
            <a:pPr algn="ctr"/>
            <a:r>
              <a:rPr lang="en-US" sz="6600" b="1" dirty="0"/>
              <a:t>numerical analysis</a:t>
            </a:r>
            <a:endParaRPr lang="en-IN" sz="6600" b="1" dirty="0"/>
          </a:p>
        </p:txBody>
      </p:sp>
    </p:spTree>
    <p:extLst>
      <p:ext uri="{BB962C8B-B14F-4D97-AF65-F5344CB8AC3E}">
        <p14:creationId xmlns:p14="http://schemas.microsoft.com/office/powerpoint/2010/main" val="3613528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08E6-808E-4CF5-954D-8A22CB80F8E4}"/>
              </a:ext>
            </a:extLst>
          </p:cNvPr>
          <p:cNvSpPr>
            <a:spLocks noGrp="1"/>
          </p:cNvSpPr>
          <p:nvPr>
            <p:ph type="title"/>
          </p:nvPr>
        </p:nvSpPr>
        <p:spPr>
          <a:xfrm>
            <a:off x="571500" y="457200"/>
            <a:ext cx="3611487" cy="1000125"/>
          </a:xfrm>
        </p:spPr>
        <p:txBody>
          <a:bodyPr>
            <a:noAutofit/>
          </a:bodyPr>
          <a:lstStyle/>
          <a:p>
            <a:r>
              <a:rPr lang="en-US" sz="2400" dirty="0" err="1"/>
              <a:t>Univatiate</a:t>
            </a:r>
            <a:r>
              <a:rPr lang="en-US" sz="2400" dirty="0"/>
              <a:t> Analysis- Numerical </a:t>
            </a:r>
            <a:endParaRPr lang="en-IN" sz="2400" dirty="0"/>
          </a:p>
        </p:txBody>
      </p:sp>
      <p:sp>
        <p:nvSpPr>
          <p:cNvPr id="4" name="Text Placeholder 3">
            <a:extLst>
              <a:ext uri="{FF2B5EF4-FFF2-40B4-BE49-F238E27FC236}">
                <a16:creationId xmlns:a16="http://schemas.microsoft.com/office/drawing/2014/main" id="{9BA8ECF0-9ACA-48EB-9BAB-08E0EBD36041}"/>
              </a:ext>
            </a:extLst>
          </p:cNvPr>
          <p:cNvSpPr>
            <a:spLocks noGrp="1"/>
          </p:cNvSpPr>
          <p:nvPr>
            <p:ph type="body" sz="half" idx="2"/>
          </p:nvPr>
        </p:nvSpPr>
        <p:spPr>
          <a:xfrm>
            <a:off x="571500" y="1624614"/>
            <a:ext cx="3334675" cy="4003829"/>
          </a:xfrm>
        </p:spPr>
        <p:txBody>
          <a:bodyPr/>
          <a:lstStyle/>
          <a:p>
            <a:pPr marL="285750" indent="-285750">
              <a:buFont typeface="Courier New" panose="02070309020205020404" pitchFamily="49" charset="0"/>
              <a:buChar char="o"/>
            </a:pPr>
            <a:r>
              <a:rPr lang="en-US" dirty="0"/>
              <a:t>Most of the clients phone was reachable.</a:t>
            </a:r>
          </a:p>
          <a:p>
            <a:pPr marL="285750" indent="-285750">
              <a:buFont typeface="Courier New" panose="02070309020205020404" pitchFamily="49" charset="0"/>
              <a:buChar char="o"/>
            </a:pPr>
            <a:r>
              <a:rPr lang="en-US" dirty="0"/>
              <a:t>Most of the Clients provided email address.</a:t>
            </a:r>
          </a:p>
          <a:p>
            <a:pPr marL="285750" indent="-285750">
              <a:buFont typeface="Courier New" panose="02070309020205020404" pitchFamily="49" charset="0"/>
              <a:buChar char="o"/>
            </a:pPr>
            <a:r>
              <a:rPr lang="en-US" dirty="0"/>
              <a:t>Most of the clients have provided home phone number.</a:t>
            </a:r>
            <a:endParaRPr lang="en-IN" dirty="0"/>
          </a:p>
        </p:txBody>
      </p:sp>
      <p:pic>
        <p:nvPicPr>
          <p:cNvPr id="15" name="Picture 14">
            <a:extLst>
              <a:ext uri="{FF2B5EF4-FFF2-40B4-BE49-F238E27FC236}">
                <a16:creationId xmlns:a16="http://schemas.microsoft.com/office/drawing/2014/main" id="{1D549DAA-A845-44E2-9130-9626C0B3B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337" y="3521517"/>
            <a:ext cx="3704927" cy="2481713"/>
          </a:xfrm>
          <a:prstGeom prst="rect">
            <a:avLst/>
          </a:prstGeom>
        </p:spPr>
      </p:pic>
      <p:pic>
        <p:nvPicPr>
          <p:cNvPr id="17" name="Picture 16">
            <a:extLst>
              <a:ext uri="{FF2B5EF4-FFF2-40B4-BE49-F238E27FC236}">
                <a16:creationId xmlns:a16="http://schemas.microsoft.com/office/drawing/2014/main" id="{B8379EDA-905C-4AA3-B1A0-B61116EA9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426" y="3626528"/>
            <a:ext cx="3740213" cy="2481714"/>
          </a:xfrm>
          <a:prstGeom prst="rect">
            <a:avLst/>
          </a:prstGeom>
        </p:spPr>
      </p:pic>
      <p:pic>
        <p:nvPicPr>
          <p:cNvPr id="21" name="Picture 20">
            <a:extLst>
              <a:ext uri="{FF2B5EF4-FFF2-40B4-BE49-F238E27FC236}">
                <a16:creationId xmlns:a16="http://schemas.microsoft.com/office/drawing/2014/main" id="{E48CA8F5-7FC9-4C00-918C-4862E102B1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731" y="153321"/>
            <a:ext cx="3932237" cy="2663979"/>
          </a:xfrm>
          <a:prstGeom prst="rect">
            <a:avLst/>
          </a:prstGeom>
        </p:spPr>
      </p:pic>
      <p:pic>
        <p:nvPicPr>
          <p:cNvPr id="23" name="Picture 22">
            <a:extLst>
              <a:ext uri="{FF2B5EF4-FFF2-40B4-BE49-F238E27FC236}">
                <a16:creationId xmlns:a16="http://schemas.microsoft.com/office/drawing/2014/main" id="{0840E421-E8D8-43AB-85EE-6A59C10D2C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0712" y="312937"/>
            <a:ext cx="3704927" cy="2344746"/>
          </a:xfrm>
          <a:prstGeom prst="rect">
            <a:avLst/>
          </a:prstGeom>
        </p:spPr>
      </p:pic>
    </p:spTree>
    <p:extLst>
      <p:ext uri="{BB962C8B-B14F-4D97-AF65-F5344CB8AC3E}">
        <p14:creationId xmlns:p14="http://schemas.microsoft.com/office/powerpoint/2010/main" val="305732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C896-77DC-4DEC-8183-73A79AD1648F}"/>
              </a:ext>
            </a:extLst>
          </p:cNvPr>
          <p:cNvSpPr>
            <a:spLocks noGrp="1"/>
          </p:cNvSpPr>
          <p:nvPr>
            <p:ph type="title"/>
          </p:nvPr>
        </p:nvSpPr>
        <p:spPr>
          <a:xfrm>
            <a:off x="1123950" y="685800"/>
            <a:ext cx="9618662" cy="3295650"/>
          </a:xfrm>
        </p:spPr>
        <p:txBody>
          <a:bodyPr>
            <a:noAutofit/>
          </a:bodyPr>
          <a:lstStyle/>
          <a:p>
            <a:pPr algn="ctr"/>
            <a:r>
              <a:rPr lang="en-US" sz="6600" b="1" dirty="0"/>
              <a:t>bivariate analysis</a:t>
            </a:r>
            <a:endParaRPr lang="en-IN" sz="6600" b="1" dirty="0"/>
          </a:p>
        </p:txBody>
      </p:sp>
    </p:spTree>
    <p:extLst>
      <p:ext uri="{BB962C8B-B14F-4D97-AF65-F5344CB8AC3E}">
        <p14:creationId xmlns:p14="http://schemas.microsoft.com/office/powerpoint/2010/main" val="20893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10E4-1A7C-4234-8670-A229B4F2FBC0}"/>
              </a:ext>
            </a:extLst>
          </p:cNvPr>
          <p:cNvSpPr>
            <a:spLocks noGrp="1"/>
          </p:cNvSpPr>
          <p:nvPr>
            <p:ph type="title"/>
          </p:nvPr>
        </p:nvSpPr>
        <p:spPr>
          <a:xfrm>
            <a:off x="839788" y="457200"/>
            <a:ext cx="4025175" cy="847817"/>
          </a:xfrm>
        </p:spPr>
        <p:txBody>
          <a:bodyPr>
            <a:normAutofit/>
          </a:bodyPr>
          <a:lstStyle/>
          <a:p>
            <a:r>
              <a:rPr lang="en-US" sz="2800" b="1" dirty="0"/>
              <a:t>Few good Insights</a:t>
            </a:r>
            <a:endParaRPr lang="en-IN" sz="2800" dirty="0"/>
          </a:p>
        </p:txBody>
      </p:sp>
      <p:sp>
        <p:nvSpPr>
          <p:cNvPr id="4" name="Text Placeholder 3">
            <a:extLst>
              <a:ext uri="{FF2B5EF4-FFF2-40B4-BE49-F238E27FC236}">
                <a16:creationId xmlns:a16="http://schemas.microsoft.com/office/drawing/2014/main" id="{13CCD52F-D0F6-4787-82B0-BF8F1A0575CC}"/>
              </a:ext>
            </a:extLst>
          </p:cNvPr>
          <p:cNvSpPr>
            <a:spLocks noGrp="1"/>
          </p:cNvSpPr>
          <p:nvPr>
            <p:ph type="body" sz="half" idx="2"/>
          </p:nvPr>
        </p:nvSpPr>
        <p:spPr>
          <a:xfrm>
            <a:off x="839788" y="1523205"/>
            <a:ext cx="3698890" cy="4629019"/>
          </a:xfrm>
        </p:spPr>
        <p:txBody>
          <a:bodyPr>
            <a:normAutofit fontScale="85000" lnSpcReduction="10000"/>
          </a:bodyPr>
          <a:lstStyle/>
          <a:p>
            <a:pPr marL="285750" indent="-285750">
              <a:buFont typeface="Courier New" panose="02070309020205020404" pitchFamily="49" charset="0"/>
              <a:buChar char="o"/>
            </a:pPr>
            <a:r>
              <a:rPr lang="en-US" dirty="0"/>
              <a:t>For Income type Working, Commercial Associates, Pensioners and State Servants, the number of credits are higher than others like Student, maternity Leave etc.</a:t>
            </a:r>
          </a:p>
          <a:p>
            <a:pPr marL="285750" indent="-285750">
              <a:buFont typeface="Courier New" panose="02070309020205020404" pitchFamily="49" charset="0"/>
              <a:buChar char="o"/>
            </a:pPr>
            <a:r>
              <a:rPr lang="en-US" dirty="0"/>
              <a:t>In this, females have more numbers of credit than males.</a:t>
            </a:r>
          </a:p>
          <a:p>
            <a:pPr marL="285750" indent="-285750">
              <a:buFont typeface="Courier New" panose="02070309020205020404" pitchFamily="49" charset="0"/>
              <a:buChar char="o"/>
            </a:pPr>
            <a:r>
              <a:rPr lang="en-US" dirty="0"/>
              <a:t>For Target value: 1, there is no Income type for Students, Businessman, which means they don’t do late payments.</a:t>
            </a:r>
          </a:p>
          <a:p>
            <a:pPr marL="285750" indent="-285750">
              <a:buFont typeface="Courier New" panose="02070309020205020404" pitchFamily="49" charset="0"/>
              <a:buChar char="o"/>
            </a:pPr>
            <a:r>
              <a:rPr lang="en-US" dirty="0"/>
              <a:t>This states that, females have marginally higher default rate as compared to males and most defaulters are working professionals, commercial associates, Pensioners and state servants. Students, businessman are not late payers.</a:t>
            </a:r>
          </a:p>
        </p:txBody>
      </p:sp>
      <p:pic>
        <p:nvPicPr>
          <p:cNvPr id="8" name="Picture 7">
            <a:extLst>
              <a:ext uri="{FF2B5EF4-FFF2-40B4-BE49-F238E27FC236}">
                <a16:creationId xmlns:a16="http://schemas.microsoft.com/office/drawing/2014/main" id="{6DFB18EF-EB53-4586-9B53-C961C5BE3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061" y="290310"/>
            <a:ext cx="6844684" cy="2905651"/>
          </a:xfrm>
          <a:prstGeom prst="rect">
            <a:avLst/>
          </a:prstGeom>
        </p:spPr>
      </p:pic>
      <p:pic>
        <p:nvPicPr>
          <p:cNvPr id="10" name="Picture 9">
            <a:extLst>
              <a:ext uri="{FF2B5EF4-FFF2-40B4-BE49-F238E27FC236}">
                <a16:creationId xmlns:a16="http://schemas.microsoft.com/office/drawing/2014/main" id="{72C43C96-E2FA-4846-B48D-341DCC7E2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678" y="3362851"/>
            <a:ext cx="7337449" cy="2985943"/>
          </a:xfrm>
          <a:prstGeom prst="rect">
            <a:avLst/>
          </a:prstGeom>
        </p:spPr>
      </p:pic>
    </p:spTree>
    <p:extLst>
      <p:ext uri="{BB962C8B-B14F-4D97-AF65-F5344CB8AC3E}">
        <p14:creationId xmlns:p14="http://schemas.microsoft.com/office/powerpoint/2010/main" val="911910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E030-22DB-45DB-930F-27E253C5AB96}"/>
              </a:ext>
            </a:extLst>
          </p:cNvPr>
          <p:cNvSpPr>
            <a:spLocks noGrp="1"/>
          </p:cNvSpPr>
          <p:nvPr>
            <p:ph type="title"/>
          </p:nvPr>
        </p:nvSpPr>
        <p:spPr>
          <a:xfrm>
            <a:off x="1191718" y="616995"/>
            <a:ext cx="3855514" cy="537102"/>
          </a:xfrm>
        </p:spPr>
        <p:txBody>
          <a:bodyPr>
            <a:normAutofit/>
          </a:bodyPr>
          <a:lstStyle/>
          <a:p>
            <a:r>
              <a:rPr lang="en-US" sz="2800" b="1" dirty="0"/>
              <a:t>Few good Insights</a:t>
            </a:r>
            <a:endParaRPr lang="en-IN" sz="2800" b="1" dirty="0"/>
          </a:p>
        </p:txBody>
      </p:sp>
      <p:sp>
        <p:nvSpPr>
          <p:cNvPr id="4" name="Text Placeholder 3">
            <a:extLst>
              <a:ext uri="{FF2B5EF4-FFF2-40B4-BE49-F238E27FC236}">
                <a16:creationId xmlns:a16="http://schemas.microsoft.com/office/drawing/2014/main" id="{B1A1E1D2-B258-472B-9242-01FA40CE5AE4}"/>
              </a:ext>
            </a:extLst>
          </p:cNvPr>
          <p:cNvSpPr>
            <a:spLocks noGrp="1"/>
          </p:cNvSpPr>
          <p:nvPr>
            <p:ph type="body" sz="half" idx="2"/>
          </p:nvPr>
        </p:nvSpPr>
        <p:spPr>
          <a:xfrm>
            <a:off x="836613" y="1171855"/>
            <a:ext cx="10003021" cy="1464816"/>
          </a:xfrm>
        </p:spPr>
        <p:txBody>
          <a:bodyPr>
            <a:noAutofit/>
          </a:bodyPr>
          <a:lstStyle/>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Males under occupation : Low skilled laborers, Drivers etc. are the most defaulted subcategories against their female counterparts.</a:t>
            </a:r>
          </a:p>
          <a:p>
            <a:pPr marL="285750" indent="-285750">
              <a:buFont typeface="Courier New" panose="02070309020205020404" pitchFamily="49" charset="0"/>
              <a:buChar char="o"/>
            </a:pPr>
            <a:r>
              <a:rPr lang="en-US" dirty="0"/>
              <a:t>Females under occupation: Accountants, Private service staff, Medicine staff, Realty Agents, HR Staff, </a:t>
            </a:r>
            <a:r>
              <a:rPr lang="en-US"/>
              <a:t>Secretaries etc. </a:t>
            </a:r>
            <a:r>
              <a:rPr lang="en-US" dirty="0"/>
              <a:t>are the most defaulted sub categories against their male counterparts.</a:t>
            </a:r>
          </a:p>
          <a:p>
            <a:pPr marL="285750" indent="-285750">
              <a:buFont typeface="Courier New" panose="02070309020205020404" pitchFamily="49" charset="0"/>
              <a:buChar char="o"/>
            </a:pPr>
            <a:endParaRPr lang="en-IN" dirty="0"/>
          </a:p>
        </p:txBody>
      </p:sp>
      <p:pic>
        <p:nvPicPr>
          <p:cNvPr id="12" name="Picture 11">
            <a:extLst>
              <a:ext uri="{FF2B5EF4-FFF2-40B4-BE49-F238E27FC236}">
                <a16:creationId xmlns:a16="http://schemas.microsoft.com/office/drawing/2014/main" id="{A987ED27-F635-4E7C-BF85-CCBFAD962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149" y="2763944"/>
            <a:ext cx="10322618" cy="3810859"/>
          </a:xfrm>
          <a:prstGeom prst="rect">
            <a:avLst/>
          </a:prstGeom>
        </p:spPr>
      </p:pic>
    </p:spTree>
    <p:extLst>
      <p:ext uri="{BB962C8B-B14F-4D97-AF65-F5344CB8AC3E}">
        <p14:creationId xmlns:p14="http://schemas.microsoft.com/office/powerpoint/2010/main" val="151131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DA0A-A02C-49C9-911C-C7B827DFDB7E}"/>
              </a:ext>
            </a:extLst>
          </p:cNvPr>
          <p:cNvSpPr>
            <a:spLocks noGrp="1"/>
          </p:cNvSpPr>
          <p:nvPr>
            <p:ph type="title"/>
          </p:nvPr>
        </p:nvSpPr>
        <p:spPr>
          <a:xfrm>
            <a:off x="839788" y="457200"/>
            <a:ext cx="3932237" cy="732408"/>
          </a:xfrm>
        </p:spPr>
        <p:txBody>
          <a:bodyPr>
            <a:normAutofit/>
          </a:bodyPr>
          <a:lstStyle/>
          <a:p>
            <a:r>
              <a:rPr lang="en-US" sz="2800" b="1" dirty="0"/>
              <a:t>Few good Insights</a:t>
            </a:r>
            <a:endParaRPr lang="en-IN" sz="2800" dirty="0"/>
          </a:p>
        </p:txBody>
      </p:sp>
      <p:sp>
        <p:nvSpPr>
          <p:cNvPr id="4" name="Text Placeholder 3">
            <a:extLst>
              <a:ext uri="{FF2B5EF4-FFF2-40B4-BE49-F238E27FC236}">
                <a16:creationId xmlns:a16="http://schemas.microsoft.com/office/drawing/2014/main" id="{EAFE834C-65FC-439E-A86F-FE5015DA2C56}"/>
              </a:ext>
            </a:extLst>
          </p:cNvPr>
          <p:cNvSpPr>
            <a:spLocks noGrp="1"/>
          </p:cNvSpPr>
          <p:nvPr>
            <p:ph type="body" sz="half" idx="2"/>
          </p:nvPr>
        </p:nvSpPr>
        <p:spPr>
          <a:xfrm>
            <a:off x="839788" y="1491449"/>
            <a:ext cx="3932237" cy="4377539"/>
          </a:xfrm>
        </p:spPr>
        <p:txBody>
          <a:bodyPr/>
          <a:lstStyle/>
          <a:p>
            <a:pPr marL="285750" indent="-285750">
              <a:buFont typeface="Courier New" panose="02070309020205020404" pitchFamily="49" charset="0"/>
              <a:buChar char="o"/>
            </a:pPr>
            <a:r>
              <a:rPr lang="en-US" dirty="0"/>
              <a:t>Overall people without cars are most defaulters, in which we can find that female without cars are most defaulters than the males without cars.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IN" dirty="0"/>
          </a:p>
        </p:txBody>
      </p:sp>
      <p:pic>
        <p:nvPicPr>
          <p:cNvPr id="14" name="Picture 13">
            <a:extLst>
              <a:ext uri="{FF2B5EF4-FFF2-40B4-BE49-F238E27FC236}">
                <a16:creationId xmlns:a16="http://schemas.microsoft.com/office/drawing/2014/main" id="{C7D20D63-67EA-4224-8955-849B4659F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51" y="790575"/>
            <a:ext cx="6853580" cy="5352773"/>
          </a:xfrm>
          <a:prstGeom prst="rect">
            <a:avLst/>
          </a:prstGeom>
        </p:spPr>
      </p:pic>
    </p:spTree>
    <p:extLst>
      <p:ext uri="{BB962C8B-B14F-4D97-AF65-F5344CB8AC3E}">
        <p14:creationId xmlns:p14="http://schemas.microsoft.com/office/powerpoint/2010/main" val="6609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6682-60D5-42AD-9FEC-B7A09938D11E}"/>
              </a:ext>
            </a:extLst>
          </p:cNvPr>
          <p:cNvSpPr>
            <a:spLocks noGrp="1"/>
          </p:cNvSpPr>
          <p:nvPr>
            <p:ph type="ctrTitle"/>
          </p:nvPr>
        </p:nvSpPr>
        <p:spPr>
          <a:xfrm>
            <a:off x="789708" y="1014574"/>
            <a:ext cx="10345017" cy="1690526"/>
          </a:xfrm>
        </p:spPr>
        <p:txBody>
          <a:bodyPr anchor="ctr">
            <a:normAutofit/>
          </a:bodyPr>
          <a:lstStyle/>
          <a:p>
            <a:pPr algn="ctr"/>
            <a:r>
              <a:rPr lang="en-US" sz="4800" b="1" dirty="0">
                <a:solidFill>
                  <a:srgbClr val="FFFF00"/>
                </a:solidFill>
              </a:rPr>
              <a:t>Business Understanding &amp; Overview</a:t>
            </a:r>
            <a:endParaRPr lang="en-IN" sz="4800" b="1" dirty="0">
              <a:solidFill>
                <a:srgbClr val="FFFF00"/>
              </a:solidFill>
            </a:endParaRPr>
          </a:p>
        </p:txBody>
      </p:sp>
      <p:sp>
        <p:nvSpPr>
          <p:cNvPr id="3" name="Subtitle 2">
            <a:extLst>
              <a:ext uri="{FF2B5EF4-FFF2-40B4-BE49-F238E27FC236}">
                <a16:creationId xmlns:a16="http://schemas.microsoft.com/office/drawing/2014/main" id="{35CDD03B-701A-44B2-B0AA-9D2E4FA75EB2}"/>
              </a:ext>
            </a:extLst>
          </p:cNvPr>
          <p:cNvSpPr>
            <a:spLocks noGrp="1"/>
          </p:cNvSpPr>
          <p:nvPr>
            <p:ph type="subTitle" idx="1"/>
          </p:nvPr>
        </p:nvSpPr>
        <p:spPr>
          <a:xfrm>
            <a:off x="789708" y="3209925"/>
            <a:ext cx="10735542" cy="2900628"/>
          </a:xfrm>
        </p:spPr>
        <p:txBody>
          <a:bodyPr anchor="ctr">
            <a:normAutofit/>
          </a:bodyPr>
          <a:lstStyle/>
          <a:p>
            <a:pPr algn="l"/>
            <a:r>
              <a:rPr lang="en-US" sz="1700" dirty="0">
                <a:solidFill>
                  <a:schemeClr val="tx2"/>
                </a:solidFill>
                <a:latin typeface="Arial Nova" panose="020B0604020202020204" pitchFamily="34" charset="0"/>
              </a:rPr>
              <a:t>The loan providing companies find it hard to give loans to the people due to their insufficient or non-existent credit history. Because of that, some consumers use it to their advantage by becoming a defaulter. Suppose you work for a consumer finance company which </a:t>
            </a:r>
            <a:r>
              <a:rPr lang="en-US" sz="1700" dirty="0" err="1">
                <a:solidFill>
                  <a:schemeClr val="tx2"/>
                </a:solidFill>
                <a:latin typeface="Arial Nova" panose="020B0604020202020204" pitchFamily="34" charset="0"/>
              </a:rPr>
              <a:t>specialises</a:t>
            </a:r>
            <a:r>
              <a:rPr lang="en-US" sz="1700" dirty="0">
                <a:solidFill>
                  <a:schemeClr val="tx2"/>
                </a:solidFill>
                <a:latin typeface="Arial Nova" panose="020B0604020202020204" pitchFamily="34" charset="0"/>
              </a:rPr>
              <a:t> in lending various types of loans to urban customers. You have to use EDA to </a:t>
            </a:r>
            <a:r>
              <a:rPr lang="en-US" sz="1700" dirty="0" err="1">
                <a:solidFill>
                  <a:schemeClr val="tx2"/>
                </a:solidFill>
                <a:latin typeface="Arial Nova" panose="020B0604020202020204" pitchFamily="34" charset="0"/>
              </a:rPr>
              <a:t>analyse</a:t>
            </a:r>
            <a:r>
              <a:rPr lang="en-US" sz="1700" dirty="0">
                <a:solidFill>
                  <a:schemeClr val="tx2"/>
                </a:solidFill>
                <a:latin typeface="Arial Nova" panose="020B0604020202020204" pitchFamily="34" charset="0"/>
              </a:rPr>
              <a:t> the patterns present in the data. This will ensure that the applicants capable of repaying the loan are not rejected.</a:t>
            </a:r>
          </a:p>
          <a:p>
            <a:pPr algn="l"/>
            <a:r>
              <a:rPr lang="en-US" sz="1700" dirty="0">
                <a:solidFill>
                  <a:schemeClr val="tx2"/>
                </a:solidFill>
                <a:latin typeface="Arial Nova" panose="020B0604020202020204" pitchFamily="34" charset="0"/>
              </a:rPr>
              <a:t>	So, we will perform Exploratory Data Analysis (EDA) in order to get insights, analyze the data, summarize the characteristics of the data and present it to the companies so that they can take necessary actions in order to reject or accept loan applications.</a:t>
            </a:r>
            <a:endParaRPr lang="en-IN" sz="1700" dirty="0">
              <a:solidFill>
                <a:schemeClr val="tx2"/>
              </a:solidFill>
              <a:latin typeface="Arial Nova" panose="020B0604020202020204" pitchFamily="34" charset="0"/>
            </a:endParaRPr>
          </a:p>
        </p:txBody>
      </p:sp>
    </p:spTree>
    <p:extLst>
      <p:ext uri="{BB962C8B-B14F-4D97-AF65-F5344CB8AC3E}">
        <p14:creationId xmlns:p14="http://schemas.microsoft.com/office/powerpoint/2010/main" val="2687039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2310-DF2F-4C7F-B129-2504153F0F13}"/>
              </a:ext>
            </a:extLst>
          </p:cNvPr>
          <p:cNvSpPr>
            <a:spLocks noGrp="1"/>
          </p:cNvSpPr>
          <p:nvPr>
            <p:ph type="title"/>
          </p:nvPr>
        </p:nvSpPr>
        <p:spPr>
          <a:xfrm>
            <a:off x="1026221" y="457200"/>
            <a:ext cx="3705579" cy="883328"/>
          </a:xfrm>
        </p:spPr>
        <p:txBody>
          <a:bodyPr/>
          <a:lstStyle/>
          <a:p>
            <a:r>
              <a:rPr lang="en-US" b="1" dirty="0"/>
              <a:t>Some Good Insights</a:t>
            </a:r>
            <a:endParaRPr lang="en-IN" b="1" dirty="0"/>
          </a:p>
        </p:txBody>
      </p:sp>
      <p:sp>
        <p:nvSpPr>
          <p:cNvPr id="4" name="Text Placeholder 3">
            <a:extLst>
              <a:ext uri="{FF2B5EF4-FFF2-40B4-BE49-F238E27FC236}">
                <a16:creationId xmlns:a16="http://schemas.microsoft.com/office/drawing/2014/main" id="{F6F2A623-97F5-496C-A63C-3F4477288DB5}"/>
              </a:ext>
            </a:extLst>
          </p:cNvPr>
          <p:cNvSpPr>
            <a:spLocks noGrp="1"/>
          </p:cNvSpPr>
          <p:nvPr>
            <p:ph type="body" sz="half" idx="2"/>
          </p:nvPr>
        </p:nvSpPr>
        <p:spPr>
          <a:xfrm>
            <a:off x="839788" y="1597981"/>
            <a:ext cx="3932237" cy="3240349"/>
          </a:xfrm>
        </p:spPr>
        <p:txBody>
          <a:bodyPr/>
          <a:lstStyle/>
          <a:p>
            <a:pPr marL="285750" indent="-285750">
              <a:buFont typeface="Courier New" panose="02070309020205020404" pitchFamily="49" charset="0"/>
              <a:buChar char="o"/>
            </a:pPr>
            <a:r>
              <a:rPr lang="en-US" dirty="0"/>
              <a:t>Its clear from the bar plot that both females/males having cash loans have almost equal ratio in defaulting.</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But when you look at the revolving loans, even if the number is less, we can find that females who have Revolving loans are the most defaulters as compared to the males.</a:t>
            </a:r>
            <a:endParaRPr lang="en-IN" dirty="0"/>
          </a:p>
        </p:txBody>
      </p:sp>
      <p:pic>
        <p:nvPicPr>
          <p:cNvPr id="10" name="Picture 9">
            <a:extLst>
              <a:ext uri="{FF2B5EF4-FFF2-40B4-BE49-F238E27FC236}">
                <a16:creationId xmlns:a16="http://schemas.microsoft.com/office/drawing/2014/main" id="{58472CD1-0179-4B79-8BE5-8C94FDB6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7023" y="865786"/>
            <a:ext cx="6245189" cy="4740078"/>
          </a:xfrm>
          <a:prstGeom prst="rect">
            <a:avLst/>
          </a:prstGeom>
        </p:spPr>
      </p:pic>
    </p:spTree>
    <p:extLst>
      <p:ext uri="{BB962C8B-B14F-4D97-AF65-F5344CB8AC3E}">
        <p14:creationId xmlns:p14="http://schemas.microsoft.com/office/powerpoint/2010/main" val="4028173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0C89-9892-4A6E-9FD8-5627A46C7135}"/>
              </a:ext>
            </a:extLst>
          </p:cNvPr>
          <p:cNvSpPr>
            <a:spLocks noGrp="1"/>
          </p:cNvSpPr>
          <p:nvPr>
            <p:ph type="title"/>
          </p:nvPr>
        </p:nvSpPr>
        <p:spPr>
          <a:xfrm>
            <a:off x="839788" y="457200"/>
            <a:ext cx="4131707" cy="457200"/>
          </a:xfrm>
        </p:spPr>
        <p:txBody>
          <a:bodyPr>
            <a:normAutofit/>
          </a:bodyPr>
          <a:lstStyle/>
          <a:p>
            <a:endParaRPr lang="en-IN" dirty="0"/>
          </a:p>
        </p:txBody>
      </p:sp>
      <p:sp>
        <p:nvSpPr>
          <p:cNvPr id="4" name="Text Placeholder 3">
            <a:extLst>
              <a:ext uri="{FF2B5EF4-FFF2-40B4-BE49-F238E27FC236}">
                <a16:creationId xmlns:a16="http://schemas.microsoft.com/office/drawing/2014/main" id="{F23CACB6-5690-438A-BF14-8CD16C11804F}"/>
              </a:ext>
            </a:extLst>
          </p:cNvPr>
          <p:cNvSpPr>
            <a:spLocks noGrp="1"/>
          </p:cNvSpPr>
          <p:nvPr>
            <p:ph type="body" sz="half" idx="2"/>
          </p:nvPr>
        </p:nvSpPr>
        <p:spPr>
          <a:xfrm>
            <a:off x="822032" y="1287258"/>
            <a:ext cx="10789960" cy="1784412"/>
          </a:xfrm>
        </p:spPr>
        <p:txBody>
          <a:bodyPr>
            <a:normAutofit/>
          </a:bodyPr>
          <a:lstStyle/>
          <a:p>
            <a:endParaRPr lang="en-US" dirty="0"/>
          </a:p>
          <a:p>
            <a:pPr marL="285750" indent="-285750">
              <a:buFont typeface="Courier New" panose="02070309020205020404" pitchFamily="49" charset="0"/>
              <a:buChar char="o"/>
            </a:pPr>
            <a:r>
              <a:rPr lang="en-IN" dirty="0"/>
              <a:t>Clients which have applied for credits, are from most of the organization types Self-employed, Business Entity Type 3, Self employed, Medicine, Government &amp; Other.</a:t>
            </a:r>
          </a:p>
          <a:p>
            <a:endParaRPr lang="en-IN" dirty="0"/>
          </a:p>
        </p:txBody>
      </p:sp>
      <p:pic>
        <p:nvPicPr>
          <p:cNvPr id="6" name="Picture 5">
            <a:extLst>
              <a:ext uri="{FF2B5EF4-FFF2-40B4-BE49-F238E27FC236}">
                <a16:creationId xmlns:a16="http://schemas.microsoft.com/office/drawing/2014/main" id="{066BEA09-4FA5-4B49-BC75-A789B63CA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64" y="3429000"/>
            <a:ext cx="11903472" cy="2425137"/>
          </a:xfrm>
          <a:prstGeom prst="rect">
            <a:avLst/>
          </a:prstGeom>
        </p:spPr>
      </p:pic>
    </p:spTree>
    <p:extLst>
      <p:ext uri="{BB962C8B-B14F-4D97-AF65-F5344CB8AC3E}">
        <p14:creationId xmlns:p14="http://schemas.microsoft.com/office/powerpoint/2010/main" val="3360407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5F80-CBF4-4455-AD56-9D08A450F31D}"/>
              </a:ext>
            </a:extLst>
          </p:cNvPr>
          <p:cNvSpPr>
            <a:spLocks noGrp="1"/>
          </p:cNvSpPr>
          <p:nvPr>
            <p:ph type="title"/>
          </p:nvPr>
        </p:nvSpPr>
        <p:spPr>
          <a:xfrm>
            <a:off x="928563" y="3947496"/>
            <a:ext cx="3932237" cy="725750"/>
          </a:xfrm>
        </p:spPr>
        <p:txBody>
          <a:bodyPr/>
          <a:lstStyle/>
          <a:p>
            <a:r>
              <a:rPr lang="en-US" dirty="0"/>
              <a:t>Findings</a:t>
            </a:r>
            <a:endParaRPr lang="en-IN" dirty="0"/>
          </a:p>
        </p:txBody>
      </p:sp>
      <p:sp>
        <p:nvSpPr>
          <p:cNvPr id="4" name="Text Placeholder 3">
            <a:extLst>
              <a:ext uri="{FF2B5EF4-FFF2-40B4-BE49-F238E27FC236}">
                <a16:creationId xmlns:a16="http://schemas.microsoft.com/office/drawing/2014/main" id="{AE0F2E67-962B-4684-978A-E58D88F1C630}"/>
              </a:ext>
            </a:extLst>
          </p:cNvPr>
          <p:cNvSpPr>
            <a:spLocks noGrp="1"/>
          </p:cNvSpPr>
          <p:nvPr>
            <p:ph type="body" sz="half" idx="2"/>
          </p:nvPr>
        </p:nvSpPr>
        <p:spPr>
          <a:xfrm>
            <a:off x="608968" y="4785063"/>
            <a:ext cx="10621284" cy="1270355"/>
          </a:xfrm>
        </p:spPr>
        <p:txBody>
          <a:bodyPr/>
          <a:lstStyle/>
          <a:p>
            <a:pPr marL="285750" indent="-285750">
              <a:buFont typeface="Courier New" panose="02070309020205020404" pitchFamily="49" charset="0"/>
              <a:buChar char="o"/>
            </a:pPr>
            <a:r>
              <a:rPr lang="en-US" dirty="0"/>
              <a:t>Clients having less number of children are more likely to repay,  in such case both males and females are equally repaying the loans.</a:t>
            </a:r>
          </a:p>
          <a:p>
            <a:pPr marL="285750" indent="-285750">
              <a:buFont typeface="Courier New" panose="02070309020205020404" pitchFamily="49" charset="0"/>
              <a:buChar char="o"/>
            </a:pPr>
            <a:r>
              <a:rPr lang="en-US" dirty="0"/>
              <a:t>But if the number of children increases the defaulters rate increase. </a:t>
            </a:r>
            <a:endParaRPr lang="en-IN" dirty="0"/>
          </a:p>
        </p:txBody>
      </p:sp>
      <p:pic>
        <p:nvPicPr>
          <p:cNvPr id="6" name="Picture 5">
            <a:extLst>
              <a:ext uri="{FF2B5EF4-FFF2-40B4-BE49-F238E27FC236}">
                <a16:creationId xmlns:a16="http://schemas.microsoft.com/office/drawing/2014/main" id="{39C8AA38-D346-4AF6-B3C6-5F68678E7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88" y="559975"/>
            <a:ext cx="10877441" cy="3168645"/>
          </a:xfrm>
          <a:prstGeom prst="rect">
            <a:avLst/>
          </a:prstGeom>
        </p:spPr>
      </p:pic>
    </p:spTree>
    <p:extLst>
      <p:ext uri="{BB962C8B-B14F-4D97-AF65-F5344CB8AC3E}">
        <p14:creationId xmlns:p14="http://schemas.microsoft.com/office/powerpoint/2010/main" val="23519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2310-DF2F-4C7F-B129-2504153F0F13}"/>
              </a:ext>
            </a:extLst>
          </p:cNvPr>
          <p:cNvSpPr>
            <a:spLocks noGrp="1"/>
          </p:cNvSpPr>
          <p:nvPr>
            <p:ph type="title"/>
          </p:nvPr>
        </p:nvSpPr>
        <p:spPr>
          <a:xfrm>
            <a:off x="454721" y="553438"/>
            <a:ext cx="3705579" cy="883328"/>
          </a:xfrm>
        </p:spPr>
        <p:txBody>
          <a:bodyPr/>
          <a:lstStyle/>
          <a:p>
            <a:r>
              <a:rPr lang="en-US" b="1" dirty="0"/>
              <a:t>Some Good Insights</a:t>
            </a:r>
            <a:endParaRPr lang="en-IN" b="1" dirty="0"/>
          </a:p>
        </p:txBody>
      </p:sp>
      <p:sp>
        <p:nvSpPr>
          <p:cNvPr id="4" name="Text Placeholder 3">
            <a:extLst>
              <a:ext uri="{FF2B5EF4-FFF2-40B4-BE49-F238E27FC236}">
                <a16:creationId xmlns:a16="http://schemas.microsoft.com/office/drawing/2014/main" id="{F6F2A623-97F5-496C-A63C-3F4477288DB5}"/>
              </a:ext>
            </a:extLst>
          </p:cNvPr>
          <p:cNvSpPr>
            <a:spLocks noGrp="1"/>
          </p:cNvSpPr>
          <p:nvPr>
            <p:ph type="body" sz="half" idx="2"/>
          </p:nvPr>
        </p:nvSpPr>
        <p:spPr>
          <a:xfrm>
            <a:off x="454722" y="1959931"/>
            <a:ext cx="3673158" cy="4577730"/>
          </a:xfrm>
        </p:spPr>
        <p:txBody>
          <a:bodyPr/>
          <a:lstStyle/>
          <a:p>
            <a:pPr marL="285750" indent="-285750">
              <a:buFont typeface="Courier New" panose="02070309020205020404" pitchFamily="49" charset="0"/>
              <a:buChar char="o"/>
            </a:pPr>
            <a:r>
              <a:rPr lang="en-US" dirty="0"/>
              <a:t>Its clear from the 1</a:t>
            </a:r>
            <a:r>
              <a:rPr lang="en-US" baseline="30000" dirty="0"/>
              <a:t>st</a:t>
            </a:r>
            <a:r>
              <a:rPr lang="en-US" dirty="0"/>
              <a:t> plot that Credit Amount increases as the Annuity amount increases for both Defaulters as well as the non-Defaulters.</a:t>
            </a:r>
          </a:p>
          <a:p>
            <a:pPr marL="285750" indent="-285750">
              <a:buFont typeface="Courier New" panose="02070309020205020404" pitchFamily="49" charset="0"/>
              <a:buChar char="o"/>
            </a:pPr>
            <a:r>
              <a:rPr lang="en-US" dirty="0"/>
              <a:t>From 2</a:t>
            </a:r>
            <a:r>
              <a:rPr lang="en-US" baseline="30000" dirty="0"/>
              <a:t>nd</a:t>
            </a:r>
            <a:r>
              <a:rPr lang="en-US" dirty="0"/>
              <a:t> , we can observe that if the Amount of Goods price is more then the Credit Amount </a:t>
            </a:r>
            <a:r>
              <a:rPr lang="en-US"/>
              <a:t>is higher.</a:t>
            </a: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And from the 3</a:t>
            </a:r>
            <a:r>
              <a:rPr lang="en-US" baseline="30000" dirty="0"/>
              <a:t>rd</a:t>
            </a:r>
            <a:r>
              <a:rPr lang="en-US" dirty="0"/>
              <a:t> one, we get the insight that Annuity amount increases with the Goods price for both Defaulters as well as the non-Defaulters.</a:t>
            </a:r>
            <a:endParaRPr lang="en-IN" dirty="0"/>
          </a:p>
        </p:txBody>
      </p:sp>
      <p:pic>
        <p:nvPicPr>
          <p:cNvPr id="5" name="Picture 4">
            <a:extLst>
              <a:ext uri="{FF2B5EF4-FFF2-40B4-BE49-F238E27FC236}">
                <a16:creationId xmlns:a16="http://schemas.microsoft.com/office/drawing/2014/main" id="{704C67C0-B06C-45D2-95C3-5C4DBB252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837" y="3998100"/>
            <a:ext cx="4016088" cy="2263336"/>
          </a:xfrm>
          <a:prstGeom prst="rect">
            <a:avLst/>
          </a:prstGeom>
        </p:spPr>
      </p:pic>
      <p:pic>
        <p:nvPicPr>
          <p:cNvPr id="7" name="Picture 6">
            <a:extLst>
              <a:ext uri="{FF2B5EF4-FFF2-40B4-BE49-F238E27FC236}">
                <a16:creationId xmlns:a16="http://schemas.microsoft.com/office/drawing/2014/main" id="{9570E416-F5B1-4A1C-A508-367A5881F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666" y="2228746"/>
            <a:ext cx="3673158" cy="2400508"/>
          </a:xfrm>
          <a:prstGeom prst="rect">
            <a:avLst/>
          </a:prstGeom>
        </p:spPr>
      </p:pic>
      <p:pic>
        <p:nvPicPr>
          <p:cNvPr id="9" name="Picture 8">
            <a:extLst>
              <a:ext uri="{FF2B5EF4-FFF2-40B4-BE49-F238E27FC236}">
                <a16:creationId xmlns:a16="http://schemas.microsoft.com/office/drawing/2014/main" id="{BCC14704-0F40-41D3-9BC2-B5DBF51EF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061" y="670856"/>
            <a:ext cx="3703641" cy="2293819"/>
          </a:xfrm>
          <a:prstGeom prst="rect">
            <a:avLst/>
          </a:prstGeom>
        </p:spPr>
      </p:pic>
    </p:spTree>
    <p:extLst>
      <p:ext uri="{BB962C8B-B14F-4D97-AF65-F5344CB8AC3E}">
        <p14:creationId xmlns:p14="http://schemas.microsoft.com/office/powerpoint/2010/main" val="4237315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94E3-1C43-41DF-BF8B-EF7818B9393E}"/>
              </a:ext>
            </a:extLst>
          </p:cNvPr>
          <p:cNvSpPr>
            <a:spLocks noGrp="1"/>
          </p:cNvSpPr>
          <p:nvPr>
            <p:ph type="title"/>
          </p:nvPr>
        </p:nvSpPr>
        <p:spPr>
          <a:xfrm>
            <a:off x="782639" y="457200"/>
            <a:ext cx="3313112" cy="847725"/>
          </a:xfrm>
        </p:spPr>
        <p:txBody>
          <a:bodyPr>
            <a:normAutofit fontScale="90000"/>
          </a:bodyPr>
          <a:lstStyle/>
          <a:p>
            <a:r>
              <a:rPr lang="en-US" b="1" dirty="0"/>
              <a:t>Correlation Matrix</a:t>
            </a:r>
            <a:endParaRPr lang="en-IN" b="1" dirty="0"/>
          </a:p>
        </p:txBody>
      </p:sp>
      <p:pic>
        <p:nvPicPr>
          <p:cNvPr id="6" name="Picture 5">
            <a:extLst>
              <a:ext uri="{FF2B5EF4-FFF2-40B4-BE49-F238E27FC236}">
                <a16:creationId xmlns:a16="http://schemas.microsoft.com/office/drawing/2014/main" id="{88FDC749-28B1-4591-AC0B-4FB3E2852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350" y="164263"/>
            <a:ext cx="8713777" cy="6531811"/>
          </a:xfrm>
          <a:prstGeom prst="rect">
            <a:avLst/>
          </a:prstGeom>
        </p:spPr>
      </p:pic>
    </p:spTree>
    <p:extLst>
      <p:ext uri="{BB962C8B-B14F-4D97-AF65-F5344CB8AC3E}">
        <p14:creationId xmlns:p14="http://schemas.microsoft.com/office/powerpoint/2010/main" val="2241412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0BB6-51A2-44F5-8B09-3A00CCCDBBC3}"/>
              </a:ext>
            </a:extLst>
          </p:cNvPr>
          <p:cNvSpPr>
            <a:spLocks noGrp="1"/>
          </p:cNvSpPr>
          <p:nvPr>
            <p:ph type="ctrTitle"/>
          </p:nvPr>
        </p:nvSpPr>
        <p:spPr>
          <a:xfrm>
            <a:off x="1524000" y="642969"/>
            <a:ext cx="9144000" cy="766731"/>
          </a:xfrm>
        </p:spPr>
        <p:txBody>
          <a:bodyPr>
            <a:normAutofit fontScale="90000"/>
          </a:bodyPr>
          <a:lstStyle/>
          <a:p>
            <a:r>
              <a:rPr lang="en-US" sz="4800" b="1" dirty="0">
                <a:solidFill>
                  <a:srgbClr val="C00000"/>
                </a:solidFill>
              </a:rPr>
              <a:t>Final Findings</a:t>
            </a:r>
            <a:endParaRPr lang="en-IN" sz="4800" b="1" dirty="0">
              <a:solidFill>
                <a:srgbClr val="C00000"/>
              </a:solidFill>
            </a:endParaRPr>
          </a:p>
        </p:txBody>
      </p:sp>
      <p:sp>
        <p:nvSpPr>
          <p:cNvPr id="3" name="Subtitle 2">
            <a:extLst>
              <a:ext uri="{FF2B5EF4-FFF2-40B4-BE49-F238E27FC236}">
                <a16:creationId xmlns:a16="http://schemas.microsoft.com/office/drawing/2014/main" id="{25904B85-C8BC-4A35-BD24-C41473C496C3}"/>
              </a:ext>
            </a:extLst>
          </p:cNvPr>
          <p:cNvSpPr>
            <a:spLocks noGrp="1"/>
          </p:cNvSpPr>
          <p:nvPr>
            <p:ph type="subTitle" idx="1"/>
          </p:nvPr>
        </p:nvSpPr>
        <p:spPr>
          <a:xfrm>
            <a:off x="1524000" y="1704513"/>
            <a:ext cx="9144000" cy="4625266"/>
          </a:xfrm>
        </p:spPr>
        <p:txBody>
          <a:bodyPr>
            <a:noAutofit/>
          </a:bodyPr>
          <a:lstStyle/>
          <a:p>
            <a:pPr algn="l"/>
            <a:r>
              <a:rPr lang="en-US" sz="1400" b="1" dirty="0">
                <a:solidFill>
                  <a:schemeClr val="tx1"/>
                </a:solidFill>
              </a:rPr>
              <a:t>We investigated the data, checking for data unbalancing, visualizing the features and understanding the relationship between different features. </a:t>
            </a:r>
          </a:p>
          <a:p>
            <a:pPr algn="l"/>
            <a:endParaRPr lang="en-US" sz="1400" b="1" dirty="0">
              <a:solidFill>
                <a:schemeClr val="tx1"/>
              </a:solidFill>
            </a:endParaRPr>
          </a:p>
          <a:p>
            <a:pPr algn="l"/>
            <a:r>
              <a:rPr lang="en-US" sz="1400" b="1" dirty="0">
                <a:solidFill>
                  <a:schemeClr val="tx1"/>
                </a:solidFill>
              </a:rPr>
              <a:t>These are some of the quick insights from this exercise:</a:t>
            </a:r>
          </a:p>
          <a:p>
            <a:pPr algn="l"/>
            <a:r>
              <a:rPr lang="en-US" sz="1400" b="1" dirty="0">
                <a:solidFill>
                  <a:schemeClr val="tx1"/>
                </a:solidFill>
              </a:rPr>
              <a:t>1. Females are the highest kind of Defaulters.</a:t>
            </a:r>
          </a:p>
          <a:p>
            <a:pPr algn="l"/>
            <a:r>
              <a:rPr lang="en-US" sz="1400" b="1" dirty="0">
                <a:solidFill>
                  <a:schemeClr val="tx1"/>
                </a:solidFill>
              </a:rPr>
              <a:t>2. Married Clients are the highest kind of Defaulters.</a:t>
            </a:r>
          </a:p>
          <a:p>
            <a:pPr algn="l"/>
            <a:r>
              <a:rPr lang="en-US" sz="1400" b="1" dirty="0">
                <a:solidFill>
                  <a:schemeClr val="tx1"/>
                </a:solidFill>
              </a:rPr>
              <a:t>3. Secondary or secondary special educated customers are highest defaulters.</a:t>
            </a:r>
          </a:p>
          <a:p>
            <a:pPr algn="l"/>
            <a:r>
              <a:rPr lang="en-US" sz="1400" b="1" dirty="0">
                <a:solidFill>
                  <a:schemeClr val="tx1"/>
                </a:solidFill>
              </a:rPr>
              <a:t>4. Clients having house/apartment are the highest defaulters.</a:t>
            </a:r>
          </a:p>
          <a:p>
            <a:pPr algn="l"/>
            <a:r>
              <a:rPr lang="en-US" sz="1400" b="1" dirty="0">
                <a:solidFill>
                  <a:schemeClr val="tx1"/>
                </a:solidFill>
              </a:rPr>
              <a:t>5. Working customers are the highest Defaulters.</a:t>
            </a:r>
          </a:p>
          <a:p>
            <a:pPr algn="l"/>
            <a:r>
              <a:rPr lang="en-US" sz="1400" b="1" dirty="0">
                <a:solidFill>
                  <a:schemeClr val="tx1"/>
                </a:solidFill>
              </a:rPr>
              <a:t>6. Family members of the Client and the </a:t>
            </a:r>
            <a:r>
              <a:rPr lang="en-US" sz="1400" b="1" dirty="0" err="1">
                <a:solidFill>
                  <a:schemeClr val="tx1"/>
                </a:solidFill>
              </a:rPr>
              <a:t>the</a:t>
            </a:r>
            <a:r>
              <a:rPr lang="en-US" sz="1400" b="1" dirty="0">
                <a:solidFill>
                  <a:schemeClr val="tx1"/>
                </a:solidFill>
              </a:rPr>
              <a:t> no of children the Client has appear highly, positively, correlated – this is shown </a:t>
            </a:r>
          </a:p>
          <a:p>
            <a:pPr algn="l"/>
            <a:r>
              <a:rPr lang="en-US" sz="1400" b="1" dirty="0">
                <a:solidFill>
                  <a:schemeClr val="tx1"/>
                </a:solidFill>
              </a:rPr>
              <a:t>    in the pair plot and correlation matrix outputs</a:t>
            </a:r>
          </a:p>
          <a:p>
            <a:pPr algn="l"/>
            <a:r>
              <a:rPr lang="en-US" sz="1400" b="1" dirty="0">
                <a:solidFill>
                  <a:schemeClr val="tx1"/>
                </a:solidFill>
              </a:rPr>
              <a:t>7. From the heatmap, we can conclude that Goods price amount is highly correlated with the amount credited.</a:t>
            </a:r>
          </a:p>
          <a:p>
            <a:pPr algn="l"/>
            <a:r>
              <a:rPr lang="en-US" sz="1400" b="1" dirty="0">
                <a:solidFill>
                  <a:schemeClr val="tx1"/>
                </a:solidFill>
              </a:rPr>
              <a:t>8. No of days the cli </a:t>
            </a:r>
            <a:r>
              <a:rPr lang="en-US" sz="1400" b="1" dirty="0" err="1">
                <a:solidFill>
                  <a:schemeClr val="tx1"/>
                </a:solidFill>
              </a:rPr>
              <a:t>ent</a:t>
            </a:r>
            <a:r>
              <a:rPr lang="en-US" sz="1400" b="1" dirty="0">
                <a:solidFill>
                  <a:schemeClr val="tx1"/>
                </a:solidFill>
              </a:rPr>
              <a:t> is employed is -</a:t>
            </a:r>
            <a:r>
              <a:rPr lang="en-US" sz="1400" b="1" dirty="0" err="1">
                <a:solidFill>
                  <a:schemeClr val="tx1"/>
                </a:solidFill>
              </a:rPr>
              <a:t>vely</a:t>
            </a:r>
            <a:r>
              <a:rPr lang="en-US" sz="1400" b="1" dirty="0">
                <a:solidFill>
                  <a:schemeClr val="tx1"/>
                </a:solidFill>
              </a:rPr>
              <a:t> correlated with the clients work-phone number</a:t>
            </a:r>
            <a:endParaRPr lang="en-IN" sz="1400" b="1" dirty="0">
              <a:solidFill>
                <a:schemeClr val="tx1"/>
              </a:solidFill>
            </a:endParaRPr>
          </a:p>
        </p:txBody>
      </p:sp>
    </p:spTree>
    <p:extLst>
      <p:ext uri="{BB962C8B-B14F-4D97-AF65-F5344CB8AC3E}">
        <p14:creationId xmlns:p14="http://schemas.microsoft.com/office/powerpoint/2010/main" val="177846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4F39-7C81-4862-8C3A-DAEA1723B258}"/>
              </a:ext>
            </a:extLst>
          </p:cNvPr>
          <p:cNvSpPr>
            <a:spLocks noGrp="1"/>
          </p:cNvSpPr>
          <p:nvPr>
            <p:ph type="title"/>
          </p:nvPr>
        </p:nvSpPr>
        <p:spPr>
          <a:xfrm>
            <a:off x="838200" y="365125"/>
            <a:ext cx="5067300" cy="1358900"/>
          </a:xfrm>
        </p:spPr>
        <p:txBody>
          <a:bodyPr>
            <a:normAutofit/>
          </a:bodyPr>
          <a:lstStyle/>
          <a:p>
            <a:pPr algn="ctr"/>
            <a:r>
              <a:rPr lang="en-US" b="1" dirty="0"/>
              <a:t>Target Variable</a:t>
            </a:r>
            <a:br>
              <a:rPr lang="en-US" dirty="0"/>
            </a:br>
            <a:br>
              <a:rPr lang="en-US" sz="1200" dirty="0"/>
            </a:br>
            <a:r>
              <a:rPr lang="en-US" sz="2800" b="1" dirty="0">
                <a:solidFill>
                  <a:srgbClr val="FF0000"/>
                </a:solidFill>
              </a:rPr>
              <a:t>Findings</a:t>
            </a:r>
            <a:endParaRPr lang="en-IN" sz="2800" b="1" dirty="0">
              <a:solidFill>
                <a:srgbClr val="FF0000"/>
              </a:solidFill>
            </a:endParaRPr>
          </a:p>
        </p:txBody>
      </p:sp>
      <p:sp>
        <p:nvSpPr>
          <p:cNvPr id="3" name="Content Placeholder 2">
            <a:extLst>
              <a:ext uri="{FF2B5EF4-FFF2-40B4-BE49-F238E27FC236}">
                <a16:creationId xmlns:a16="http://schemas.microsoft.com/office/drawing/2014/main" id="{924B104F-2D75-45EF-AFAB-D51B424D391C}"/>
              </a:ext>
            </a:extLst>
          </p:cNvPr>
          <p:cNvSpPr>
            <a:spLocks noGrp="1"/>
          </p:cNvSpPr>
          <p:nvPr>
            <p:ph idx="1"/>
          </p:nvPr>
        </p:nvSpPr>
        <p:spPr>
          <a:xfrm>
            <a:off x="838200" y="1790701"/>
            <a:ext cx="5172075" cy="4386262"/>
          </a:xfrm>
        </p:spPr>
        <p:txBody>
          <a:bodyPr/>
          <a:lstStyle/>
          <a:p>
            <a:endParaRPr lang="en-US" dirty="0"/>
          </a:p>
          <a:p>
            <a:r>
              <a:rPr lang="en-IN" dirty="0"/>
              <a:t>Data is highly imbalanced, ratio is      </a:t>
            </a:r>
          </a:p>
          <a:p>
            <a:pPr marL="0" indent="0">
              <a:buNone/>
            </a:pPr>
            <a:r>
              <a:rPr lang="en-IN" dirty="0"/>
              <a:t>    almost 92%:8%.</a:t>
            </a:r>
          </a:p>
          <a:p>
            <a:r>
              <a:rPr lang="en-IN" dirty="0"/>
              <a:t>Most of the loans are paid back </a:t>
            </a:r>
          </a:p>
          <a:p>
            <a:pPr marL="0" indent="0">
              <a:buNone/>
            </a:pPr>
            <a:r>
              <a:rPr lang="en-IN" dirty="0"/>
              <a:t>   on time.</a:t>
            </a:r>
          </a:p>
          <a:p>
            <a:r>
              <a:rPr lang="en-IN" dirty="0"/>
              <a:t>Now we need to analyse other data </a:t>
            </a:r>
          </a:p>
          <a:p>
            <a:pPr marL="0" indent="0">
              <a:buNone/>
            </a:pPr>
            <a:r>
              <a:rPr lang="en-IN" dirty="0"/>
              <a:t>   with target values.</a:t>
            </a:r>
          </a:p>
        </p:txBody>
      </p:sp>
      <p:pic>
        <p:nvPicPr>
          <p:cNvPr id="7" name="Picture 6" descr="Chart, bar chart, waterfall chart&#10;&#10;Description automatically generated">
            <a:extLst>
              <a:ext uri="{FF2B5EF4-FFF2-40B4-BE49-F238E27FC236}">
                <a16:creationId xmlns:a16="http://schemas.microsoft.com/office/drawing/2014/main" id="{0D7B101F-C925-4D17-BC1E-305DE5F93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464" y="365125"/>
            <a:ext cx="4134286" cy="3200939"/>
          </a:xfrm>
          <a:prstGeom prst="rect">
            <a:avLst/>
          </a:prstGeom>
        </p:spPr>
      </p:pic>
      <p:pic>
        <p:nvPicPr>
          <p:cNvPr id="5" name="Picture 4">
            <a:extLst>
              <a:ext uri="{FF2B5EF4-FFF2-40B4-BE49-F238E27FC236}">
                <a16:creationId xmlns:a16="http://schemas.microsoft.com/office/drawing/2014/main" id="{BBBAE52F-504B-409F-B0A8-BF46569DF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646" y="3690567"/>
            <a:ext cx="3421503" cy="2990375"/>
          </a:xfrm>
          <a:prstGeom prst="rect">
            <a:avLst/>
          </a:prstGeom>
        </p:spPr>
      </p:pic>
    </p:spTree>
    <p:extLst>
      <p:ext uri="{BB962C8B-B14F-4D97-AF65-F5344CB8AC3E}">
        <p14:creationId xmlns:p14="http://schemas.microsoft.com/office/powerpoint/2010/main" val="13626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9C1F-BEEA-43FB-8753-4E35678380DC}"/>
              </a:ext>
            </a:extLst>
          </p:cNvPr>
          <p:cNvSpPr>
            <a:spLocks noGrp="1"/>
          </p:cNvSpPr>
          <p:nvPr>
            <p:ph type="title"/>
          </p:nvPr>
        </p:nvSpPr>
        <p:spPr>
          <a:xfrm>
            <a:off x="1657350" y="800392"/>
            <a:ext cx="9565853" cy="1212102"/>
          </a:xfrm>
        </p:spPr>
        <p:txBody>
          <a:bodyPr>
            <a:normAutofit/>
          </a:bodyPr>
          <a:lstStyle/>
          <a:p>
            <a:r>
              <a:rPr lang="en-US" sz="4400" b="1" dirty="0" err="1">
                <a:solidFill>
                  <a:srgbClr val="00B0F0"/>
                </a:solidFill>
              </a:rPr>
              <a:t>Misssing</a:t>
            </a:r>
            <a:r>
              <a:rPr lang="en-US" sz="4400" b="1" dirty="0">
                <a:solidFill>
                  <a:srgbClr val="00B0F0"/>
                </a:solidFill>
              </a:rPr>
              <a:t> Data</a:t>
            </a:r>
            <a:r>
              <a:rPr lang="en-US" sz="2500" b="1" dirty="0">
                <a:solidFill>
                  <a:srgbClr val="FFFFFF"/>
                </a:solidFill>
              </a:rPr>
              <a:t> - </a:t>
            </a:r>
            <a:r>
              <a:rPr lang="en-US" sz="4000" b="1" dirty="0">
                <a:solidFill>
                  <a:srgbClr val="FFFFFF"/>
                </a:solidFill>
              </a:rPr>
              <a:t>Findings</a:t>
            </a:r>
            <a:endParaRPr lang="en-IN" sz="4000" b="1" dirty="0">
              <a:solidFill>
                <a:srgbClr val="FFFFFF"/>
              </a:solidFill>
            </a:endParaRPr>
          </a:p>
        </p:txBody>
      </p:sp>
      <p:sp>
        <p:nvSpPr>
          <p:cNvPr id="3" name="Content Placeholder 2">
            <a:extLst>
              <a:ext uri="{FF2B5EF4-FFF2-40B4-BE49-F238E27FC236}">
                <a16:creationId xmlns:a16="http://schemas.microsoft.com/office/drawing/2014/main" id="{7E0BF165-317C-46F6-8C37-862D81F5AEC1}"/>
              </a:ext>
            </a:extLst>
          </p:cNvPr>
          <p:cNvSpPr>
            <a:spLocks noGrp="1"/>
          </p:cNvSpPr>
          <p:nvPr>
            <p:ph idx="1"/>
          </p:nvPr>
        </p:nvSpPr>
        <p:spPr>
          <a:xfrm>
            <a:off x="1367624" y="2490436"/>
            <a:ext cx="9708995" cy="3567173"/>
          </a:xfrm>
        </p:spPr>
        <p:txBody>
          <a:bodyPr anchor="ctr">
            <a:normAutofit/>
          </a:bodyPr>
          <a:lstStyle/>
          <a:p>
            <a:pPr>
              <a:buFont typeface="Arial" panose="020B0604020202020204" pitchFamily="34" charset="0"/>
              <a:buChar char="•"/>
            </a:pPr>
            <a:endParaRPr lang="en-US" sz="2000" b="0" i="0" dirty="0">
              <a:effectLst/>
              <a:latin typeface="Roboto"/>
            </a:endParaRPr>
          </a:p>
          <a:p>
            <a:pPr>
              <a:buFont typeface="Arial" panose="020B0604020202020204" pitchFamily="34" charset="0"/>
              <a:buChar char="•"/>
            </a:pPr>
            <a:r>
              <a:rPr lang="en-US" sz="2000" b="0" i="0" dirty="0">
                <a:solidFill>
                  <a:srgbClr val="FFC000"/>
                </a:solidFill>
                <a:effectLst/>
                <a:latin typeface="Roboto"/>
              </a:rPr>
              <a:t>For features with less missing values- can use regression to predict the missing values or fill with the mean of the values present, depending on the feature.</a:t>
            </a:r>
          </a:p>
          <a:p>
            <a:pPr>
              <a:buFont typeface="Arial" panose="020B0604020202020204" pitchFamily="34" charset="0"/>
              <a:buChar char="•"/>
            </a:pPr>
            <a:r>
              <a:rPr lang="en-US" sz="2000" b="0" i="0" dirty="0">
                <a:solidFill>
                  <a:srgbClr val="FFC000"/>
                </a:solidFill>
                <a:effectLst/>
                <a:latin typeface="Roboto"/>
              </a:rPr>
              <a:t>For features with very high number of missing values- it is better to drop those columns as they give very less insight on analysis.</a:t>
            </a:r>
          </a:p>
          <a:p>
            <a:pPr>
              <a:buFont typeface="Arial" panose="020B0604020202020204" pitchFamily="34" charset="0"/>
              <a:buChar char="•"/>
            </a:pPr>
            <a:r>
              <a:rPr lang="en-US" sz="2000" b="0" i="0" dirty="0">
                <a:solidFill>
                  <a:srgbClr val="FFC000"/>
                </a:solidFill>
                <a:effectLst/>
                <a:latin typeface="Roboto"/>
              </a:rPr>
              <a:t>As there's no thumb rule on what criteria do we delete the columns with high number of missing values, but generally you can delete the columns, if you have more than 30-40% of missing values. </a:t>
            </a:r>
          </a:p>
          <a:p>
            <a:pPr>
              <a:buFont typeface="Arial" panose="020B0604020202020204" pitchFamily="34" charset="0"/>
              <a:buChar char="•"/>
            </a:pPr>
            <a:r>
              <a:rPr lang="en-US" sz="2000" dirty="0">
                <a:solidFill>
                  <a:srgbClr val="FFC000"/>
                </a:solidFill>
                <a:latin typeface="Roboto"/>
              </a:rPr>
              <a:t>D</a:t>
            </a:r>
            <a:r>
              <a:rPr lang="en-US" sz="2000" b="0" i="0" dirty="0">
                <a:solidFill>
                  <a:srgbClr val="FFC000"/>
                </a:solidFill>
                <a:effectLst/>
                <a:latin typeface="Roboto"/>
              </a:rPr>
              <a:t>ecision has to be taken wisely, by doing types of analysis. Done on nest slides…</a:t>
            </a:r>
          </a:p>
          <a:p>
            <a:endParaRPr lang="en-IN" sz="2000" dirty="0"/>
          </a:p>
        </p:txBody>
      </p:sp>
    </p:spTree>
    <p:extLst>
      <p:ext uri="{BB962C8B-B14F-4D97-AF65-F5344CB8AC3E}">
        <p14:creationId xmlns:p14="http://schemas.microsoft.com/office/powerpoint/2010/main" val="306535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C82B56F1-FF17-47AC-9615-7C10EC2FF561}"/>
              </a:ext>
            </a:extLst>
          </p:cNvPr>
          <p:cNvGraphicFramePr>
            <a:graphicFrameLocks noGrp="1"/>
          </p:cNvGraphicFramePr>
          <p:nvPr>
            <p:ph idx="1"/>
            <p:extLst>
              <p:ext uri="{D42A27DB-BD31-4B8C-83A1-F6EECF244321}">
                <p14:modId xmlns:p14="http://schemas.microsoft.com/office/powerpoint/2010/main" val="3086803194"/>
              </p:ext>
            </p:extLst>
          </p:nvPr>
        </p:nvGraphicFramePr>
        <p:xfrm>
          <a:off x="428625" y="4010025"/>
          <a:ext cx="11452965" cy="2181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icture containing chart&#10;&#10;Description automatically generated">
            <a:extLst>
              <a:ext uri="{FF2B5EF4-FFF2-40B4-BE49-F238E27FC236}">
                <a16:creationId xmlns:a16="http://schemas.microsoft.com/office/drawing/2014/main" id="{1993AD96-B838-416F-8CA7-8B717E1761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419" y="238124"/>
            <a:ext cx="11596531" cy="3444521"/>
          </a:xfrm>
          <a:prstGeom prst="rect">
            <a:avLst/>
          </a:prstGeom>
        </p:spPr>
      </p:pic>
    </p:spTree>
    <p:extLst>
      <p:ext uri="{BB962C8B-B14F-4D97-AF65-F5344CB8AC3E}">
        <p14:creationId xmlns:p14="http://schemas.microsoft.com/office/powerpoint/2010/main" val="288344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DF5D-9EF1-40E7-B9F1-9A8579EF9386}"/>
              </a:ext>
            </a:extLst>
          </p:cNvPr>
          <p:cNvSpPr>
            <a:spLocks noGrp="1"/>
          </p:cNvSpPr>
          <p:nvPr>
            <p:ph type="ctrTitle"/>
          </p:nvPr>
        </p:nvSpPr>
        <p:spPr>
          <a:xfrm>
            <a:off x="619124" y="255771"/>
            <a:ext cx="4286251" cy="774564"/>
          </a:xfrm>
        </p:spPr>
        <p:txBody>
          <a:bodyPr>
            <a:normAutofit fontScale="90000"/>
          </a:bodyPr>
          <a:lstStyle/>
          <a:p>
            <a:r>
              <a:rPr lang="en-US" sz="4000" b="1" dirty="0"/>
              <a:t>Univariate Analysis</a:t>
            </a:r>
            <a:endParaRPr lang="en-IN" sz="4000" b="1" dirty="0"/>
          </a:p>
        </p:txBody>
      </p:sp>
      <p:sp>
        <p:nvSpPr>
          <p:cNvPr id="3" name="Subtitle 2">
            <a:extLst>
              <a:ext uri="{FF2B5EF4-FFF2-40B4-BE49-F238E27FC236}">
                <a16:creationId xmlns:a16="http://schemas.microsoft.com/office/drawing/2014/main" id="{F4ACF244-C61F-4989-88FA-1E9ACD5561AF}"/>
              </a:ext>
            </a:extLst>
          </p:cNvPr>
          <p:cNvSpPr>
            <a:spLocks noGrp="1"/>
          </p:cNvSpPr>
          <p:nvPr>
            <p:ph type="subTitle" idx="1"/>
          </p:nvPr>
        </p:nvSpPr>
        <p:spPr>
          <a:xfrm>
            <a:off x="829415" y="1227634"/>
            <a:ext cx="4075960" cy="2019439"/>
          </a:xfrm>
        </p:spPr>
        <p:txBody>
          <a:bodyPr>
            <a:normAutofit fontScale="62500" lnSpcReduction="20000"/>
          </a:bodyPr>
          <a:lstStyle/>
          <a:p>
            <a:pPr algn="l"/>
            <a:r>
              <a:rPr lang="en-US" dirty="0"/>
              <a:t>Findings</a:t>
            </a:r>
          </a:p>
          <a:p>
            <a:pPr algn="l"/>
            <a:endParaRPr lang="en-US" sz="1400" dirty="0"/>
          </a:p>
          <a:p>
            <a:pPr algn="l"/>
            <a:r>
              <a:rPr lang="en-US" sz="2300" dirty="0"/>
              <a:t>By just analyzing a single variable we won't find much insights related to defaulters. Here we get idea about which category people are in abundance. And here most of the insights are gathered in analysis of multiple variables with respect to the target variable.</a:t>
            </a:r>
            <a:endParaRPr lang="en-IN" sz="2300" dirty="0"/>
          </a:p>
        </p:txBody>
      </p:sp>
      <p:pic>
        <p:nvPicPr>
          <p:cNvPr id="7" name="Picture 6" descr="Chart, bar chart&#10;&#10;Description automatically generated">
            <a:extLst>
              <a:ext uri="{FF2B5EF4-FFF2-40B4-BE49-F238E27FC236}">
                <a16:creationId xmlns:a16="http://schemas.microsoft.com/office/drawing/2014/main" id="{6A667197-E9FB-4A50-85B9-6C2EC548E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331" y="3429000"/>
            <a:ext cx="2952087" cy="2030198"/>
          </a:xfrm>
          <a:prstGeom prst="rect">
            <a:avLst/>
          </a:prstGeom>
        </p:spPr>
      </p:pic>
      <p:pic>
        <p:nvPicPr>
          <p:cNvPr id="9" name="Picture 8" descr="Chart, bar chart&#10;&#10;Description automatically generated">
            <a:extLst>
              <a:ext uri="{FF2B5EF4-FFF2-40B4-BE49-F238E27FC236}">
                <a16:creationId xmlns:a16="http://schemas.microsoft.com/office/drawing/2014/main" id="{E4D9E561-425B-48E1-86A5-9BCFF730B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355" y="83676"/>
            <a:ext cx="3817973" cy="2850024"/>
          </a:xfrm>
          <a:prstGeom prst="rect">
            <a:avLst/>
          </a:prstGeom>
        </p:spPr>
      </p:pic>
      <p:pic>
        <p:nvPicPr>
          <p:cNvPr id="11" name="Picture 10">
            <a:extLst>
              <a:ext uri="{FF2B5EF4-FFF2-40B4-BE49-F238E27FC236}">
                <a16:creationId xmlns:a16="http://schemas.microsoft.com/office/drawing/2014/main" id="{6FD42A4D-FE45-411E-8C1F-7DD49C4E04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1957" y="49982"/>
            <a:ext cx="3122420" cy="2693218"/>
          </a:xfrm>
          <a:prstGeom prst="rect">
            <a:avLst/>
          </a:prstGeom>
        </p:spPr>
      </p:pic>
      <p:pic>
        <p:nvPicPr>
          <p:cNvPr id="13" name="Picture 12" descr="Chart, bar chart&#10;&#10;Description automatically generated">
            <a:extLst>
              <a:ext uri="{FF2B5EF4-FFF2-40B4-BE49-F238E27FC236}">
                <a16:creationId xmlns:a16="http://schemas.microsoft.com/office/drawing/2014/main" id="{DDED8CDB-4010-441E-B570-4105419E0E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927" y="3343137"/>
            <a:ext cx="2956723" cy="2121717"/>
          </a:xfrm>
          <a:prstGeom prst="rect">
            <a:avLst/>
          </a:prstGeom>
        </p:spPr>
      </p:pic>
      <p:pic>
        <p:nvPicPr>
          <p:cNvPr id="15" name="Picture 14" descr="Chart, bar chart&#10;&#10;Description automatically generated">
            <a:extLst>
              <a:ext uri="{FF2B5EF4-FFF2-40B4-BE49-F238E27FC236}">
                <a16:creationId xmlns:a16="http://schemas.microsoft.com/office/drawing/2014/main" id="{7C64A743-AFC9-471C-BE8C-61BA1B2DD2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1651" y="3343136"/>
            <a:ext cx="2710124" cy="2121718"/>
          </a:xfrm>
          <a:prstGeom prst="rect">
            <a:avLst/>
          </a:prstGeom>
        </p:spPr>
      </p:pic>
      <p:pic>
        <p:nvPicPr>
          <p:cNvPr id="6" name="Picture 5" descr="Chart&#10;&#10;Description automatically generated">
            <a:extLst>
              <a:ext uri="{FF2B5EF4-FFF2-40B4-BE49-F238E27FC236}">
                <a16:creationId xmlns:a16="http://schemas.microsoft.com/office/drawing/2014/main" id="{EDE30307-42C4-4AD8-B108-7E2E1F8CA8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336" y="3366752"/>
            <a:ext cx="2997993" cy="2472029"/>
          </a:xfrm>
          <a:prstGeom prst="rect">
            <a:avLst/>
          </a:prstGeom>
        </p:spPr>
      </p:pic>
    </p:spTree>
    <p:extLst>
      <p:ext uri="{BB962C8B-B14F-4D97-AF65-F5344CB8AC3E}">
        <p14:creationId xmlns:p14="http://schemas.microsoft.com/office/powerpoint/2010/main" val="191377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C896-77DC-4DEC-8183-73A79AD1648F}"/>
              </a:ext>
            </a:extLst>
          </p:cNvPr>
          <p:cNvSpPr>
            <a:spLocks noGrp="1"/>
          </p:cNvSpPr>
          <p:nvPr>
            <p:ph type="title"/>
          </p:nvPr>
        </p:nvSpPr>
        <p:spPr>
          <a:xfrm>
            <a:off x="1123950" y="685800"/>
            <a:ext cx="9618662" cy="3295650"/>
          </a:xfrm>
        </p:spPr>
        <p:txBody>
          <a:bodyPr>
            <a:noAutofit/>
          </a:bodyPr>
          <a:lstStyle/>
          <a:p>
            <a:pPr algn="ctr"/>
            <a:r>
              <a:rPr lang="en-US" sz="6600" b="1" dirty="0"/>
              <a:t>Categorical analysis</a:t>
            </a:r>
            <a:endParaRPr lang="en-IN" sz="6600" b="1" dirty="0"/>
          </a:p>
        </p:txBody>
      </p:sp>
    </p:spTree>
    <p:extLst>
      <p:ext uri="{BB962C8B-B14F-4D97-AF65-F5344CB8AC3E}">
        <p14:creationId xmlns:p14="http://schemas.microsoft.com/office/powerpoint/2010/main" val="1872775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7A46-FCC0-4907-A71E-CC7929FA62FA}"/>
              </a:ext>
            </a:extLst>
          </p:cNvPr>
          <p:cNvSpPr>
            <a:spLocks noGrp="1"/>
          </p:cNvSpPr>
          <p:nvPr>
            <p:ph type="title"/>
          </p:nvPr>
        </p:nvSpPr>
        <p:spPr>
          <a:xfrm>
            <a:off x="839788" y="457200"/>
            <a:ext cx="3932237" cy="609600"/>
          </a:xfrm>
        </p:spPr>
        <p:txBody>
          <a:bodyPr/>
          <a:lstStyle/>
          <a:p>
            <a:r>
              <a:rPr lang="en-US" b="1" dirty="0">
                <a:solidFill>
                  <a:srgbClr val="FF0000"/>
                </a:solidFill>
              </a:rPr>
              <a:t>Findings</a:t>
            </a:r>
            <a:endParaRPr lang="en-IN" b="1" dirty="0">
              <a:solidFill>
                <a:srgbClr val="FF0000"/>
              </a:solidFill>
            </a:endParaRPr>
          </a:p>
        </p:txBody>
      </p:sp>
      <p:pic>
        <p:nvPicPr>
          <p:cNvPr id="16" name="Content Placeholder 15">
            <a:extLst>
              <a:ext uri="{FF2B5EF4-FFF2-40B4-BE49-F238E27FC236}">
                <a16:creationId xmlns:a16="http://schemas.microsoft.com/office/drawing/2014/main" id="{E52C89D8-787D-44B8-A8FE-CFA9AFC746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1222" y="762000"/>
            <a:ext cx="6583362" cy="5448300"/>
          </a:xfrm>
        </p:spPr>
      </p:pic>
      <p:sp>
        <p:nvSpPr>
          <p:cNvPr id="4" name="Text Placeholder 3">
            <a:extLst>
              <a:ext uri="{FF2B5EF4-FFF2-40B4-BE49-F238E27FC236}">
                <a16:creationId xmlns:a16="http://schemas.microsoft.com/office/drawing/2014/main" id="{15CF87D6-5E31-437A-AAD7-BFC051C962A9}"/>
              </a:ext>
            </a:extLst>
          </p:cNvPr>
          <p:cNvSpPr>
            <a:spLocks noGrp="1"/>
          </p:cNvSpPr>
          <p:nvPr>
            <p:ph type="body" sz="half" idx="2"/>
          </p:nvPr>
        </p:nvSpPr>
        <p:spPr>
          <a:xfrm>
            <a:off x="724375" y="1562100"/>
            <a:ext cx="3932237" cy="4306888"/>
          </a:xfrm>
        </p:spPr>
        <p:txBody>
          <a:bodyPr/>
          <a:lstStyle/>
          <a:p>
            <a:pPr marL="285750" indent="-285750">
              <a:buFont typeface="Courier New" panose="02070309020205020404" pitchFamily="49" charset="0"/>
              <a:buChar char="o"/>
            </a:pPr>
            <a:r>
              <a:rPr lang="en-US" sz="1800" dirty="0"/>
              <a:t>The working </a:t>
            </a:r>
            <a:r>
              <a:rPr lang="en-US" sz="2000" dirty="0"/>
              <a:t>class</a:t>
            </a:r>
            <a:r>
              <a:rPr lang="en-US" sz="1800" dirty="0"/>
              <a:t> applies the most for the loans and a very low default rate.</a:t>
            </a:r>
          </a:p>
          <a:p>
            <a:endParaRPr lang="en-US" sz="1800" dirty="0"/>
          </a:p>
          <a:p>
            <a:pPr marL="285750" indent="-285750">
              <a:buFont typeface="Courier New" panose="02070309020205020404" pitchFamily="49" charset="0"/>
              <a:buChar char="o"/>
            </a:pPr>
            <a:r>
              <a:rPr lang="en-US" sz="1800" dirty="0"/>
              <a:t>Commercial Associates, Pensioners and state servants are fairly more reliable.</a:t>
            </a:r>
          </a:p>
          <a:p>
            <a:endParaRPr lang="en-US" sz="1800" dirty="0"/>
          </a:p>
          <a:p>
            <a:pPr marL="285750" indent="-285750">
              <a:buFont typeface="Courier New" panose="02070309020205020404" pitchFamily="49" charset="0"/>
              <a:buChar char="o"/>
            </a:pPr>
            <a:r>
              <a:rPr lang="en-US" sz="1800" dirty="0"/>
              <a:t>Clients who are State servants, unemployed and on Maternity leave  and students are very high defaulters. </a:t>
            </a:r>
          </a:p>
          <a:p>
            <a:endParaRPr lang="en-IN" dirty="0"/>
          </a:p>
        </p:txBody>
      </p:sp>
    </p:spTree>
    <p:extLst>
      <p:ext uri="{BB962C8B-B14F-4D97-AF65-F5344CB8AC3E}">
        <p14:creationId xmlns:p14="http://schemas.microsoft.com/office/powerpoint/2010/main" val="271443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7A46-FCC0-4907-A71E-CC7929FA62FA}"/>
              </a:ext>
            </a:extLst>
          </p:cNvPr>
          <p:cNvSpPr>
            <a:spLocks noGrp="1"/>
          </p:cNvSpPr>
          <p:nvPr>
            <p:ph type="title"/>
          </p:nvPr>
        </p:nvSpPr>
        <p:spPr>
          <a:xfrm>
            <a:off x="839788" y="457200"/>
            <a:ext cx="3932237" cy="609600"/>
          </a:xfrm>
        </p:spPr>
        <p:txBody>
          <a:bodyPr/>
          <a:lstStyle/>
          <a:p>
            <a:r>
              <a:rPr lang="en-US" b="1" dirty="0">
                <a:solidFill>
                  <a:srgbClr val="FF0000"/>
                </a:solidFill>
              </a:rPr>
              <a:t>Findings</a:t>
            </a:r>
            <a:endParaRPr lang="en-IN" b="1" dirty="0">
              <a:solidFill>
                <a:srgbClr val="FF0000"/>
              </a:solidFill>
            </a:endParaRPr>
          </a:p>
        </p:txBody>
      </p:sp>
      <p:pic>
        <p:nvPicPr>
          <p:cNvPr id="17" name="Content Placeholder 16">
            <a:extLst>
              <a:ext uri="{FF2B5EF4-FFF2-40B4-BE49-F238E27FC236}">
                <a16:creationId xmlns:a16="http://schemas.microsoft.com/office/drawing/2014/main" id="{05262BE9-EC31-4FE9-817E-B02C211A5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7153" y="762000"/>
            <a:ext cx="6445059" cy="4875320"/>
          </a:xfrm>
        </p:spPr>
      </p:pic>
      <p:sp>
        <p:nvSpPr>
          <p:cNvPr id="4" name="Text Placeholder 3">
            <a:extLst>
              <a:ext uri="{FF2B5EF4-FFF2-40B4-BE49-F238E27FC236}">
                <a16:creationId xmlns:a16="http://schemas.microsoft.com/office/drawing/2014/main" id="{15CF87D6-5E31-437A-AAD7-BFC051C962A9}"/>
              </a:ext>
            </a:extLst>
          </p:cNvPr>
          <p:cNvSpPr>
            <a:spLocks noGrp="1"/>
          </p:cNvSpPr>
          <p:nvPr>
            <p:ph type="body" sz="half" idx="2"/>
          </p:nvPr>
        </p:nvSpPr>
        <p:spPr>
          <a:xfrm>
            <a:off x="724375" y="1562100"/>
            <a:ext cx="3932237" cy="4306888"/>
          </a:xfrm>
        </p:spPr>
        <p:txBody>
          <a:bodyPr/>
          <a:lstStyle/>
          <a:p>
            <a:pPr marL="285750" indent="-285750">
              <a:buFont typeface="Courier New" panose="02070309020205020404" pitchFamily="49" charset="0"/>
              <a:buChar char="o"/>
            </a:pPr>
            <a:r>
              <a:rPr lang="en-US" sz="1800" dirty="0"/>
              <a:t>Married status clients have very low  default rates.</a:t>
            </a:r>
          </a:p>
          <a:p>
            <a:endParaRPr lang="en-US" sz="1800" dirty="0"/>
          </a:p>
          <a:p>
            <a:pPr marL="285750" indent="-285750">
              <a:buFont typeface="Courier New" panose="02070309020205020404" pitchFamily="49" charset="0"/>
              <a:buChar char="o"/>
            </a:pPr>
            <a:r>
              <a:rPr lang="en-US" sz="1800" dirty="0"/>
              <a:t>Single/not married, civil marriage, separated and widow status clients are mostly defaulters.</a:t>
            </a:r>
          </a:p>
          <a:p>
            <a:pPr marL="285750" indent="-285750">
              <a:buFont typeface="Courier New" panose="02070309020205020404" pitchFamily="49" charset="0"/>
              <a:buChar char="o"/>
            </a:pPr>
            <a:endParaRPr lang="en-US" sz="1800" dirty="0"/>
          </a:p>
          <a:p>
            <a:pPr marL="285750" indent="-285750">
              <a:buFont typeface="Courier New" panose="02070309020205020404" pitchFamily="49" charset="0"/>
              <a:buChar char="o"/>
            </a:pPr>
            <a:r>
              <a:rPr lang="en-US" sz="1800" dirty="0"/>
              <a:t>This gives a good insight.</a:t>
            </a:r>
          </a:p>
          <a:p>
            <a:endParaRPr lang="en-IN" dirty="0"/>
          </a:p>
        </p:txBody>
      </p:sp>
    </p:spTree>
    <p:extLst>
      <p:ext uri="{BB962C8B-B14F-4D97-AF65-F5344CB8AC3E}">
        <p14:creationId xmlns:p14="http://schemas.microsoft.com/office/powerpoint/2010/main" val="307926749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4765</TotalTime>
  <Words>1214</Words>
  <Application>Microsoft Office PowerPoint</Application>
  <PresentationFormat>Widescreen</PresentationFormat>
  <Paragraphs>102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Nova</vt:lpstr>
      <vt:lpstr>Century Gothic</vt:lpstr>
      <vt:lpstr>Courier New</vt:lpstr>
      <vt:lpstr>Roboto</vt:lpstr>
      <vt:lpstr>Wingdings 3</vt:lpstr>
      <vt:lpstr>Slice</vt:lpstr>
      <vt:lpstr>EDA – Credit Card Analysis</vt:lpstr>
      <vt:lpstr>Business Understanding &amp; Overview</vt:lpstr>
      <vt:lpstr>Target Variable  Findings</vt:lpstr>
      <vt:lpstr>Misssing Data - Findings</vt:lpstr>
      <vt:lpstr>PowerPoint Presentation</vt:lpstr>
      <vt:lpstr>Univariate Analysis</vt:lpstr>
      <vt:lpstr>Categorical analysis</vt:lpstr>
      <vt:lpstr>Findings</vt:lpstr>
      <vt:lpstr>Findings</vt:lpstr>
      <vt:lpstr>Findings</vt:lpstr>
      <vt:lpstr>Findings</vt:lpstr>
      <vt:lpstr>Findings</vt:lpstr>
      <vt:lpstr>Findings</vt:lpstr>
      <vt:lpstr>numerical analysis</vt:lpstr>
      <vt:lpstr>Univatiate Analysis- Numerical </vt:lpstr>
      <vt:lpstr>bivariate analysis</vt:lpstr>
      <vt:lpstr>Few good Insights</vt:lpstr>
      <vt:lpstr>Few good Insights</vt:lpstr>
      <vt:lpstr>Few good Insights</vt:lpstr>
      <vt:lpstr>Some Good Insights</vt:lpstr>
      <vt:lpstr>PowerPoint Presentation</vt:lpstr>
      <vt:lpstr>Findings</vt:lpstr>
      <vt:lpstr>Some Good Insights</vt:lpstr>
      <vt:lpstr>Correlation Matrix</vt:lpstr>
      <vt:lpstr>Final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 Credit Card Analysis</dc:title>
  <dc:creator>Prachi Gorwadkar</dc:creator>
  <cp:lastModifiedBy>Prachi Gorwadkar</cp:lastModifiedBy>
  <cp:revision>274</cp:revision>
  <dcterms:created xsi:type="dcterms:W3CDTF">2021-08-17T14:31:45Z</dcterms:created>
  <dcterms:modified xsi:type="dcterms:W3CDTF">2021-08-22T19:15:15Z</dcterms:modified>
</cp:coreProperties>
</file>